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56" r:id="rId2"/>
    <p:sldId id="379" r:id="rId3"/>
    <p:sldId id="311" r:id="rId4"/>
    <p:sldId id="373" r:id="rId5"/>
    <p:sldId id="299" r:id="rId6"/>
    <p:sldId id="374" r:id="rId7"/>
    <p:sldId id="327" r:id="rId8"/>
    <p:sldId id="328" r:id="rId9"/>
    <p:sldId id="329" r:id="rId10"/>
    <p:sldId id="330" r:id="rId11"/>
    <p:sldId id="377" r:id="rId12"/>
    <p:sldId id="378" r:id="rId13"/>
    <p:sldId id="333" r:id="rId14"/>
    <p:sldId id="334" r:id="rId15"/>
    <p:sldId id="335" r:id="rId16"/>
    <p:sldId id="338" r:id="rId17"/>
    <p:sldId id="339" r:id="rId18"/>
    <p:sldId id="342" r:id="rId19"/>
    <p:sldId id="344" r:id="rId20"/>
    <p:sldId id="346" r:id="rId21"/>
    <p:sldId id="350" r:id="rId22"/>
    <p:sldId id="351" r:id="rId23"/>
    <p:sldId id="352" r:id="rId24"/>
    <p:sldId id="380" r:id="rId25"/>
    <p:sldId id="381" r:id="rId26"/>
    <p:sldId id="382" r:id="rId27"/>
    <p:sldId id="383" r:id="rId28"/>
    <p:sldId id="384" r:id="rId29"/>
    <p:sldId id="389" r:id="rId30"/>
    <p:sldId id="390" r:id="rId31"/>
    <p:sldId id="388" r:id="rId32"/>
    <p:sldId id="262" r:id="rId33"/>
    <p:sldId id="261" r:id="rId34"/>
    <p:sldId id="272" r:id="rId35"/>
    <p:sldId id="273" r:id="rId36"/>
    <p:sldId id="365" r:id="rId37"/>
    <p:sldId id="277" r:id="rId38"/>
    <p:sldId id="274" r:id="rId39"/>
    <p:sldId id="275" r:id="rId40"/>
    <p:sldId id="387" r:id="rId41"/>
    <p:sldId id="278" r:id="rId42"/>
    <p:sldId id="280" r:id="rId43"/>
    <p:sldId id="281" r:id="rId44"/>
    <p:sldId id="284" r:id="rId45"/>
    <p:sldId id="285" r:id="rId46"/>
    <p:sldId id="287" r:id="rId47"/>
    <p:sldId id="289" r:id="rId48"/>
    <p:sldId id="291" r:id="rId49"/>
    <p:sldId id="290" r:id="rId50"/>
    <p:sldId id="385" r:id="rId51"/>
    <p:sldId id="386" r:id="rId52"/>
    <p:sldId id="265" r:id="rId53"/>
    <p:sldId id="266" r:id="rId54"/>
    <p:sldId id="268" r:id="rId55"/>
    <p:sldId id="296" r:id="rId56"/>
    <p:sldId id="294" r:id="rId57"/>
    <p:sldId id="259" r:id="rId58"/>
  </p:sldIdLst>
  <p:sldSz cx="9144000" cy="6858000" type="screen4x3"/>
  <p:notesSz cx="9926638" cy="67976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1E0"/>
    <a:srgbClr val="215BAE"/>
    <a:srgbClr val="E9EDF4"/>
    <a:srgbClr val="606060"/>
    <a:srgbClr val="4C4C4C"/>
    <a:srgbClr val="555B5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2" autoAdjust="0"/>
    <p:restoredTop sz="87856" autoAdjust="0"/>
  </p:normalViewPr>
  <p:slideViewPr>
    <p:cSldViewPr snapToGrid="0" snapToObjects="1">
      <p:cViewPr>
        <p:scale>
          <a:sx n="93" d="100"/>
          <a:sy n="93" d="100"/>
        </p:scale>
        <p:origin x="-58" y="13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3426"/>
    </p:cViewPr>
  </p:sorterViewPr>
  <p:notesViewPr>
    <p:cSldViewPr snapToGrid="0" snapToObjects="1">
      <p:cViewPr varScale="1">
        <p:scale>
          <a:sx n="130" d="100"/>
          <a:sy n="130" d="100"/>
        </p:scale>
        <p:origin x="-5112" y="-120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5.xml"/><Relationship Id="rId2" Type="http://schemas.openxmlformats.org/officeDocument/2006/relationships/slide" Target="slides/slide10.xml"/><Relationship Id="rId1" Type="http://schemas.openxmlformats.org/officeDocument/2006/relationships/slide" Target="slides/slide8.xml"/><Relationship Id="rId4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7D163C4-BA2E-4BE5-9935-660DC272B524}" type="datetimeFigureOut">
              <a:rPr lang="en-US"/>
              <a:pPr>
                <a:defRPr/>
              </a:pPr>
              <a:t>6/25/2014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E012C77-311B-46BB-BD5E-EA63074402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A74057-A6B9-4A6C-AEDB-67160F4BDDBC}" type="datetimeFigureOut">
              <a:rPr lang="ru-RU"/>
              <a:pPr>
                <a:defRPr/>
              </a:pPr>
              <a:t>25.06.2014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CC592C-7FF3-4A5C-9957-7D50B96821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 целях Проекта ВВЭР-ТОИ. В середине 2000-х после долгого перерыва в создании новых типов АЭС появился проект «АЭС-2006», который на тот момент учитывал все современные требования.</a:t>
            </a:r>
          </a:p>
          <a:p>
            <a:pPr>
              <a:spcBef>
                <a:spcPct val="0"/>
              </a:spcBef>
            </a:pPr>
            <a:r>
              <a:rPr lang="ru-RU" smtClean="0"/>
              <a:t>В процессе сооружения был выявлен ряд проблемных моментов в проекте АЭС-2006, которые были решены путем выпуска большого количества различных технических решений.</a:t>
            </a:r>
          </a:p>
          <a:p>
            <a:pPr>
              <a:spcBef>
                <a:spcPct val="0"/>
              </a:spcBef>
            </a:pPr>
            <a:r>
              <a:rPr lang="ru-RU" smtClean="0"/>
              <a:t>В конце десятилетия возникла необходимость учета всех ранее предложенных технических решений и закреплении их в едином проекте и, кроме того, который должен был оказаться конкурентоспособным на мировом рынке в краткосрочной перспективе.</a:t>
            </a:r>
          </a:p>
          <a:p>
            <a:pPr>
              <a:spcBef>
                <a:spcPct val="0"/>
              </a:spcBef>
            </a:pPr>
            <a:r>
              <a:rPr lang="ru-RU" smtClean="0"/>
              <a:t>Было принято решение о разработке нового проекта АЭС повышенной мощности, базирующегося на современной информационной среде, учитывающего современные технологии сооружения, обеспечивающего устойчивость к внешним воздействиям, актуальным не только на территории России, но и в Мире, обеспечивающим безопасную эксплуатацию и высокие технические характеристики.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Работа началась с создания современной информационной среды проектирования с учетом мирового опыта и опыта проектирования, имеющегося в других отраслях. СЛЕДУЮЩИЙ СЛАЙД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E88CA6-5F5B-4DEF-9B90-13E1741E9B5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243D23-A0DA-4AD3-9A85-241DF5C5DB0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971B21-043A-4C4A-91E7-50007655A08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70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0CFAAD-4BA4-42F0-B2D6-15FE910F76C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277DB9-D17A-4B2B-9AB6-F24210CC0C1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 данном слайде можно видеть сравнение некоторых важных данных.</a:t>
            </a:r>
          </a:p>
          <a:p>
            <a:pPr>
              <a:spcBef>
                <a:spcPct val="0"/>
              </a:spcBef>
            </a:pPr>
            <a:r>
              <a:rPr lang="ru-RU" smtClean="0"/>
              <a:t>Достигнут определенный прогресс в увеличении коэффициента готовности и снижение срока сооружения серийного блока.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648F22-10A1-4E3A-8BDF-21ACD36E6B6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 данном слайде можно видеть как постепенно идет наращивание мощности пассивных систем безопасности.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Собственно появление ГЕ-3 обусловлено необходимостью обеспечения автономности в течении 72 часов.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868E53-C080-454A-800C-ADFE8D29A81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Number Placeholder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687ABA-8F0A-4879-9261-E3ACD78272D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ru-RU">
              <a:cs typeface="Arial" charset="0"/>
            </a:endParaRPr>
          </a:p>
        </p:txBody>
      </p:sp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7284" name="Номер слайда 3"/>
          <p:cNvSpPr txBox="1">
            <a:spLocks noGrp="1"/>
          </p:cNvSpPr>
          <p:nvPr/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 anchor="b"/>
          <a:lstStyle/>
          <a:p>
            <a:pPr algn="r"/>
            <a:fld id="{8D59990E-E9C6-4700-A3E4-AE6BFBC78A0A}" type="slidenum">
              <a:rPr lang="ru-RU" sz="1200" b="1">
                <a:latin typeface="Calibri" pitchFamily="34" charset="0"/>
              </a:rPr>
              <a:pPr algn="r"/>
              <a:t>52</a:t>
            </a:fld>
            <a:endParaRPr lang="ru-RU" sz="1200" b="1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Number Placeholder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3C4107-8301-4357-ABDD-07E56C86FE9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ru-RU">
              <a:cs typeface="Arial" charset="0"/>
            </a:endParaRPr>
          </a:p>
        </p:txBody>
      </p:sp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0356" name="Номер слайда 3"/>
          <p:cNvSpPr txBox="1">
            <a:spLocks noGrp="1"/>
          </p:cNvSpPr>
          <p:nvPr/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 anchor="b"/>
          <a:lstStyle/>
          <a:p>
            <a:pPr algn="r"/>
            <a:fld id="{6B67C76C-FE1D-4E64-981F-0DF1E442C46D}" type="slidenum">
              <a:rPr lang="ru-RU" sz="1200" b="1">
                <a:latin typeface="Calibri" pitchFamily="34" charset="0"/>
              </a:rPr>
              <a:pPr algn="r"/>
              <a:t>54</a:t>
            </a:fld>
            <a:endParaRPr lang="ru-RU" sz="1200" b="1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Устойчивость к экстремальным природным и техногенным внешним воздействиям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Соответствие широкому диапазону климатических условий.</a:t>
            </a:r>
          </a:p>
          <a:p>
            <a:pPr lvl="1">
              <a:spcBef>
                <a:spcPct val="0"/>
              </a:spcBef>
            </a:pPr>
            <a:r>
              <a:rPr lang="ru-RU" smtClean="0"/>
              <a:t>подавляющее количество потенциальных площадок на территории России относятся к зоне умеренных климатических воздействий. В то же время для обеспечения конкурентоспособности в проект заложены требования по обеспечению возможности восприятия климатических условий от СЕВЕРНЫХ регионов до ТРОПИКОВ.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Соответствие принятым в мировой практике нормам и правилам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Автономность при потере внешних источников электро- и водоснабжения</a:t>
            </a:r>
          </a:p>
          <a:p>
            <a:pPr lvl="1">
              <a:spcBef>
                <a:spcPct val="0"/>
              </a:spcBef>
            </a:pPr>
            <a:r>
              <a:rPr lang="ru-RU" smtClean="0"/>
              <a:t>Требование по обеспечению автономности не менее чем 72 часа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ТАКИМ ОБРАЗОМ, при размещении АЭС на конкретной площадке со своей спецификой не придется проектировать АЭС «с нуля», поскольку около 80-90% затрат на проектирование приходится на проектирование реакторного здания, вспомогательного реакторного здания, машзала</a:t>
            </a:r>
          </a:p>
        </p:txBody>
      </p:sp>
      <p:sp>
        <p:nvSpPr>
          <p:cNvPr id="634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72C99-555C-4713-8F69-26E218AEB3D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Теперь о новшествах в реакторном здании.</a:t>
            </a:r>
          </a:p>
          <a:p>
            <a:pPr>
              <a:spcBef>
                <a:spcPct val="0"/>
              </a:spcBef>
            </a:pPr>
            <a:r>
              <a:rPr lang="ru-RU" smtClean="0"/>
              <a:t>В первую очередь это изменение расположения парогенераторов.</a:t>
            </a:r>
          </a:p>
          <a:p>
            <a:pPr>
              <a:spcBef>
                <a:spcPct val="0"/>
              </a:spcBef>
            </a:pPr>
            <a:r>
              <a:rPr lang="ru-RU" smtClean="0"/>
              <a:t>Если в предыдущих проектах они были расположены под разными углами к Бассейну выдержки и к шахтам ревизии, то в ВВЭР-ТОИ они расположены все параллельно друг другу и параллельно бассейну выдержки и шахтам ревизии.</a:t>
            </a:r>
          </a:p>
          <a:p>
            <a:pPr>
              <a:spcBef>
                <a:spcPct val="0"/>
              </a:spcBef>
            </a:pPr>
            <a:r>
              <a:rPr lang="ru-RU" smtClean="0"/>
              <a:t>Такая компоновка позволила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mtClean="0"/>
              <a:t>уменьшить углы между осями трубопроводов </a:t>
            </a:r>
            <a:r>
              <a:rPr lang="en-US" smtClean="0"/>
              <a:t>I</a:t>
            </a:r>
            <a:r>
              <a:rPr lang="ru-RU" smtClean="0"/>
              <a:t>-го контура, что привело к снижению потерь на трение,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mtClean="0"/>
              <a:t>Разместить ёмкости САОЗ на отметке обслуживания ГЦНА и раскрепить их на верхнем уровне,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mtClean="0"/>
              <a:t>Освободить дополнительные площади на отметке обслуживания центрального зала,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mtClean="0"/>
              <a:t>Расположить основной и аварийный шлюзы а отметке обслуживания.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>
              <a:spcBef>
                <a:spcPct val="0"/>
              </a:spcBef>
              <a:buFontTx/>
              <a:buChar char="-"/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7831A7-F754-4A08-AAFD-B55FAF5A4C2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Разработан и применен новый тип реакторной установки: В-510, отличающийся повышенной, относительно предыдущих типов, тепловой мощностью, уменьшенным количеством ОР СУЗ и сварных швов на корпусе реактора.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6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A07ABC-BF89-435C-9378-F004D6127BA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Уменьшение количества сварных швов на корпусе реактора сказалось на времени, необходимом для проведения контроля сварных соединений корпуса реактора в период эксплуатации.</a:t>
            </a:r>
          </a:p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Отсутствие сварного шва напротив активной зоны повысило надежность корпуса реактора за счет уменьшения радиационного воздействия на швы, что, в свою очередь, позволило отказаться от необходимости подогрева емкостей САОЗ и, соответственно , применение на них и прилегающих трубопроводах термоизоляции.</a:t>
            </a:r>
          </a:p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endParaRPr lang="ru-RU" smtClean="0"/>
          </a:p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Тем не менее подготовлена конструкторская документация по двум вариантам реактора: с 3-я и 4-я швами, и с учетом 2-х вариантов применяемой стали проработаны 4 варианта исполнения корпуса реактора. Цель таких проработок – обеспечение срока эксплуатации реактора 60 лет.</a:t>
            </a:r>
          </a:p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 defTabSz="914400" eaLnBrk="0" hangingPunct="0">
              <a:lnSpc>
                <a:spcPct val="110000"/>
              </a:lnSpc>
              <a:spcBef>
                <a:spcPct val="10000"/>
              </a:spcBef>
            </a:pPr>
            <a:endParaRPr lang="ru-RU" smtClean="0"/>
          </a:p>
        </p:txBody>
      </p:sp>
      <p:sp>
        <p:nvSpPr>
          <p:cNvPr id="737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DD97F0-A908-470F-8C41-B3BD1DF5CA3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Изменения в части парогенератора. Применены ПГ повышенной длины, рассчитанные на повышенное давление, относительно параметров АЭС-2006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Также по причине большей тепловой мощности реактора увеличены диаметры паропровода и трубопроводы питательной воды.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В части ГЦНА применены ГЦНА нового вида.</a:t>
            </a:r>
          </a:p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ru-RU" smtClean="0"/>
              <a:t>СЛЕДУЮЩИЙ СЛАЙД</a:t>
            </a: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2FEF3A-F1C8-4B0D-9E78-2DC772282F0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CB8007-74EE-4D62-847E-02F5CD1F932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E5C8E-6A75-4B1D-8C6D-C697C047F05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e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Изображение 4" descr="REA_logo_version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6425" y="1284288"/>
            <a:ext cx="40894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 userDrawn="1"/>
        </p:nvSpPr>
        <p:spPr>
          <a:xfrm>
            <a:off x="788988" y="5951538"/>
            <a:ext cx="206533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555B5F"/>
                </a:solidFill>
                <a:latin typeface="+mn-lt"/>
                <a:cs typeface="+mn-cs"/>
              </a:rPr>
              <a:t>www.rosenergoatom.ru</a:t>
            </a:r>
            <a:endParaRPr lang="ru-RU" sz="1400" dirty="0">
              <a:solidFill>
                <a:srgbClr val="555B5F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7733" y="2944066"/>
            <a:ext cx="6021685" cy="523436"/>
          </a:xfrm>
        </p:spPr>
        <p:txBody>
          <a:bodyPr/>
          <a:lstStyle>
            <a:lvl1pPr>
              <a:defRPr baseline="0">
                <a:solidFill>
                  <a:srgbClr val="555B5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733" y="3538480"/>
            <a:ext cx="5490594" cy="32669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 baseline="0">
                <a:solidFill>
                  <a:srgbClr val="555B5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e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 userDrawn="1"/>
        </p:nvCxnSpPr>
        <p:spPr>
          <a:xfrm>
            <a:off x="561975" y="1016000"/>
            <a:ext cx="8064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/>
          <p:nvPr userDrawn="1"/>
        </p:nvSpPr>
        <p:spPr>
          <a:xfrm>
            <a:off x="8520113" y="6229350"/>
            <a:ext cx="623887" cy="492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9286B04-7A47-46D9-9643-79A8F4BC4859}" type="slidenum">
              <a:rPr lang="ru-RU" sz="2600" b="1">
                <a:solidFill>
                  <a:schemeClr val="bg1"/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sz="26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7" name="Изображение 12" descr="REA_logo_version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61975" y="6215063"/>
            <a:ext cx="21590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210" y="353322"/>
            <a:ext cx="8124590" cy="413007"/>
          </a:xfrm>
        </p:spPr>
        <p:txBody>
          <a:bodyPr>
            <a:noAutofit/>
          </a:bodyPr>
          <a:lstStyle>
            <a:lvl1pPr>
              <a:defRPr sz="2600">
                <a:solidFill>
                  <a:srgbClr val="215BA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210" y="1145219"/>
            <a:ext cx="8063964" cy="4749554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 b="1" i="0">
                <a:solidFill>
                  <a:srgbClr val="215BAE"/>
                </a:solidFill>
              </a:defRPr>
            </a:lvl1pPr>
            <a:lvl2pPr>
              <a:defRPr b="0" i="0"/>
            </a:lvl2pPr>
            <a:lvl3pPr>
              <a:defRPr sz="16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pre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/>
          <p:nvPr userDrawn="1"/>
        </p:nvSpPr>
        <p:spPr>
          <a:xfrm>
            <a:off x="8685213" y="6229350"/>
            <a:ext cx="623887" cy="492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C011E6F-442F-459A-910A-794EECAB39D9}" type="slidenum">
              <a:rPr lang="ru-RU" sz="2600" b="1">
                <a:solidFill>
                  <a:schemeClr val="bg1"/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sz="26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7" name="Прямая соединительная линия 10"/>
          <p:cNvCxnSpPr/>
          <p:nvPr userDrawn="1"/>
        </p:nvCxnSpPr>
        <p:spPr>
          <a:xfrm>
            <a:off x="561975" y="1016000"/>
            <a:ext cx="8064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Изображение 12" descr="REA_logo_version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61975" y="6215063"/>
            <a:ext cx="21590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9120" y="1154097"/>
            <a:ext cx="3941492" cy="4705165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>
                <a:solidFill>
                  <a:srgbClr val="215BAE"/>
                </a:solidFill>
              </a:defRPr>
            </a:lvl1pPr>
            <a:lvl2pPr>
              <a:defRPr sz="2400"/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62210" y="353322"/>
            <a:ext cx="8124589" cy="413007"/>
          </a:xfrm>
        </p:spPr>
        <p:txBody>
          <a:bodyPr>
            <a:noAutofit/>
          </a:bodyPr>
          <a:lstStyle>
            <a:lvl1pPr>
              <a:defRPr sz="2600">
                <a:solidFill>
                  <a:srgbClr val="215BA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3"/>
          </p:nvPr>
        </p:nvSpPr>
        <p:spPr>
          <a:xfrm>
            <a:off x="4730756" y="1154097"/>
            <a:ext cx="3956043" cy="4705165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>
                <a:solidFill>
                  <a:srgbClr val="215BAE"/>
                </a:solidFill>
              </a:defRPr>
            </a:lvl1pPr>
            <a:lvl2pPr>
              <a:defRPr sz="2400"/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re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 userDrawn="1"/>
        </p:nvSpPr>
        <p:spPr>
          <a:xfrm>
            <a:off x="1419225" y="3155950"/>
            <a:ext cx="55229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>
                <a:solidFill>
                  <a:srgbClr val="606060"/>
                </a:solidFill>
                <a:latin typeface="Circe"/>
                <a:ea typeface="Circe"/>
                <a:cs typeface="Circe"/>
              </a:rPr>
              <a:t>Спасибо за внимание!</a:t>
            </a:r>
            <a:endParaRPr lang="en-US" sz="4000">
              <a:solidFill>
                <a:srgbClr val="606060"/>
              </a:solidFill>
              <a:latin typeface="Circe"/>
              <a:ea typeface="Circe"/>
              <a:cs typeface="Circe"/>
            </a:endParaRPr>
          </a:p>
        </p:txBody>
      </p:sp>
      <p:pic>
        <p:nvPicPr>
          <p:cNvPr id="4" name="Изображение 10" descr="REA_logo_version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6425" y="1284288"/>
            <a:ext cx="40894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/>
          <p:cNvSpPr txBox="1"/>
          <p:nvPr userDrawn="1"/>
        </p:nvSpPr>
        <p:spPr>
          <a:xfrm>
            <a:off x="788988" y="5951538"/>
            <a:ext cx="206533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555B5F"/>
                </a:solidFill>
                <a:latin typeface="+mn-lt"/>
                <a:cs typeface="+mn-cs"/>
              </a:rPr>
              <a:t>www.rosenergoatom.ru</a:t>
            </a:r>
            <a:endParaRPr lang="ru-RU" sz="1400" dirty="0">
              <a:solidFill>
                <a:srgbClr val="555B5F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577E7-0B83-4D2D-889A-6390372A4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BC69B-6A78-42AF-91DF-18231822E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6389C-DD81-4A7F-8788-73A8901E2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7BA9-D8C6-4930-B094-3C5D21E0B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741363"/>
            <a:ext cx="82296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 слайда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05013"/>
            <a:ext cx="822960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Подзаголовок слайда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rosenergoatom.ru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3D74CB-1316-44FB-A5A2-2212174D00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7F7F7F"/>
          </a:solidFill>
          <a:latin typeface="Trebuchet MS"/>
          <a:ea typeface="Trebuchet MS" pitchFamily="34" charset="0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Trebuchet MS" pitchFamily="34" charset="0"/>
          <a:ea typeface="Trebuchet MS" pitchFamily="34" charset="0"/>
          <a:cs typeface="Trebuchet MS" pitchFamily="34" charset="0"/>
        </a:defRPr>
      </a:lvl9pPr>
    </p:titleStyle>
    <p:bodyStyle>
      <a:lvl1pPr algn="l" defTabSz="457200" rtl="0" fontAlgn="base">
        <a:spcBef>
          <a:spcPts val="3438"/>
        </a:spcBef>
        <a:spcAft>
          <a:spcPts val="1200"/>
        </a:spcAft>
        <a:defRPr b="1" kern="1200">
          <a:solidFill>
            <a:srgbClr val="376092"/>
          </a:solidFill>
          <a:latin typeface="Trebuchet MS"/>
          <a:ea typeface="+mn-ea"/>
          <a:cs typeface="+mn-cs"/>
        </a:defRPr>
      </a:lvl1pPr>
      <a:lvl2pPr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Trebuchet MS"/>
          <a:ea typeface="+mn-ea"/>
          <a:cs typeface="+mn-cs"/>
        </a:defRPr>
      </a:lvl2pPr>
      <a:lvl3pPr algn="l" defTabSz="457200" rtl="0" fontAlgn="base">
        <a:spcBef>
          <a:spcPct val="20000"/>
        </a:spcBef>
        <a:spcAft>
          <a:spcPct val="0"/>
        </a:spcAft>
        <a:defRPr sz="1400" kern="1200">
          <a:solidFill>
            <a:srgbClr val="7F7F7F"/>
          </a:solidFill>
          <a:latin typeface="Trebuchet MS"/>
          <a:ea typeface="+mn-ea"/>
          <a:cs typeface="+mn-cs"/>
        </a:defRPr>
      </a:lvl3pPr>
      <a:lvl4pPr algn="l" defTabSz="457200" rtl="0" fontAlgn="base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rtl="0" fontAlgn="base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головок 1"/>
          <p:cNvSpPr>
            <a:spLocks noGrp="1"/>
          </p:cNvSpPr>
          <p:nvPr>
            <p:ph type="ctrTitle"/>
          </p:nvPr>
        </p:nvSpPr>
        <p:spPr>
          <a:xfrm>
            <a:off x="760413" y="2417763"/>
            <a:ext cx="7777162" cy="1054100"/>
          </a:xfrm>
        </p:spPr>
        <p:txBody>
          <a:bodyPr anchor="t"/>
          <a:lstStyle/>
          <a:p>
            <a:r>
              <a:rPr lang="ru-RU" sz="2800" smtClean="0">
                <a:solidFill>
                  <a:srgbClr val="215BAE"/>
                </a:solidFill>
                <a:latin typeface="Trebuchet MS" pitchFamily="34" charset="0"/>
                <a:cs typeface="Trebuchet MS" pitchFamily="34" charset="0"/>
              </a:rPr>
              <a:t>Эволюционное развитие проектов реакторных установок АЭС с ВВЭР большой мощности: В-320, АЭС-2006, ВВЭР-ТОИ</a:t>
            </a:r>
          </a:p>
        </p:txBody>
      </p:sp>
      <p:sp>
        <p:nvSpPr>
          <p:cNvPr id="1229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0413" y="4086225"/>
            <a:ext cx="7315200" cy="1581150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latin typeface="Trebuchet MS" pitchFamily="34" charset="0"/>
              </a:rPr>
              <a:t>Давиденко Н.Н., </a:t>
            </a:r>
            <a:r>
              <a:rPr lang="ru-RU" u="sng" smtClean="0">
                <a:latin typeface="Trebuchet MS" pitchFamily="34" charset="0"/>
              </a:rPr>
              <a:t>Четвериков А.Е.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smtClean="0">
              <a:latin typeface="Trebuchet MS" pitchFamily="34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latin typeface="Trebuchet MS" pitchFamily="34" charset="0"/>
              </a:rPr>
              <a:t>г.Обнинск, 25 июня 2014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1625" y="190500"/>
            <a:ext cx="7004050" cy="585788"/>
          </a:xfrm>
        </p:spPr>
        <p:txBody>
          <a:bodyPr/>
          <a:lstStyle/>
          <a:p>
            <a:r>
              <a:rPr lang="ru-RU" sz="3600" smtClean="0">
                <a:latin typeface="Impact" pitchFamily="34" charset="0"/>
                <a:cs typeface="Trebuchet MS" pitchFamily="34" charset="0"/>
              </a:rPr>
              <a:t>Проектные основы РУ ВВЭР-1200</a:t>
            </a:r>
          </a:p>
        </p:txBody>
      </p:sp>
      <p:sp>
        <p:nvSpPr>
          <p:cNvPr id="20685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229600" cy="3657600"/>
          </a:xfrm>
        </p:spPr>
        <p:txBody>
          <a:bodyPr rtlCol="0">
            <a:normAutofit fontScale="92500" lnSpcReduction="10000"/>
          </a:bodyPr>
          <a:lstStyle/>
          <a:p>
            <a:pPr marL="285750" indent="-285750"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применение высокотехнологичных и качественных материалов для оборудования и трубопроводов РУ;</a:t>
            </a:r>
          </a:p>
          <a:p>
            <a:pPr marL="285750" indent="-285750"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обеспечение качества проектирования;</a:t>
            </a:r>
          </a:p>
          <a:p>
            <a:pPr marL="285750" indent="-285750"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применение современных методик расчетно-экспериментального обоснования обеспечения прочности и плотности оборудования и трубопроводов РУ;</a:t>
            </a:r>
          </a:p>
          <a:p>
            <a:pPr marL="285750" indent="-285750"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обеспечение качества изготовления и монтажа оборудования и трубопроводов;</a:t>
            </a:r>
          </a:p>
          <a:p>
            <a:pPr marL="285750" indent="-285750"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расширенный эксплуатационный контроль основного металла и металла сварных соединений оборудования.</a:t>
            </a:r>
          </a:p>
          <a:p>
            <a:pPr marL="285750" indent="-285750" algn="just" fontAlgn="auto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21507" name="Rectangle 1028"/>
          <p:cNvSpPr>
            <a:spLocks noChangeArrowheads="1"/>
          </p:cNvSpPr>
          <p:nvPr/>
        </p:nvSpPr>
        <p:spPr bwMode="auto">
          <a:xfrm>
            <a:off x="339725" y="838200"/>
            <a:ext cx="67691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Обеспечение целостности барьеров безопасности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b="0" dirty="0">
                <a:latin typeface="Arial" charset="0"/>
              </a:rPr>
              <a:t> </a:t>
            </a:r>
            <a:r>
              <a:rPr lang="ru-RU" dirty="0">
                <a:solidFill>
                  <a:schemeClr val="accent2"/>
                </a:solidFill>
                <a:latin typeface="Arial" charset="0"/>
              </a:rPr>
              <a:t>Номинальная электрическая мощность АЭС-2006 должна </a:t>
            </a:r>
            <a:br>
              <a:rPr lang="ru-RU" dirty="0">
                <a:solidFill>
                  <a:schemeClr val="accent2"/>
                </a:solidFill>
                <a:latin typeface="Arial" charset="0"/>
              </a:rPr>
            </a:br>
            <a:r>
              <a:rPr lang="ru-RU" dirty="0">
                <a:solidFill>
                  <a:schemeClr val="accent2"/>
                </a:solidFill>
                <a:latin typeface="Arial" charset="0"/>
              </a:rPr>
              <a:t>    быть не менее 1200 МВт (брутто); </a:t>
            </a:r>
          </a:p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 Проектный срок службы основного </a:t>
            </a:r>
            <a:br>
              <a:rPr lang="ru-RU" dirty="0">
                <a:solidFill>
                  <a:schemeClr val="accent2"/>
                </a:solidFill>
                <a:latin typeface="Arial" charset="0"/>
              </a:rPr>
            </a:br>
            <a:r>
              <a:rPr lang="ru-RU" dirty="0">
                <a:solidFill>
                  <a:schemeClr val="accent2"/>
                </a:solidFill>
                <a:latin typeface="Arial" charset="0"/>
              </a:rPr>
              <a:t>    оборудования станции без необходимости его замены – 60 лет;</a:t>
            </a:r>
          </a:p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 Коэффициент технического использования, усредненный за </a:t>
            </a:r>
            <a:br>
              <a:rPr lang="ru-RU" dirty="0">
                <a:solidFill>
                  <a:schemeClr val="accent2"/>
                </a:solidFill>
                <a:latin typeface="Arial" charset="0"/>
              </a:rPr>
            </a:br>
            <a:r>
              <a:rPr lang="ru-RU" dirty="0">
                <a:solidFill>
                  <a:schemeClr val="accent2"/>
                </a:solidFill>
                <a:latin typeface="Arial" charset="0"/>
              </a:rPr>
              <a:t>    весь срок службы АЭС – 92%;</a:t>
            </a:r>
          </a:p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 Годовой коэффициент использования установленной   </a:t>
            </a:r>
            <a:br>
              <a:rPr lang="ru-RU" dirty="0">
                <a:solidFill>
                  <a:schemeClr val="accent2"/>
                </a:solidFill>
                <a:latin typeface="Arial" charset="0"/>
              </a:rPr>
            </a:br>
            <a:r>
              <a:rPr lang="ru-RU" dirty="0">
                <a:solidFill>
                  <a:schemeClr val="accent2"/>
                </a:solidFill>
                <a:latin typeface="Arial" charset="0"/>
              </a:rPr>
              <a:t>    мощности, усредненный за весь срок службы АЭС – 90%;</a:t>
            </a:r>
          </a:p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 Продолжительность межремонтного цикла – не менее 8 лет;</a:t>
            </a:r>
          </a:p>
          <a:p>
            <a:pPr fontAlgn="auto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 Показатели надёжности:</a:t>
            </a:r>
          </a:p>
          <a:p>
            <a:pPr lvl="1" fontAlgn="auto">
              <a:lnSpc>
                <a:spcPct val="11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- частота аварийных  остановов  не  более 1-го за год работы;</a:t>
            </a:r>
          </a:p>
          <a:p>
            <a:pPr lvl="1" fontAlgn="auto">
              <a:lnSpc>
                <a:spcPct val="11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lang="ru-RU" dirty="0">
                <a:solidFill>
                  <a:schemeClr val="accent2"/>
                </a:solidFill>
                <a:latin typeface="Arial" charset="0"/>
              </a:rPr>
              <a:t>- средняя за проектный срок службы неготовность энергоблока менее 1,4 % (менее 5 </a:t>
            </a:r>
            <a:r>
              <a:rPr lang="ru-RU" dirty="0" err="1">
                <a:solidFill>
                  <a:schemeClr val="accent2"/>
                </a:solidFill>
                <a:latin typeface="Arial" charset="0"/>
              </a:rPr>
              <a:t>сут</a:t>
            </a:r>
            <a:r>
              <a:rPr lang="ru-RU" dirty="0">
                <a:solidFill>
                  <a:schemeClr val="accent2"/>
                </a:solidFill>
                <a:latin typeface="Arial" charset="0"/>
              </a:rPr>
              <a:t>. за год);</a:t>
            </a:r>
          </a:p>
          <a:p>
            <a:pPr fontAlgn="auto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ru-RU" dirty="0">
              <a:solidFill>
                <a:schemeClr val="accent2"/>
              </a:solidFill>
              <a:latin typeface="Arial" charset="0"/>
            </a:endParaRPr>
          </a:p>
          <a:p>
            <a:pPr fontAlgn="auto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lang="ru-RU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0813" y="334963"/>
            <a:ext cx="9412287" cy="646112"/>
          </a:xfrm>
        </p:spPr>
        <p:txBody>
          <a:bodyPr>
            <a:spAutoFit/>
          </a:bodyPr>
          <a:lstStyle/>
          <a:p>
            <a:r>
              <a:rPr lang="ru-RU" sz="3600" b="0" smtClean="0">
                <a:solidFill>
                  <a:srgbClr val="084996"/>
                </a:solidFill>
                <a:latin typeface="Impact" pitchFamily="34" charset="0"/>
                <a:cs typeface="Trebuchet MS" pitchFamily="34" charset="0"/>
              </a:rPr>
              <a:t>АЭС-2006 Основные  целевые показатели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lnSpc>
                <a:spcPct val="16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mtClean="0">
                <a:solidFill>
                  <a:schemeClr val="accent2"/>
                </a:solidFill>
                <a:latin typeface="Arial" charset="0"/>
              </a:rPr>
              <a:t>   Требования к маневренным характеристикам энергоблока в </a:t>
            </a:r>
            <a:br>
              <a:rPr lang="ru-RU" smtClean="0">
                <a:solidFill>
                  <a:schemeClr val="accent2"/>
                </a:solidFill>
                <a:latin typeface="Arial" charset="0"/>
              </a:rPr>
            </a:br>
            <a:r>
              <a:rPr lang="ru-RU" smtClean="0">
                <a:solidFill>
                  <a:schemeClr val="accent2"/>
                </a:solidFill>
                <a:latin typeface="Arial" charset="0"/>
              </a:rPr>
              <a:t>    целом  – в соответствии с </a:t>
            </a:r>
            <a:r>
              <a:rPr lang="en-US" smtClean="0">
                <a:solidFill>
                  <a:schemeClr val="accent2"/>
                </a:solidFill>
                <a:latin typeface="Arial" charset="0"/>
              </a:rPr>
              <a:t>EUR</a:t>
            </a:r>
            <a:r>
              <a:rPr lang="ru-RU" smtClean="0">
                <a:solidFill>
                  <a:schemeClr val="accent2"/>
                </a:solidFill>
                <a:latin typeface="Arial" charset="0"/>
              </a:rPr>
              <a:t>;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mtClean="0">
                <a:solidFill>
                  <a:schemeClr val="accent2"/>
                </a:solidFill>
                <a:latin typeface="Arial" charset="0"/>
              </a:rPr>
              <a:t> Достижение состояния безопасного останова для любых нарушений проектных условий нормальной эксплуатации  для проектных и запроектных аварий (кроме тяжелых аварий) – в течение 24 часов;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mtClean="0">
                <a:solidFill>
                  <a:schemeClr val="accent2"/>
                </a:solidFill>
                <a:latin typeface="Arial" charset="0"/>
              </a:rPr>
              <a:t> Допускается для проектной и запроектной аварии увеличение </a:t>
            </a:r>
            <a:br>
              <a:rPr lang="ru-RU" smtClean="0">
                <a:solidFill>
                  <a:schemeClr val="accent2"/>
                </a:solidFill>
                <a:latin typeface="Arial" charset="0"/>
              </a:rPr>
            </a:br>
            <a:r>
              <a:rPr lang="ru-RU" smtClean="0">
                <a:solidFill>
                  <a:schemeClr val="accent2"/>
                </a:solidFill>
                <a:latin typeface="Arial" charset="0"/>
              </a:rPr>
              <a:t>    этого времени до 72 часов;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mtClean="0">
                <a:solidFill>
                  <a:schemeClr val="accent2"/>
                </a:solidFill>
                <a:latin typeface="Arial" charset="0"/>
              </a:rPr>
              <a:t> Запас питательной воды на блоке должен быть достаточен  для </a:t>
            </a:r>
            <a:br>
              <a:rPr lang="ru-RU" smtClean="0">
                <a:solidFill>
                  <a:schemeClr val="accent2"/>
                </a:solidFill>
                <a:latin typeface="Arial" charset="0"/>
              </a:rPr>
            </a:br>
            <a:r>
              <a:rPr lang="ru-RU" smtClean="0">
                <a:solidFill>
                  <a:schemeClr val="accent2"/>
                </a:solidFill>
                <a:latin typeface="Arial" charset="0"/>
              </a:rPr>
              <a:t>    отвода остаточных тепловыделений в течение 24 часов;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mtClean="0">
                <a:solidFill>
                  <a:schemeClr val="accent2"/>
                </a:solidFill>
                <a:latin typeface="Arial" charset="0"/>
              </a:rPr>
              <a:t> Суммарная частота повреждения активной зоны менее 10</a:t>
            </a:r>
            <a:r>
              <a:rPr lang="ru-RU" baseline="30000" smtClean="0">
                <a:solidFill>
                  <a:schemeClr val="accent2"/>
                </a:solidFill>
                <a:latin typeface="Arial" charset="0"/>
              </a:rPr>
              <a:t>-6</a:t>
            </a:r>
            <a:r>
              <a:rPr lang="ru-RU" smtClean="0">
                <a:solidFill>
                  <a:schemeClr val="accent2"/>
                </a:solidFill>
                <a:latin typeface="Arial" charset="0"/>
              </a:rPr>
              <a:t> на </a:t>
            </a:r>
            <a:br>
              <a:rPr lang="ru-RU" smtClean="0">
                <a:solidFill>
                  <a:schemeClr val="accent2"/>
                </a:solidFill>
                <a:latin typeface="Arial" charset="0"/>
              </a:rPr>
            </a:br>
            <a:r>
              <a:rPr lang="ru-RU" smtClean="0">
                <a:solidFill>
                  <a:schemeClr val="accent2"/>
                </a:solidFill>
                <a:latin typeface="Arial" charset="0"/>
              </a:rPr>
              <a:t>    реактор в год.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8925" y="236538"/>
            <a:ext cx="8756650" cy="646112"/>
          </a:xfrm>
        </p:spPr>
        <p:txBody>
          <a:bodyPr>
            <a:spAutoFit/>
          </a:bodyPr>
          <a:lstStyle/>
          <a:p>
            <a:r>
              <a:rPr lang="ru-RU" sz="3600" b="0" smtClean="0">
                <a:solidFill>
                  <a:srgbClr val="084996"/>
                </a:solidFill>
                <a:latin typeface="Impact" pitchFamily="34" charset="0"/>
                <a:cs typeface="Trebuchet MS" pitchFamily="34" charset="0"/>
              </a:rPr>
              <a:t>АЭС-2006 Основные  целевые показатели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7772400" cy="1295400"/>
          </a:xfrm>
        </p:spPr>
        <p:txBody>
          <a:bodyPr/>
          <a:lstStyle/>
          <a:p>
            <a:pPr indent="476250" algn="just">
              <a:spcBef>
                <a:spcPct val="0"/>
              </a:spcBef>
            </a:pPr>
            <a:r>
              <a:rPr lang="ru-RU" smtClean="0">
                <a:latin typeface="Arial" charset="0"/>
              </a:rPr>
              <a:t>Условия достижения целевых показателей РУ и АЭС без снижения уровня безопасности, достигнутого на современных АЭС:</a:t>
            </a:r>
          </a:p>
        </p:txBody>
      </p:sp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479425" y="828675"/>
            <a:ext cx="67691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Условия достижения целевых показателей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533400" y="2362200"/>
            <a:ext cx="7848600" cy="22256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/>
          <a:lstStyle/>
          <a:p>
            <a:pPr marL="571500" indent="-571500" algn="just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Ø"/>
            </a:pPr>
            <a:r>
              <a:rPr lang="ru-RU">
                <a:solidFill>
                  <a:srgbClr val="FF0066"/>
                </a:solidFill>
              </a:rPr>
              <a:t>снижение избыточного консерватизма</a:t>
            </a:r>
            <a:r>
              <a:rPr lang="ru-RU">
                <a:solidFill>
                  <a:schemeClr val="accent2"/>
                </a:solidFill>
              </a:rPr>
              <a:t>, закладываемого в расчетное обоснование оборудования, систем и РУ в целом;</a:t>
            </a:r>
          </a:p>
          <a:p>
            <a:pPr marL="571500" indent="-571500" algn="just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Ø"/>
            </a:pPr>
            <a:r>
              <a:rPr lang="ru-RU">
                <a:solidFill>
                  <a:srgbClr val="FF0066"/>
                </a:solidFill>
              </a:rPr>
              <a:t>повышение параметров</a:t>
            </a:r>
            <a:r>
              <a:rPr lang="ru-RU">
                <a:solidFill>
                  <a:schemeClr val="accent2"/>
                </a:solidFill>
              </a:rPr>
              <a:t> первого и второго контуров;</a:t>
            </a:r>
          </a:p>
          <a:p>
            <a:pPr marL="571500" indent="-571500" algn="just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Ø"/>
            </a:pPr>
            <a:r>
              <a:rPr lang="ru-RU">
                <a:solidFill>
                  <a:srgbClr val="FF0066"/>
                </a:solidFill>
              </a:rPr>
              <a:t>увеличение периода</a:t>
            </a:r>
            <a:r>
              <a:rPr lang="ru-RU">
                <a:solidFill>
                  <a:schemeClr val="accent2"/>
                </a:solidFill>
              </a:rPr>
              <a:t> технического освидетельствования оборудования и его капитального ремонта с 4-х лет до </a:t>
            </a:r>
            <a:br>
              <a:rPr lang="ru-RU">
                <a:solidFill>
                  <a:schemeClr val="accent2"/>
                </a:solidFill>
              </a:rPr>
            </a:br>
            <a:r>
              <a:rPr lang="ru-RU">
                <a:solidFill>
                  <a:schemeClr val="accent2"/>
                </a:solidFill>
              </a:rPr>
              <a:t>8-ми лет;</a:t>
            </a:r>
          </a:p>
          <a:p>
            <a:pPr marL="571500" indent="-571500" algn="just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Ø"/>
            </a:pPr>
            <a:r>
              <a:rPr lang="ru-RU">
                <a:solidFill>
                  <a:srgbClr val="FF0066"/>
                </a:solidFill>
              </a:rPr>
              <a:t>обеспечение</a:t>
            </a:r>
            <a:r>
              <a:rPr lang="ru-RU">
                <a:solidFill>
                  <a:schemeClr val="accent2"/>
                </a:solidFill>
              </a:rPr>
              <a:t> высокого уровня </a:t>
            </a:r>
            <a:r>
              <a:rPr lang="ru-RU">
                <a:solidFill>
                  <a:srgbClr val="FF0066"/>
                </a:solidFill>
              </a:rPr>
              <a:t>безопасности</a:t>
            </a:r>
            <a:r>
              <a:rPr lang="ru-RU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220663" y="187325"/>
            <a:ext cx="8923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84996"/>
                </a:solidFill>
                <a:latin typeface="Impact" pitchFamily="34" charset="0"/>
              </a:rPr>
              <a:t>АЭС-2006 Основные  целевые показатели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7186613" y="1290638"/>
            <a:ext cx="1096962" cy="441325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76200" y="228600"/>
            <a:ext cx="7627938" cy="59055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>
                <a:solidFill>
                  <a:srgbClr val="084996"/>
                </a:solidFill>
                <a:latin typeface="Impact" pitchFamily="34" charset="0"/>
              </a:rPr>
              <a:t>АЭС-2006 Основные параметры РУ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0" y="838200"/>
            <a:ext cx="67691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graphicFrame>
        <p:nvGraphicFramePr>
          <p:cNvPr id="319493" name="Group 5"/>
          <p:cNvGraphicFramePr>
            <a:graphicFrameLocks noGrp="1"/>
          </p:cNvGraphicFramePr>
          <p:nvPr/>
        </p:nvGraphicFramePr>
        <p:xfrm>
          <a:off x="403225" y="1346200"/>
          <a:ext cx="8020050" cy="4357688"/>
        </p:xfrm>
        <a:graphic>
          <a:graphicData uri="http://schemas.openxmlformats.org/drawingml/2006/table">
            <a:tbl>
              <a:tblPr/>
              <a:tblGrid>
                <a:gridCol w="5583236"/>
                <a:gridCol w="1231254"/>
                <a:gridCol w="1204926"/>
              </a:tblGrid>
              <a:tr h="330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                Параметры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ВВЭР-1000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АЭС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-2006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Номинальная тепловая мощность реактора, МВт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КИУМ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0,78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0,92*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Давление теплоносителя на выходе из реактора, МПа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Температура теплоносителя на входе в реактор, </a:t>
                      </a:r>
                      <a:r>
                        <a:rPr kumimoji="0" lang="ru-RU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298,6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Температура теплоносителя на выходе из реактора, </a:t>
                      </a:r>
                      <a:r>
                        <a:rPr kumimoji="0" lang="ru-RU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о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319,6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32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Максимальный линейный тепловой поток, Вт/см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Давление пара на выходе из коллектора пара ПГ (абсолютное), МПа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6,27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Расчетное давление первого контура, МПа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17,64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17,64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Расчетное давление второго контура, МПа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7,84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Максимальная по ТВС глубина выгорания топлива в выгружаемых ТВС 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(в базовом стационарном топливном цикле), МВт сут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/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кг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U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59,7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/ 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до 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70*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Средняя по ТВС глубина выгорания топлива в выгружаемых ТВС 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(в базовом стационарном топливном цикле), МВт сут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/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кг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Межперегрузочный период, мес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/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(18-24)*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Время нахождения топлива в активной зоне, год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/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5*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63" name="Text Box 99"/>
          <p:cNvSpPr txBox="1">
            <a:spLocks noChangeArrowheads="1"/>
          </p:cNvSpPr>
          <p:nvPr/>
        </p:nvSpPr>
        <p:spPr bwMode="auto">
          <a:xfrm>
            <a:off x="4705350" y="5807075"/>
            <a:ext cx="3205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rgbClr val="003399"/>
                </a:solidFill>
              </a:rPr>
              <a:t>* - целевые показатели</a:t>
            </a:r>
          </a:p>
        </p:txBody>
      </p:sp>
      <p:sp>
        <p:nvSpPr>
          <p:cNvPr id="25664" name="Заголовок 7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25665" name="Содержимое 8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26626" name="Содержимое 9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grpSp>
        <p:nvGrpSpPr>
          <p:cNvPr id="26627" name="Group 8"/>
          <p:cNvGrpSpPr>
            <a:grpSpLocks/>
          </p:cNvGrpSpPr>
          <p:nvPr/>
        </p:nvGrpSpPr>
        <p:grpSpPr bwMode="auto">
          <a:xfrm>
            <a:off x="2182813" y="728663"/>
            <a:ext cx="4832350" cy="5399087"/>
            <a:chOff x="1375" y="459"/>
            <a:chExt cx="3044" cy="3401"/>
          </a:xfrm>
        </p:grpSpPr>
        <p:sp>
          <p:nvSpPr>
            <p:cNvPr id="26630" name="Rectangle 4"/>
            <p:cNvSpPr>
              <a:spLocks noChangeArrowheads="1"/>
            </p:cNvSpPr>
            <p:nvPr/>
          </p:nvSpPr>
          <p:spPr bwMode="auto">
            <a:xfrm>
              <a:off x="3043" y="2439"/>
              <a:ext cx="384" cy="132"/>
            </a:xfrm>
            <a:prstGeom prst="rect">
              <a:avLst/>
            </a:prstGeom>
            <a:solidFill>
              <a:srgbClr val="E1DFE5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rebuchet MS" pitchFamily="34" charset="0"/>
              </a:endParaRPr>
            </a:p>
          </p:txBody>
        </p:sp>
        <p:pic>
          <p:nvPicPr>
            <p:cNvPr id="26631" name="Picture 5" descr="v41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EFB"/>
                </a:clrFrom>
                <a:clrTo>
                  <a:srgbClr val="FBFE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75" y="459"/>
              <a:ext cx="3044" cy="3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457200" y="274638"/>
            <a:ext cx="8550275" cy="59055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>
                <a:solidFill>
                  <a:srgbClr val="084996"/>
                </a:solidFill>
                <a:latin typeface="Impact" pitchFamily="34" charset="0"/>
              </a:rPr>
              <a:t>АЭС-2006Принципиальная компоновка РУ</a:t>
            </a:r>
          </a:p>
        </p:txBody>
      </p:sp>
      <p:sp>
        <p:nvSpPr>
          <p:cNvPr id="320519" name="Rectangle 7"/>
          <p:cNvSpPr>
            <a:spLocks noChangeArrowheads="1"/>
          </p:cNvSpPr>
          <p:nvPr/>
        </p:nvSpPr>
        <p:spPr bwMode="auto">
          <a:xfrm>
            <a:off x="2244725" y="6673850"/>
            <a:ext cx="1588" cy="41275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7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37891" name="Содержимое 8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81750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cs typeface="Arial" charset="0"/>
            </a:endParaRP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358775" y="966788"/>
            <a:ext cx="7300913" cy="366712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 Усовершенствованный реактор</a:t>
            </a:r>
          </a:p>
        </p:txBody>
      </p:sp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3398838" y="1793875"/>
            <a:ext cx="58213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2000">
                <a:solidFill>
                  <a:schemeClr val="accent2"/>
                </a:solidFill>
              </a:rPr>
              <a:t>Основные конструктивные отличия:</a:t>
            </a:r>
            <a:endParaRPr lang="en-US" sz="2000">
              <a:solidFill>
                <a:schemeClr val="accent2"/>
              </a:solidFill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2000">
              <a:solidFill>
                <a:schemeClr val="accent2"/>
              </a:solidFill>
            </a:endParaRP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1400">
                <a:solidFill>
                  <a:schemeClr val="accent2"/>
                </a:solidFill>
              </a:rPr>
              <a:t> </a:t>
            </a:r>
            <a:r>
              <a:rPr lang="ru-RU" sz="1400">
                <a:solidFill>
                  <a:schemeClr val="accent2"/>
                </a:solidFill>
              </a:rPr>
              <a:t>Высота выгородки – </a:t>
            </a:r>
            <a:r>
              <a:rPr lang="en-US" sz="1400">
                <a:solidFill>
                  <a:schemeClr val="accent2"/>
                </a:solidFill>
              </a:rPr>
              <a:t> </a:t>
            </a:r>
            <a:r>
              <a:rPr lang="ru-RU" sz="1400">
                <a:solidFill>
                  <a:schemeClr val="accent2"/>
                </a:solidFill>
              </a:rPr>
              <a:t>больше на 200 мм;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1400">
                <a:solidFill>
                  <a:schemeClr val="accent2"/>
                </a:solidFill>
              </a:rPr>
              <a:t> </a:t>
            </a:r>
            <a:r>
              <a:rPr lang="ru-RU" sz="1400">
                <a:solidFill>
                  <a:schemeClr val="accent2"/>
                </a:solidFill>
              </a:rPr>
              <a:t>Удлиненный направляющий каркас для ОР СУЗ</a:t>
            </a:r>
            <a:r>
              <a:rPr lang="en-US" sz="1400">
                <a:solidFill>
                  <a:schemeClr val="accent2"/>
                </a:solidFill>
              </a:rPr>
              <a:t> </a:t>
            </a:r>
            <a:r>
              <a:rPr lang="ru-RU" sz="1400">
                <a:solidFill>
                  <a:schemeClr val="accent2"/>
                </a:solidFill>
              </a:rPr>
              <a:t>в блоке защитных труб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новая программа образцов-свидетелей (размещение облучаемых ОС непосредственно на стенке КР);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ограничение содержания никеля в сварных швах;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ограничение вредных примесей в основном металле и сварных швах;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снижение Т</a:t>
            </a:r>
            <a:r>
              <a:rPr lang="ru-RU" sz="1400" baseline="-25000">
                <a:solidFill>
                  <a:schemeClr val="accent2"/>
                </a:solidFill>
              </a:rPr>
              <a:t>К0</a:t>
            </a:r>
            <a:r>
              <a:rPr lang="ru-RU" sz="1400">
                <a:solidFill>
                  <a:schemeClr val="accent2"/>
                </a:solidFill>
              </a:rPr>
              <a:t> обечаек зоны патрубков до минус 35 °С;</a:t>
            </a:r>
          </a:p>
          <a:p>
            <a:pPr marL="285750" lvl="1"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</a:pPr>
            <a:endParaRPr lang="ru-RU" sz="1400">
              <a:solidFill>
                <a:schemeClr val="accent2"/>
              </a:solidFill>
            </a:endParaRPr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1573213" y="1435100"/>
          <a:ext cx="1825625" cy="4800600"/>
        </p:xfrm>
        <a:graphic>
          <a:graphicData uri="http://schemas.openxmlformats.org/presentationml/2006/ole">
            <p:oleObj spid="_x0000_s37889" name="Image" r:id="rId3" imgW="2704762" imgH="7111111" progId="">
              <p:embed/>
            </p:oleObj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06363" y="209550"/>
            <a:ext cx="8920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6148" name="Содержимое 9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396875" y="835025"/>
            <a:ext cx="7319963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 Усовершенствованный реактор</a:t>
            </a:r>
          </a:p>
        </p:txBody>
      </p:sp>
      <p:graphicFrame>
        <p:nvGraphicFramePr>
          <p:cNvPr id="324649" name="Group 41"/>
          <p:cNvGraphicFramePr>
            <a:graphicFrameLocks noGrp="1"/>
          </p:cNvGraphicFramePr>
          <p:nvPr/>
        </p:nvGraphicFramePr>
        <p:xfrm>
          <a:off x="457200" y="2514600"/>
          <a:ext cx="5241925" cy="3424238"/>
        </p:xfrm>
        <a:graphic>
          <a:graphicData uri="http://schemas.openxmlformats.org/drawingml/2006/table">
            <a:tbl>
              <a:tblPr/>
              <a:tblGrid>
                <a:gridCol w="2776538"/>
                <a:gridCol w="1185862"/>
                <a:gridCol w="1279525"/>
              </a:tblGrid>
              <a:tr h="3286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Параметр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Значение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АЭС-2006</a:t>
                      </a:r>
                    </a:p>
                  </a:txBody>
                  <a:tcPr marL="57150" marR="57150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ВВЭР-1000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Длина , 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11185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10897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Диаметр внутренний, 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4250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4150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Толщина стенки в районе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активной зоны, 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197,5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192,5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Масса, т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/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</a:b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330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320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4640" name="Rectangle 32"/>
          <p:cNvSpPr>
            <a:spLocks noChangeArrowheads="1"/>
          </p:cNvSpPr>
          <p:nvPr/>
        </p:nvSpPr>
        <p:spPr bwMode="auto">
          <a:xfrm>
            <a:off x="395288" y="1404938"/>
            <a:ext cx="4176712" cy="3667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tint val="2549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cs typeface="+mn-cs"/>
              </a:rPr>
              <a:t> Корпус реактора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907088" y="1612900"/>
          <a:ext cx="2097087" cy="4724400"/>
        </p:xfrm>
        <a:graphic>
          <a:graphicData uri="http://schemas.openxmlformats.org/presentationml/2006/ole">
            <p:oleObj spid="_x0000_s6146" name="Image" r:id="rId3" imgW="2603175" imgH="5866667" progId="">
              <p:embed/>
            </p:oleObj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12713" y="188913"/>
            <a:ext cx="8918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7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40962" name="Содержимое 8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graphicFrame>
        <p:nvGraphicFramePr>
          <p:cNvPr id="327684" name="Group 4"/>
          <p:cNvGraphicFramePr>
            <a:graphicFrameLocks noGrp="1"/>
          </p:cNvGraphicFramePr>
          <p:nvPr/>
        </p:nvGraphicFramePr>
        <p:xfrm>
          <a:off x="760413" y="1604963"/>
          <a:ext cx="7640637" cy="4694237"/>
        </p:xfrm>
        <a:graphic>
          <a:graphicData uri="http://schemas.openxmlformats.org/drawingml/2006/table">
            <a:tbl>
              <a:tblPr/>
              <a:tblGrid>
                <a:gridCol w="5242958"/>
                <a:gridCol w="1163114"/>
                <a:gridCol w="1234690"/>
              </a:tblGrid>
              <a:tr h="29644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Наименование характеристики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Значение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4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ВВЭР-1000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АЭС-2006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2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Количество ТВС, загружаемых при перегрузке, шт: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Масса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UO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в ТВС, кг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494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533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Среднее обогащение топлива подпитки по 235U, массовый %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4,26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4,79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Длительность топливной загрузки при работе на номинальной мощности, эфф. сут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292,9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342,5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Выгорание выгружаемого топлива, МВт·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сут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/кг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: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              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среднее по всем ТВС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                                                            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 максимальное по ТВС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48,4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51,5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55,5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59,1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Максимальная в ходе работы топливной загрузки относительная мощность ТВС (К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1,31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1,37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Максимальная в ходе работы топливной загрузки относительная мощность твэла (К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1,46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1,52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Максимальная линейная мощность твэла (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), Вт/см: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288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299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Температура повторной критичности, ºС: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11" name="Rectangle 54"/>
          <p:cNvSpPr>
            <a:spLocks noChangeArrowheads="1"/>
          </p:cNvSpPr>
          <p:nvPr/>
        </p:nvSpPr>
        <p:spPr bwMode="auto">
          <a:xfrm>
            <a:off x="423863" y="760413"/>
            <a:ext cx="7627937" cy="366712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Базовый топливный цикл ВВЭР-1200</a:t>
            </a:r>
          </a:p>
        </p:txBody>
      </p:sp>
      <p:sp>
        <p:nvSpPr>
          <p:cNvPr id="327735" name="Rectangle 55"/>
          <p:cNvSpPr>
            <a:spLocks noChangeArrowheads="1"/>
          </p:cNvSpPr>
          <p:nvPr/>
        </p:nvSpPr>
        <p:spPr bwMode="auto">
          <a:xfrm>
            <a:off x="414338" y="1141413"/>
            <a:ext cx="7627937" cy="3667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tint val="2549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cs typeface="+mn-cs"/>
              </a:rPr>
              <a:t> Основные нейтронно-физические характеристики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0175" y="114300"/>
            <a:ext cx="8918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41986" name="Содержимое 9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395288" y="957263"/>
            <a:ext cx="7758112" cy="366712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Модернизации ТВС для ВВЭР-1200</a:t>
            </a: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3336925" y="1905000"/>
            <a:ext cx="5164138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600"/>
              <a:t> </a:t>
            </a:r>
            <a:r>
              <a:rPr lang="ru-RU">
                <a:solidFill>
                  <a:schemeClr val="accent2"/>
                </a:solidFill>
              </a:rPr>
              <a:t>Увеличение длины топливного столба  </a:t>
            </a:r>
            <a:r>
              <a:rPr lang="en-US">
                <a:solidFill>
                  <a:schemeClr val="accent2"/>
                </a:solidFill>
              </a:rPr>
              <a:t>3530</a:t>
            </a:r>
            <a:r>
              <a:rPr lang="ru-RU">
                <a:solidFill>
                  <a:schemeClr val="accent2"/>
                </a:solidFill>
              </a:rPr>
              <a:t> </a:t>
            </a:r>
            <a:r>
              <a:rPr lang="en-US">
                <a:solidFill>
                  <a:schemeClr val="accent2"/>
                </a:solidFill>
                <a:sym typeface="Symbol" pitchFamily="18" charset="2"/>
              </a:rPr>
              <a:t></a:t>
            </a:r>
            <a:r>
              <a:rPr lang="en-US">
                <a:solidFill>
                  <a:schemeClr val="accent2"/>
                </a:solidFill>
              </a:rPr>
              <a:t> </a:t>
            </a:r>
            <a:r>
              <a:rPr lang="ru-RU">
                <a:solidFill>
                  <a:schemeClr val="accent2"/>
                </a:solidFill>
              </a:rPr>
              <a:t>3730 мм</a:t>
            </a:r>
            <a:r>
              <a:rPr lang="en-US">
                <a:solidFill>
                  <a:schemeClr val="accent2"/>
                </a:solidFill>
              </a:rPr>
              <a:t> (</a:t>
            </a:r>
            <a:r>
              <a:rPr lang="en-US">
                <a:solidFill>
                  <a:schemeClr val="accent2"/>
                </a:solidFill>
                <a:sym typeface="Symbol" pitchFamily="18" charset="2"/>
              </a:rPr>
              <a:t>l≈</a:t>
            </a:r>
            <a:r>
              <a:rPr lang="ru-RU">
                <a:solidFill>
                  <a:schemeClr val="accent2"/>
                </a:solidFill>
                <a:sym typeface="Symbol" pitchFamily="18" charset="2"/>
              </a:rPr>
              <a:t>200мм) за счет:</a:t>
            </a:r>
            <a:endParaRPr lang="ru-RU">
              <a:solidFill>
                <a:schemeClr val="accent2"/>
              </a:solidFill>
            </a:endParaRPr>
          </a:p>
          <a:p>
            <a:pPr marL="381000" lvl="2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- укорочения головки ТВС</a:t>
            </a:r>
            <a:r>
              <a:rPr lang="en-US">
                <a:solidFill>
                  <a:schemeClr val="accent2"/>
                </a:solidFill>
              </a:rPr>
              <a:t>;</a:t>
            </a:r>
            <a:endParaRPr lang="ru-RU">
              <a:solidFill>
                <a:schemeClr val="accent2"/>
              </a:solidFill>
            </a:endParaRPr>
          </a:p>
          <a:p>
            <a:pPr marL="381000" lvl="2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- укорочения хвостовика ТВС.</a:t>
            </a:r>
          </a:p>
          <a:p>
            <a:pPr marL="381000" lvl="2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 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 Увеличение загрузки топлива в твэле ТВС за счет увеличения длины топливного столба и изменения размеров топливной таблетки:</a:t>
            </a:r>
          </a:p>
          <a:p>
            <a:pPr marL="381000" lvl="2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- по сравнению с ТВС-2 масса топлива будет увеличена до 18%.</a:t>
            </a: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1725" y="1558925"/>
            <a:ext cx="17462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8425" y="103188"/>
            <a:ext cx="8920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ВВДЕНИЕ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5248275"/>
          </a:xfrm>
        </p:spPr>
        <p:txBody>
          <a:bodyPr>
            <a:normAutofit/>
          </a:bodyPr>
          <a:lstStyle/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500" smtClean="0">
                <a:solidFill>
                  <a:srgbClr val="003399"/>
                </a:solidFill>
                <a:latin typeface="Tahoma" pitchFamily="34" charset="0"/>
              </a:rPr>
              <a:t>Разработка реакторов ВВЭР началась в 1955 году. Первый реактор электрической мощностью 210 МВт был введен в эксплуатацию на первом блоке Нововоронежской АЭС (НВАЭС) в 1964 году.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500" smtClean="0">
                <a:solidFill>
                  <a:srgbClr val="003399"/>
                </a:solidFill>
                <a:latin typeface="Tahoma" pitchFamily="34" charset="0"/>
              </a:rPr>
              <a:t> В последствии были введены в эксплуатацию 24 энергоблока с реакторами ВВЭР-440.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500" smtClean="0">
                <a:solidFill>
                  <a:srgbClr val="003399"/>
                </a:solidFill>
                <a:latin typeface="Tahoma" pitchFamily="34" charset="0"/>
              </a:rPr>
              <a:t>Следующим этапом в развитии технологии ВВЭР была разработка реакторной установки ВВЭР-1000, проекта В-187 для 5 блока Нововоронежской АЭС и проектов «малой» серии.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500" smtClean="0">
                <a:solidFill>
                  <a:srgbClr val="003399"/>
                </a:solidFill>
                <a:latin typeface="Tahoma" pitchFamily="34" charset="0"/>
              </a:rPr>
              <a:t>На основе оптимизации опыта проектирования реакторных установок ВВЭР-1000 был разработан проект В-320, предназначенный для использования в серийных блоках АЭС («большая» серия).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400" smtClean="0">
                <a:solidFill>
                  <a:srgbClr val="003399"/>
                </a:solidFill>
                <a:latin typeface="Tahoma" pitchFamily="34" charset="0"/>
              </a:rPr>
              <a:t>Реакторная установка В-320 получила дальнейшее развитие в проектах В-428 (Китай) и В-412 (Индия).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400" smtClean="0">
                <a:solidFill>
                  <a:srgbClr val="003399"/>
                </a:solidFill>
                <a:latin typeface="Tahoma" pitchFamily="34" charset="0"/>
              </a:rPr>
              <a:t>В 2006 году был дан старт разработке проектов РУ с повышенными эксплуатационными характеристиками В-392М и В-491. В настоящее время ведется строительство АЭС с этими РУ на площадках НВАЭС-2 и ЛАЭС-2.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400" smtClean="0">
                <a:solidFill>
                  <a:srgbClr val="003399"/>
                </a:solidFill>
                <a:latin typeface="Tahoma" pitchFamily="34" charset="0"/>
              </a:rPr>
              <a:t>Начиная с середины 2010 года были развернуты работы по разработке РУ в рамках проекта ВВЭР ТОИ.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</a:pPr>
            <a:r>
              <a:rPr lang="ru-RU" sz="1400" smtClean="0">
                <a:solidFill>
                  <a:srgbClr val="003399"/>
                </a:solidFill>
                <a:latin typeface="Tahoma" pitchFamily="34" charset="0"/>
              </a:rPr>
              <a:t>В рамках данного сообщения будет показано каким образом шло эволюционное развитие проектов реакторных установок АЭС с ВВЭР большой мощности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400" smtClean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55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43010" name="Содержимое 56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943725" y="1447800"/>
            <a:ext cx="1447800" cy="40386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414338" y="874713"/>
            <a:ext cx="7843837" cy="641350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Сравнение параметров (с учетом отклонений) для проектов РУ для АЭС-2006 и РУ ВВЭР-1000 </a:t>
            </a:r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5715000" y="1600200"/>
            <a:ext cx="0" cy="388620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7067550" y="1524000"/>
            <a:ext cx="1143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FF0066"/>
                </a:solidFill>
              </a:rPr>
              <a:t>АЭС-2006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5721350" y="1539875"/>
            <a:ext cx="1181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FF0066"/>
                </a:solidFill>
              </a:rPr>
              <a:t>ВВЭР-1000</a:t>
            </a:r>
          </a:p>
        </p:txBody>
      </p:sp>
      <p:sp>
        <p:nvSpPr>
          <p:cNvPr id="43016" name="Line 9"/>
          <p:cNvSpPr>
            <a:spLocks noChangeShapeType="1"/>
          </p:cNvSpPr>
          <p:nvPr/>
        </p:nvSpPr>
        <p:spPr bwMode="auto">
          <a:xfrm>
            <a:off x="6934200" y="1600200"/>
            <a:ext cx="0" cy="388620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7" name="Line 10"/>
          <p:cNvSpPr>
            <a:spLocks noChangeShapeType="1"/>
          </p:cNvSpPr>
          <p:nvPr/>
        </p:nvSpPr>
        <p:spPr bwMode="auto">
          <a:xfrm>
            <a:off x="228600" y="21336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8" name="Text Box 13"/>
          <p:cNvSpPr txBox="1">
            <a:spLocks noChangeArrowheads="1"/>
          </p:cNvSpPr>
          <p:nvPr/>
        </p:nvSpPr>
        <p:spPr bwMode="auto">
          <a:xfrm>
            <a:off x="76200" y="21336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Давление в первом контуре на выходе из реактора (абсолютное), МПа</a:t>
            </a:r>
          </a:p>
        </p:txBody>
      </p:sp>
      <p:sp>
        <p:nvSpPr>
          <p:cNvPr id="43019" name="Line 14"/>
          <p:cNvSpPr>
            <a:spLocks noChangeShapeType="1"/>
          </p:cNvSpPr>
          <p:nvPr/>
        </p:nvSpPr>
        <p:spPr bwMode="auto">
          <a:xfrm>
            <a:off x="414338" y="21336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0" name="Text Box 15"/>
          <p:cNvSpPr txBox="1">
            <a:spLocks noChangeArrowheads="1"/>
          </p:cNvSpPr>
          <p:nvPr/>
        </p:nvSpPr>
        <p:spPr bwMode="auto">
          <a:xfrm>
            <a:off x="7067550" y="21336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15,9</a:t>
            </a:r>
          </a:p>
        </p:txBody>
      </p:sp>
      <p:sp>
        <p:nvSpPr>
          <p:cNvPr id="43021" name="Text Box 16"/>
          <p:cNvSpPr txBox="1">
            <a:spLocks noChangeArrowheads="1"/>
          </p:cNvSpPr>
          <p:nvPr/>
        </p:nvSpPr>
        <p:spPr bwMode="auto">
          <a:xfrm>
            <a:off x="5711825" y="21494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15,4</a:t>
            </a:r>
          </a:p>
        </p:txBody>
      </p:sp>
      <p:sp>
        <p:nvSpPr>
          <p:cNvPr id="43022" name="Text Box 17"/>
          <p:cNvSpPr txBox="1">
            <a:spLocks noChangeArrowheads="1"/>
          </p:cNvSpPr>
          <p:nvPr/>
        </p:nvSpPr>
        <p:spPr bwMode="auto">
          <a:xfrm>
            <a:off x="76200" y="24384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Давление пара на выходе из коллектора пара ПГ (абсолютное), МПа</a:t>
            </a:r>
          </a:p>
        </p:txBody>
      </p:sp>
      <p:sp>
        <p:nvSpPr>
          <p:cNvPr id="43023" name="Line 18"/>
          <p:cNvSpPr>
            <a:spLocks noChangeShapeType="1"/>
          </p:cNvSpPr>
          <p:nvPr/>
        </p:nvSpPr>
        <p:spPr bwMode="auto">
          <a:xfrm>
            <a:off x="228600" y="24384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4" name="Text Box 19"/>
          <p:cNvSpPr txBox="1">
            <a:spLocks noChangeArrowheads="1"/>
          </p:cNvSpPr>
          <p:nvPr/>
        </p:nvSpPr>
        <p:spPr bwMode="auto">
          <a:xfrm>
            <a:off x="7067550" y="24384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7,1</a:t>
            </a:r>
          </a:p>
        </p:txBody>
      </p:sp>
      <p:sp>
        <p:nvSpPr>
          <p:cNvPr id="43025" name="Text Box 20"/>
          <p:cNvSpPr txBox="1">
            <a:spLocks noChangeArrowheads="1"/>
          </p:cNvSpPr>
          <p:nvPr/>
        </p:nvSpPr>
        <p:spPr bwMode="auto">
          <a:xfrm>
            <a:off x="5711825" y="24542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6,37</a:t>
            </a:r>
          </a:p>
        </p:txBody>
      </p:sp>
      <p:sp>
        <p:nvSpPr>
          <p:cNvPr id="43026" name="Text Box 21"/>
          <p:cNvSpPr txBox="1">
            <a:spLocks noChangeArrowheads="1"/>
          </p:cNvSpPr>
          <p:nvPr/>
        </p:nvSpPr>
        <p:spPr bwMode="auto">
          <a:xfrm>
            <a:off x="76200" y="27432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Минимальный проектный расход теплоносителя через реактор, м</a:t>
            </a:r>
            <a:r>
              <a:rPr lang="ru-RU" sz="1200" baseline="30000">
                <a:solidFill>
                  <a:srgbClr val="000099"/>
                </a:solidFill>
              </a:rPr>
              <a:t>3</a:t>
            </a:r>
            <a:r>
              <a:rPr lang="ru-RU" sz="1200">
                <a:solidFill>
                  <a:srgbClr val="000099"/>
                </a:solidFill>
              </a:rPr>
              <a:t>/ч</a:t>
            </a:r>
          </a:p>
        </p:txBody>
      </p:sp>
      <p:sp>
        <p:nvSpPr>
          <p:cNvPr id="43027" name="Line 22"/>
          <p:cNvSpPr>
            <a:spLocks noChangeShapeType="1"/>
          </p:cNvSpPr>
          <p:nvPr/>
        </p:nvSpPr>
        <p:spPr bwMode="auto">
          <a:xfrm>
            <a:off x="228600" y="27432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8" name="Text Box 23"/>
          <p:cNvSpPr txBox="1">
            <a:spLocks noChangeArrowheads="1"/>
          </p:cNvSpPr>
          <p:nvPr/>
        </p:nvSpPr>
        <p:spPr bwMode="auto">
          <a:xfrm>
            <a:off x="7067550" y="27432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83100</a:t>
            </a:r>
          </a:p>
        </p:txBody>
      </p:sp>
      <p:sp>
        <p:nvSpPr>
          <p:cNvPr id="43029" name="Text Box 24"/>
          <p:cNvSpPr txBox="1">
            <a:spLocks noChangeArrowheads="1"/>
          </p:cNvSpPr>
          <p:nvPr/>
        </p:nvSpPr>
        <p:spPr bwMode="auto">
          <a:xfrm>
            <a:off x="5711825" y="27590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80000</a:t>
            </a:r>
          </a:p>
        </p:txBody>
      </p:sp>
      <p:sp>
        <p:nvSpPr>
          <p:cNvPr id="43030" name="Text Box 25"/>
          <p:cNvSpPr txBox="1">
            <a:spLocks noChangeArrowheads="1"/>
          </p:cNvSpPr>
          <p:nvPr/>
        </p:nvSpPr>
        <p:spPr bwMode="auto">
          <a:xfrm>
            <a:off x="76200" y="30480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Температура  теплоносителя  на входе в реактор, </a:t>
            </a:r>
            <a:r>
              <a:rPr lang="ru-RU" sz="1200">
                <a:solidFill>
                  <a:srgbClr val="000099"/>
                </a:solidFill>
                <a:sym typeface="Symbol" pitchFamily="18" charset="2"/>
              </a:rPr>
              <a:t></a:t>
            </a:r>
            <a:r>
              <a:rPr lang="ru-RU" sz="1200">
                <a:solidFill>
                  <a:srgbClr val="000099"/>
                </a:solidFill>
              </a:rPr>
              <a:t>С</a:t>
            </a:r>
          </a:p>
        </p:txBody>
      </p:sp>
      <p:sp>
        <p:nvSpPr>
          <p:cNvPr id="43031" name="Line 26"/>
          <p:cNvSpPr>
            <a:spLocks noChangeShapeType="1"/>
          </p:cNvSpPr>
          <p:nvPr/>
        </p:nvSpPr>
        <p:spPr bwMode="auto">
          <a:xfrm>
            <a:off x="228600" y="30480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32" name="Text Box 27"/>
          <p:cNvSpPr txBox="1">
            <a:spLocks noChangeArrowheads="1"/>
          </p:cNvSpPr>
          <p:nvPr/>
        </p:nvSpPr>
        <p:spPr bwMode="auto">
          <a:xfrm>
            <a:off x="7067550" y="30480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300,2</a:t>
            </a:r>
          </a:p>
        </p:txBody>
      </p:sp>
      <p:sp>
        <p:nvSpPr>
          <p:cNvPr id="43033" name="Text Box 28"/>
          <p:cNvSpPr txBox="1">
            <a:spLocks noChangeArrowheads="1"/>
          </p:cNvSpPr>
          <p:nvPr/>
        </p:nvSpPr>
        <p:spPr bwMode="auto">
          <a:xfrm>
            <a:off x="5711825" y="30638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292,3</a:t>
            </a:r>
          </a:p>
        </p:txBody>
      </p:sp>
      <p:sp>
        <p:nvSpPr>
          <p:cNvPr id="43034" name="Text Box 29"/>
          <p:cNvSpPr txBox="1">
            <a:spLocks noChangeArrowheads="1"/>
          </p:cNvSpPr>
          <p:nvPr/>
        </p:nvSpPr>
        <p:spPr bwMode="auto">
          <a:xfrm>
            <a:off x="76200" y="33528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Температура теплоносителя на выходе из реактора, °С</a:t>
            </a:r>
          </a:p>
        </p:txBody>
      </p:sp>
      <p:sp>
        <p:nvSpPr>
          <p:cNvPr id="43035" name="Line 30"/>
          <p:cNvSpPr>
            <a:spLocks noChangeShapeType="1"/>
          </p:cNvSpPr>
          <p:nvPr/>
        </p:nvSpPr>
        <p:spPr bwMode="auto">
          <a:xfrm>
            <a:off x="228600" y="33528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36" name="Text Box 31"/>
          <p:cNvSpPr txBox="1">
            <a:spLocks noChangeArrowheads="1"/>
          </p:cNvSpPr>
          <p:nvPr/>
        </p:nvSpPr>
        <p:spPr bwMode="auto">
          <a:xfrm>
            <a:off x="7067550" y="33528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333,9</a:t>
            </a:r>
          </a:p>
        </p:txBody>
      </p:sp>
      <p:sp>
        <p:nvSpPr>
          <p:cNvPr id="43037" name="Text Box 32"/>
          <p:cNvSpPr txBox="1">
            <a:spLocks noChangeArrowheads="1"/>
          </p:cNvSpPr>
          <p:nvPr/>
        </p:nvSpPr>
        <p:spPr bwMode="auto">
          <a:xfrm>
            <a:off x="5711825" y="33686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325,5</a:t>
            </a:r>
          </a:p>
        </p:txBody>
      </p:sp>
      <p:sp>
        <p:nvSpPr>
          <p:cNvPr id="43038" name="Text Box 33"/>
          <p:cNvSpPr txBox="1">
            <a:spLocks noChangeArrowheads="1"/>
          </p:cNvSpPr>
          <p:nvPr/>
        </p:nvSpPr>
        <p:spPr bwMode="auto">
          <a:xfrm>
            <a:off x="76200" y="36576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Массовая скорость в активной зоне (средняя на входе), кг/(м</a:t>
            </a:r>
            <a:r>
              <a:rPr lang="ru-RU" sz="1200" baseline="30000">
                <a:solidFill>
                  <a:srgbClr val="000099"/>
                </a:solidFill>
              </a:rPr>
              <a:t>2</a:t>
            </a:r>
            <a:r>
              <a:rPr lang="ru-RU" sz="1200">
                <a:solidFill>
                  <a:srgbClr val="000099"/>
                </a:solidFill>
                <a:sym typeface="Symbol" pitchFamily="18" charset="2"/>
              </a:rPr>
              <a:t></a:t>
            </a:r>
            <a:r>
              <a:rPr lang="ru-RU" sz="1200">
                <a:solidFill>
                  <a:srgbClr val="000099"/>
                </a:solidFill>
              </a:rPr>
              <a:t>с)</a:t>
            </a:r>
          </a:p>
        </p:txBody>
      </p:sp>
      <p:sp>
        <p:nvSpPr>
          <p:cNvPr id="43039" name="Line 34"/>
          <p:cNvSpPr>
            <a:spLocks noChangeShapeType="1"/>
          </p:cNvSpPr>
          <p:nvPr/>
        </p:nvSpPr>
        <p:spPr bwMode="auto">
          <a:xfrm>
            <a:off x="228600" y="36576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40" name="Text Box 35"/>
          <p:cNvSpPr txBox="1">
            <a:spLocks noChangeArrowheads="1"/>
          </p:cNvSpPr>
          <p:nvPr/>
        </p:nvSpPr>
        <p:spPr bwMode="auto">
          <a:xfrm>
            <a:off x="7067550" y="36576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3930</a:t>
            </a:r>
          </a:p>
        </p:txBody>
      </p:sp>
      <p:sp>
        <p:nvSpPr>
          <p:cNvPr id="43041" name="Text Box 36"/>
          <p:cNvSpPr txBox="1">
            <a:spLocks noChangeArrowheads="1"/>
          </p:cNvSpPr>
          <p:nvPr/>
        </p:nvSpPr>
        <p:spPr bwMode="auto">
          <a:xfrm>
            <a:off x="5711825" y="36734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3850</a:t>
            </a:r>
          </a:p>
        </p:txBody>
      </p:sp>
      <p:sp>
        <p:nvSpPr>
          <p:cNvPr id="43042" name="Text Box 37"/>
          <p:cNvSpPr txBox="1">
            <a:spLocks noChangeArrowheads="1"/>
          </p:cNvSpPr>
          <p:nvPr/>
        </p:nvSpPr>
        <p:spPr bwMode="auto">
          <a:xfrm>
            <a:off x="76200" y="39624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Скорость теплоносителя в активной зоне (средняя на входе), м/с</a:t>
            </a:r>
          </a:p>
        </p:txBody>
      </p:sp>
      <p:sp>
        <p:nvSpPr>
          <p:cNvPr id="43043" name="Line 38"/>
          <p:cNvSpPr>
            <a:spLocks noChangeShapeType="1"/>
          </p:cNvSpPr>
          <p:nvPr/>
        </p:nvSpPr>
        <p:spPr bwMode="auto">
          <a:xfrm>
            <a:off x="228600" y="39624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44" name="Text Box 39"/>
          <p:cNvSpPr txBox="1">
            <a:spLocks noChangeArrowheads="1"/>
          </p:cNvSpPr>
          <p:nvPr/>
        </p:nvSpPr>
        <p:spPr bwMode="auto">
          <a:xfrm>
            <a:off x="7067550" y="39624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5,4</a:t>
            </a:r>
          </a:p>
        </p:txBody>
      </p:sp>
      <p:sp>
        <p:nvSpPr>
          <p:cNvPr id="43045" name="Text Box 40"/>
          <p:cNvSpPr txBox="1">
            <a:spLocks noChangeArrowheads="1"/>
          </p:cNvSpPr>
          <p:nvPr/>
        </p:nvSpPr>
        <p:spPr bwMode="auto">
          <a:xfrm>
            <a:off x="5711825" y="39782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5,2</a:t>
            </a:r>
          </a:p>
        </p:txBody>
      </p:sp>
      <p:sp>
        <p:nvSpPr>
          <p:cNvPr id="43046" name="Text Box 41"/>
          <p:cNvSpPr txBox="1">
            <a:spLocks noChangeArrowheads="1"/>
          </p:cNvSpPr>
          <p:nvPr/>
        </p:nvSpPr>
        <p:spPr bwMode="auto">
          <a:xfrm>
            <a:off x="76200" y="42672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Линейный тепловой поток (средний), Вт/см</a:t>
            </a:r>
          </a:p>
        </p:txBody>
      </p:sp>
      <p:sp>
        <p:nvSpPr>
          <p:cNvPr id="43047" name="Line 42"/>
          <p:cNvSpPr>
            <a:spLocks noChangeShapeType="1"/>
          </p:cNvSpPr>
          <p:nvPr/>
        </p:nvSpPr>
        <p:spPr bwMode="auto">
          <a:xfrm>
            <a:off x="228600" y="42672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48" name="Text Box 43"/>
          <p:cNvSpPr txBox="1">
            <a:spLocks noChangeArrowheads="1"/>
          </p:cNvSpPr>
          <p:nvPr/>
        </p:nvSpPr>
        <p:spPr bwMode="auto">
          <a:xfrm>
            <a:off x="7067550" y="42672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174,5</a:t>
            </a:r>
          </a:p>
        </p:txBody>
      </p:sp>
      <p:sp>
        <p:nvSpPr>
          <p:cNvPr id="43049" name="Text Box 44"/>
          <p:cNvSpPr txBox="1">
            <a:spLocks noChangeArrowheads="1"/>
          </p:cNvSpPr>
          <p:nvPr/>
        </p:nvSpPr>
        <p:spPr bwMode="auto">
          <a:xfrm>
            <a:off x="5711825" y="42830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172,3</a:t>
            </a:r>
          </a:p>
        </p:txBody>
      </p:sp>
      <p:sp>
        <p:nvSpPr>
          <p:cNvPr id="43050" name="Text Box 45"/>
          <p:cNvSpPr txBox="1">
            <a:spLocks noChangeArrowheads="1"/>
          </p:cNvSpPr>
          <p:nvPr/>
        </p:nvSpPr>
        <p:spPr bwMode="auto">
          <a:xfrm>
            <a:off x="76200" y="4648200"/>
            <a:ext cx="563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Минимальный коэффициент запаса до кризиса теплоотдачи </a:t>
            </a:r>
          </a:p>
        </p:txBody>
      </p:sp>
      <p:sp>
        <p:nvSpPr>
          <p:cNvPr id="43051" name="Line 46"/>
          <p:cNvSpPr>
            <a:spLocks noChangeShapeType="1"/>
          </p:cNvSpPr>
          <p:nvPr/>
        </p:nvSpPr>
        <p:spPr bwMode="auto">
          <a:xfrm>
            <a:off x="228600" y="46482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52" name="Text Box 47"/>
          <p:cNvSpPr txBox="1">
            <a:spLocks noChangeArrowheads="1"/>
          </p:cNvSpPr>
          <p:nvPr/>
        </p:nvSpPr>
        <p:spPr bwMode="auto">
          <a:xfrm>
            <a:off x="7067550" y="46482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1,38</a:t>
            </a:r>
          </a:p>
        </p:txBody>
      </p:sp>
      <p:sp>
        <p:nvSpPr>
          <p:cNvPr id="43053" name="Text Box 48"/>
          <p:cNvSpPr txBox="1">
            <a:spLocks noChangeArrowheads="1"/>
          </p:cNvSpPr>
          <p:nvPr/>
        </p:nvSpPr>
        <p:spPr bwMode="auto">
          <a:xfrm>
            <a:off x="5711825" y="46640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1,3</a:t>
            </a:r>
          </a:p>
        </p:txBody>
      </p:sp>
      <p:sp>
        <p:nvSpPr>
          <p:cNvPr id="43054" name="Text Box 49"/>
          <p:cNvSpPr txBox="1">
            <a:spLocks noChangeArrowheads="1"/>
          </p:cNvSpPr>
          <p:nvPr/>
        </p:nvSpPr>
        <p:spPr bwMode="auto">
          <a:xfrm>
            <a:off x="76200" y="4953000"/>
            <a:ext cx="563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Недогрев до температуры насыщения на выходе из максимально-нагруженной ТВС, </a:t>
            </a:r>
            <a:r>
              <a:rPr lang="ru-RU" sz="1200">
                <a:solidFill>
                  <a:srgbClr val="000099"/>
                </a:solidFill>
                <a:sym typeface="Symbol" pitchFamily="18" charset="2"/>
              </a:rPr>
              <a:t></a:t>
            </a:r>
            <a:r>
              <a:rPr lang="ru-RU" sz="1200">
                <a:solidFill>
                  <a:srgbClr val="000099"/>
                </a:solidFill>
              </a:rPr>
              <a:t>С</a:t>
            </a:r>
          </a:p>
        </p:txBody>
      </p:sp>
      <p:sp>
        <p:nvSpPr>
          <p:cNvPr id="43055" name="Line 50"/>
          <p:cNvSpPr>
            <a:spLocks noChangeShapeType="1"/>
          </p:cNvSpPr>
          <p:nvPr/>
        </p:nvSpPr>
        <p:spPr bwMode="auto">
          <a:xfrm>
            <a:off x="228600" y="4953000"/>
            <a:ext cx="81534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56" name="Text Box 51"/>
          <p:cNvSpPr txBox="1">
            <a:spLocks noChangeArrowheads="1"/>
          </p:cNvSpPr>
          <p:nvPr/>
        </p:nvSpPr>
        <p:spPr bwMode="auto">
          <a:xfrm>
            <a:off x="7067550" y="4953000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3</a:t>
            </a:r>
          </a:p>
        </p:txBody>
      </p:sp>
      <p:sp>
        <p:nvSpPr>
          <p:cNvPr id="43057" name="Text Box 52"/>
          <p:cNvSpPr txBox="1">
            <a:spLocks noChangeArrowheads="1"/>
          </p:cNvSpPr>
          <p:nvPr/>
        </p:nvSpPr>
        <p:spPr bwMode="auto">
          <a:xfrm>
            <a:off x="5711825" y="4968875"/>
            <a:ext cx="1219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</a:rPr>
              <a:t>8</a:t>
            </a: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76200" y="103188"/>
            <a:ext cx="8918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Заголовок 9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49156" name="Содержимое 10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49157" name="Rectangle 2"/>
          <p:cNvSpPr>
            <a:spLocks noChangeArrowheads="1"/>
          </p:cNvSpPr>
          <p:nvPr/>
        </p:nvSpPr>
        <p:spPr bwMode="auto">
          <a:xfrm>
            <a:off x="4032250" y="1395413"/>
            <a:ext cx="450691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увеличен запас воды по второму контуру с 52 до 63 м3;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 применена разреженная коридорная компоновка труб в теплообменном пучке; 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 увеличена интенсивность и повышен расход непрерывной и периодической продувки;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введены смывные устройства (разъемные штуцера на нижней образующей корпуса и переходных кольцах коллекторов теплоносителя) для удаления шлама с нижних рядов теплообменных труб и корпуса ПГ в период ППР;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увеличена скорость циркуляции в трубном пучке;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снижена возможность забивания межтрубного пространства отслоившимся шламом;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облегчен доступ в межтрубное пространство для инспекции;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увеличено пространство под трубным пучком для облегчения удаления шлама;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sz="1400">
                <a:solidFill>
                  <a:schemeClr val="accent2"/>
                </a:solidFill>
              </a:rPr>
              <a:t>улучшено напряженное состояние коллектора теплоносителя.</a:t>
            </a: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Ø"/>
            </a:pPr>
            <a:endParaRPr lang="ru-RU" sz="1600">
              <a:solidFill>
                <a:schemeClr val="accent2"/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v"/>
            </a:pPr>
            <a:endParaRPr lang="ru-RU">
              <a:solidFill>
                <a:schemeClr val="accent2"/>
              </a:solidFill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95288" y="873125"/>
            <a:ext cx="7319962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 Парогенератор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25425" y="103188"/>
            <a:ext cx="8918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55563" y="3616325"/>
          <a:ext cx="3976687" cy="1792288"/>
        </p:xfrm>
        <a:graphic>
          <a:graphicData uri="http://schemas.openxmlformats.org/presentationml/2006/ole">
            <p:oleObj spid="_x0000_s49153" name="Image" r:id="rId3" imgW="10349206" imgH="4177778" progId="">
              <p:embed/>
            </p:oleObj>
          </a:graphicData>
        </a:graphic>
      </p:graphicFrame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31750" y="3616325"/>
          <a:ext cx="4000500" cy="1836738"/>
        </p:xfrm>
        <a:graphic>
          <a:graphicData uri="http://schemas.openxmlformats.org/presentationml/2006/ole">
            <p:oleObj spid="_x0000_s49154" name="Image" r:id="rId4" imgW="10349206" imgH="4177778" progId="">
              <p:embed/>
            </p:oleObj>
          </a:graphicData>
        </a:graphic>
      </p:graphicFrame>
      <p:graphicFrame>
        <p:nvGraphicFramePr>
          <p:cNvPr id="9" name="Group 42"/>
          <p:cNvGraphicFramePr>
            <a:graphicFrameLocks noGrp="1"/>
          </p:cNvGraphicFramePr>
          <p:nvPr/>
        </p:nvGraphicFramePr>
        <p:xfrm>
          <a:off x="225425" y="1536700"/>
          <a:ext cx="3702050" cy="1993900"/>
        </p:xfrm>
        <a:graphic>
          <a:graphicData uri="http://schemas.openxmlformats.org/drawingml/2006/table">
            <a:tbl>
              <a:tblPr/>
              <a:tblGrid>
                <a:gridCol w="1870710"/>
                <a:gridCol w="1022891"/>
                <a:gridCol w="809719"/>
              </a:tblGrid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Параметр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АЭС-2006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ВВЭР-1000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Парогенератор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/>
                      </a:r>
                      <a:b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</a:b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ПГВ-1000МКП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ПГВ-1000М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Внутренний диаметр корпуса парогенератора, м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</a:b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4,2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4,0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0178" name="Содержимое 9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76238" y="928688"/>
            <a:ext cx="7319962" cy="366712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 Компенсатор давления</a:t>
            </a:r>
          </a:p>
        </p:txBody>
      </p:sp>
      <p:graphicFrame>
        <p:nvGraphicFramePr>
          <p:cNvPr id="338948" name="Group 4"/>
          <p:cNvGraphicFramePr>
            <a:graphicFrameLocks noGrp="1"/>
          </p:cNvGraphicFramePr>
          <p:nvPr/>
        </p:nvGraphicFramePr>
        <p:xfrm>
          <a:off x="685800" y="1566863"/>
          <a:ext cx="4808538" cy="4337050"/>
        </p:xfrm>
        <a:graphic>
          <a:graphicData uri="http://schemas.openxmlformats.org/drawingml/2006/table">
            <a:tbl>
              <a:tblPr/>
              <a:tblGrid>
                <a:gridCol w="3041650"/>
                <a:gridCol w="1766888"/>
              </a:tblGrid>
              <a:tr h="847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Параметр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Значение 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Объём, м</a:t>
                      </a:r>
                      <a:r>
                        <a:rPr kumimoji="0" lang="ru-RU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en-US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79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Объём воды, м</a:t>
                      </a:r>
                      <a:r>
                        <a:rPr kumimoji="0" lang="ru-RU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en-US" sz="1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55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Давление, МПа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16,1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Температура,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°C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</a:rPr>
                        <a:t>347,9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1A4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2238" y="184150"/>
            <a:ext cx="8918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  <p:pic>
        <p:nvPicPr>
          <p:cNvPr id="8" name="Рисунок 10" descr="KD.jpg"/>
          <p:cNvPicPr>
            <a:picLocks noChangeAspect="1"/>
          </p:cNvPicPr>
          <p:nvPr/>
        </p:nvPicPr>
        <p:blipFill>
          <a:blip r:embed="rId2" cstate="print">
            <a:extLst/>
          </a:blip>
          <a:srcRect l="30988" t="5054" r="15240" b="3032"/>
          <a:stretch>
            <a:fillRect/>
          </a:stretch>
        </p:blipFill>
        <p:spPr bwMode="auto">
          <a:xfrm>
            <a:off x="6033770" y="1566863"/>
            <a:ext cx="1517650" cy="4770726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1202" name="Содержимое 10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  <p:pic>
        <p:nvPicPr>
          <p:cNvPr id="51203" name="Picture 2" descr="rcp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9650" y="1303338"/>
            <a:ext cx="3592513" cy="4908550"/>
          </a:xfrm>
          <a:prstGeom prst="rect">
            <a:avLst/>
          </a:prstGeom>
          <a:noFill/>
          <a:ln w="38100">
            <a:solidFill>
              <a:srgbClr val="2C50A0"/>
            </a:solidFill>
            <a:miter lim="800000"/>
            <a:headEnd/>
            <a:tailEnd/>
          </a:ln>
        </p:spPr>
      </p:pic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442913" y="908050"/>
            <a:ext cx="6637337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ГЦНА</a:t>
            </a:r>
          </a:p>
        </p:txBody>
      </p:sp>
      <p:sp>
        <p:nvSpPr>
          <p:cNvPr id="339974" name="Rectangle 6"/>
          <p:cNvSpPr>
            <a:spLocks noChangeArrowheads="1"/>
          </p:cNvSpPr>
          <p:nvPr/>
        </p:nvSpPr>
        <p:spPr bwMode="auto">
          <a:xfrm>
            <a:off x="225425" y="188913"/>
            <a:ext cx="8918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Проект АЭС-2006 Основное </a:t>
            </a:r>
            <a:r>
              <a:rPr lang="ru-RU" sz="3600" dirty="0">
                <a:solidFill>
                  <a:srgbClr val="084996"/>
                </a:solidFill>
                <a:latin typeface="Impact" pitchFamily="34" charset="0"/>
                <a:cs typeface="+mn-cs"/>
              </a:rPr>
              <a:t>оборудование РУ</a:t>
            </a:r>
            <a:endParaRPr lang="ru-RU" sz="32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cs typeface="+mn-cs"/>
            </a:endParaRPr>
          </a:p>
        </p:txBody>
      </p:sp>
      <p:sp>
        <p:nvSpPr>
          <p:cNvPr id="51206" name="Text Box 4"/>
          <p:cNvSpPr txBox="1">
            <a:spLocks noChangeArrowheads="1"/>
          </p:cNvSpPr>
          <p:nvPr/>
        </p:nvSpPr>
        <p:spPr bwMode="auto">
          <a:xfrm>
            <a:off x="482600" y="1196975"/>
            <a:ext cx="41354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Для РУ</a:t>
            </a:r>
            <a:r>
              <a:rPr lang="en-US" altLang="ru-RU" sz="1600">
                <a:solidFill>
                  <a:srgbClr val="003399"/>
                </a:solidFill>
                <a:latin typeface="Calibri" pitchFamily="34" charset="0"/>
              </a:rPr>
              <a:t> </a:t>
            </a: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АЭС</a:t>
            </a:r>
            <a:r>
              <a:rPr lang="en-US" altLang="ru-RU" sz="1600">
                <a:solidFill>
                  <a:srgbClr val="003399"/>
                </a:solidFill>
                <a:latin typeface="Calibri" pitchFamily="34" charset="0"/>
              </a:rPr>
              <a:t>-2006</a:t>
            </a: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 используется главный циркуляционный насосный агрегат на базе </a:t>
            </a:r>
            <a:r>
              <a:rPr lang="ru-RU" altLang="ru-RU" sz="1600" b="1">
                <a:solidFill>
                  <a:srgbClr val="F22E00"/>
                </a:solidFill>
                <a:latin typeface="Calibri" pitchFamily="34" charset="0"/>
              </a:rPr>
              <a:t>ГЦНА-1391</a:t>
            </a: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, проект которого выполнен, производство освоено насосы работают на </a:t>
            </a:r>
            <a:br>
              <a:rPr lang="ru-RU" altLang="ru-RU" sz="1600">
                <a:solidFill>
                  <a:srgbClr val="003399"/>
                </a:solidFill>
                <a:latin typeface="Calibri" pitchFamily="34" charset="0"/>
              </a:rPr>
            </a:b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АЭС «Тяньвань», АЭС «Куданкулам»</a:t>
            </a:r>
          </a:p>
        </p:txBody>
      </p:sp>
      <p:sp>
        <p:nvSpPr>
          <p:cNvPr id="51207" name="Rectangle 10"/>
          <p:cNvSpPr>
            <a:spLocks noChangeArrowheads="1"/>
          </p:cNvSpPr>
          <p:nvPr/>
        </p:nvSpPr>
        <p:spPr bwMode="auto">
          <a:xfrm>
            <a:off x="477838" y="2520950"/>
            <a:ext cx="4341812" cy="412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применение торсиона с пластинчатой муфтой вместо зубчатой муфты;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использование главного радиально-осевого подшипника с водяной смазкой;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в режиме стоянки теплоотвод от нижнего радиального подшипника осуществляется естественной циркуляцией;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сферическая форма сварно-штампованного корпуса;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система смазки двигателя негорючей жидкостью;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герметичность уплотнений вала 72 часа без охлаждения; </a:t>
            </a:r>
          </a:p>
          <a:p>
            <a:pPr marL="457200" indent="-457200"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</a:pPr>
            <a:r>
              <a:rPr lang="ru-RU" altLang="ru-RU" sz="1600">
                <a:solidFill>
                  <a:srgbClr val="003399"/>
                </a:solidFill>
                <a:latin typeface="Calibri" pitchFamily="34" charset="0"/>
              </a:rPr>
              <a:t>повышенная на 5% подача.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/>
        </p:nvSpPr>
        <p:spPr bwMode="auto">
          <a:xfrm>
            <a:off x="3657600" y="76200"/>
            <a:ext cx="548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lnSpc>
                <a:spcPct val="80000"/>
              </a:lnSpc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  <a:t>АЭС-2006</a:t>
            </a:r>
            <a:b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Эволюционный усовершенствованный проект</a:t>
            </a:r>
            <a:endParaRPr lang="ru-RU" altLang="ru-RU" sz="2800">
              <a:solidFill>
                <a:schemeClr val="bg1"/>
              </a:solidFill>
            </a:endParaRPr>
          </a:p>
        </p:txBody>
      </p:sp>
      <p:sp>
        <p:nvSpPr>
          <p:cNvPr id="52226" name="Rectangle 13"/>
          <p:cNvSpPr>
            <a:spLocks noChangeArrowheads="1"/>
          </p:cNvSpPr>
          <p:nvPr/>
        </p:nvSpPr>
        <p:spPr bwMode="auto">
          <a:xfrm>
            <a:off x="533400" y="779463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F6530A"/>
                </a:solidFill>
                <a:latin typeface="Calibri" pitchFamily="34" charset="0"/>
              </a:rPr>
              <a:t>ТРУБОПРОВОДЫ РУ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z="1600" b="1">
                <a:solidFill>
                  <a:srgbClr val="F6530A"/>
                </a:solidFill>
                <a:latin typeface="Calibri" pitchFamily="34" charset="0"/>
              </a:rPr>
              <a:t>Применение концепции ТПР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95300" y="1484313"/>
            <a:ext cx="76962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tabLst>
                <a:tab pos="679450" algn="l"/>
              </a:tabLst>
              <a:defRPr/>
            </a:pP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Применение концепции ТПР распространяется на следующие трубопроводы первого контура:</a:t>
            </a:r>
          </a:p>
          <a:p>
            <a:pPr indent="539750" algn="just" eaLnBrk="0" fontAlgn="auto" hangingPunct="0">
              <a:spcBef>
                <a:spcPts val="0"/>
              </a:spcBef>
              <a:spcAft>
                <a:spcPts val="0"/>
              </a:spcAft>
              <a:tabLst>
                <a:tab pos="679450" algn="l"/>
              </a:tabLst>
              <a:defRPr/>
            </a:pPr>
            <a:endParaRPr lang="ru-RU" dirty="0">
              <a:solidFill>
                <a:srgbClr val="003399"/>
              </a:solidFill>
              <a:latin typeface="Calibri" pitchFamily="34" charset="0"/>
              <a:cs typeface="+mn-cs"/>
            </a:endParaRPr>
          </a:p>
          <a:p>
            <a:pPr marL="266700" indent="-266700" eaLnBrk="0" fontAlgn="auto" hangingPunct="0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tabLst>
                <a:tab pos="679450" algn="l"/>
              </a:tabLst>
              <a:defRPr/>
            </a:pP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главные циркуляционные трубопроводы (</a:t>
            </a:r>
            <a:r>
              <a:rPr lang="ru-RU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Ду</a:t>
            </a: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 850);</a:t>
            </a:r>
          </a:p>
          <a:p>
            <a:pPr marL="266700" indent="-266700" eaLnBrk="0" fontAlgn="auto" hangingPunct="0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tabLst>
                <a:tab pos="679450" algn="l"/>
              </a:tabLst>
              <a:defRPr/>
            </a:pP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соединительный трубопровод компенсатора давления (</a:t>
            </a:r>
            <a:r>
              <a:rPr lang="ru-RU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Ду</a:t>
            </a: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 346);</a:t>
            </a:r>
          </a:p>
          <a:p>
            <a:pPr marL="266700" indent="-266700" eaLnBrk="0" fontAlgn="auto" hangingPunct="0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tabLst>
                <a:tab pos="679450" algn="l"/>
              </a:tabLst>
              <a:defRPr/>
            </a:pP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трубопроводы пассивной части САОЗ (</a:t>
            </a:r>
            <a:r>
              <a:rPr lang="ru-RU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Ду</a:t>
            </a: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 300).</a:t>
            </a:r>
          </a:p>
          <a:p>
            <a:pPr eaLnBrk="0" fontAlgn="auto" hangingPunct="0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tabLst>
                <a:tab pos="679450" algn="l"/>
              </a:tabLst>
              <a:defRPr/>
            </a:pPr>
            <a:r>
              <a:rPr lang="ru-RU" dirty="0">
                <a:solidFill>
                  <a:srgbClr val="003399"/>
                </a:solidFill>
                <a:latin typeface="Calibri" pitchFamily="34" charset="0"/>
                <a:cs typeface="+mn-cs"/>
              </a:rPr>
              <a:t>Реализация концепции ТПР позволяет принять своевременные меры по предотвращению аварии и сохранить третий барьер глубокоэшелонированной защиты. </a:t>
            </a:r>
            <a:r>
              <a:rPr lang="en-GB" dirty="0">
                <a:solidFill>
                  <a:srgbClr val="003399"/>
                </a:solidFill>
                <a:latin typeface="Calibri" pitchFamily="34" charset="0"/>
                <a:cs typeface="+mn-cs"/>
              </a:rPr>
              <a:t> </a:t>
            </a:r>
          </a:p>
          <a:p>
            <a:pPr marL="266700" indent="-266700" eaLnBrk="0" fontAlgn="auto" hangingPunct="0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tabLst>
                <a:tab pos="679450" algn="l"/>
              </a:tabLst>
              <a:defRPr/>
            </a:pPr>
            <a:endParaRPr lang="ru-RU" dirty="0">
              <a:solidFill>
                <a:srgbClr val="003399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6" name="Picture 4" descr="f4"/>
          <p:cNvPicPr>
            <a:picLocks noChangeAspect="1" noChangeArrowheads="1"/>
          </p:cNvPicPr>
          <p:nvPr/>
        </p:nvPicPr>
        <p:blipFill>
          <a:blip r:embed="rId2" cstate="print"/>
          <a:srcRect t="31478" b="26671"/>
          <a:stretch>
            <a:fillRect/>
          </a:stretch>
        </p:blipFill>
        <p:spPr>
          <a:xfrm>
            <a:off x="1695450" y="4651925"/>
            <a:ext cx="5753100" cy="1596475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00038" y="4502150"/>
            <a:ext cx="8385175" cy="0"/>
          </a:xfrm>
          <a:prstGeom prst="line">
            <a:avLst/>
          </a:prstGeom>
          <a:ln w="9525" cap="sq">
            <a:solidFill>
              <a:srgbClr val="F6530A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0" name="Заголовок 7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2231" name="Содержимое 8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/>
        </p:nvSpPr>
        <p:spPr bwMode="auto">
          <a:xfrm>
            <a:off x="3657600" y="76200"/>
            <a:ext cx="548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lnSpc>
                <a:spcPct val="80000"/>
              </a:lnSpc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  <a:t>АЭС-2006</a:t>
            </a:r>
            <a:b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Эволюционный усовершенствованный проект</a:t>
            </a:r>
            <a:endParaRPr lang="ru-RU" altLang="ru-RU" sz="2800">
              <a:solidFill>
                <a:schemeClr val="bg1"/>
              </a:solidFill>
            </a:endParaRPr>
          </a:p>
        </p:txBody>
      </p:sp>
      <p:sp>
        <p:nvSpPr>
          <p:cNvPr id="53250" name="Rectangle 13"/>
          <p:cNvSpPr>
            <a:spLocks noChangeArrowheads="1"/>
          </p:cNvSpPr>
          <p:nvPr/>
        </p:nvSpPr>
        <p:spPr bwMode="auto">
          <a:xfrm>
            <a:off x="533400" y="779463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F6530A"/>
                </a:solidFill>
                <a:latin typeface="Calibri" pitchFamily="34" charset="0"/>
              </a:rPr>
              <a:t>ТРУБОПРОВОДЫ РУ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z="1600" b="1">
                <a:solidFill>
                  <a:srgbClr val="F6530A"/>
                </a:solidFill>
                <a:latin typeface="Calibri" pitchFamily="34" charset="0"/>
              </a:rPr>
              <a:t>Применение концепции ТПР</a:t>
            </a:r>
          </a:p>
        </p:txBody>
      </p:sp>
      <p:sp>
        <p:nvSpPr>
          <p:cNvPr id="53251" name="Rectangle 1"/>
          <p:cNvSpPr>
            <a:spLocks noChangeArrowheads="1"/>
          </p:cNvSpPr>
          <p:nvPr/>
        </p:nvSpPr>
        <p:spPr bwMode="auto">
          <a:xfrm>
            <a:off x="495300" y="1457325"/>
            <a:ext cx="769620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tabLst>
                <a:tab pos="679450" algn="l"/>
              </a:tabLst>
            </a:pPr>
            <a:r>
              <a:rPr lang="ru-RU" altLang="ru-RU">
                <a:solidFill>
                  <a:srgbClr val="003399"/>
                </a:solidFill>
                <a:latin typeface="Calibri" pitchFamily="34" charset="0"/>
              </a:rPr>
              <a:t>Выполнен ряд экспериментальных исследований на натурных трубах как в России, так за рубежом.</a:t>
            </a:r>
          </a:p>
          <a:p>
            <a:pPr algn="just" eaLnBrk="0" hangingPunct="0">
              <a:tabLst>
                <a:tab pos="679450" algn="l"/>
              </a:tabLst>
            </a:pPr>
            <a:endParaRPr lang="ru-RU" altLang="ru-RU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tabLst>
                <a:tab pos="679450" algn="l"/>
              </a:tabLst>
            </a:pPr>
            <a:r>
              <a:rPr lang="ru-RU" altLang="ru-RU">
                <a:solidFill>
                  <a:srgbClr val="003399"/>
                </a:solidFill>
                <a:latin typeface="Calibri" pitchFamily="34" charset="0"/>
              </a:rPr>
              <a:t>Результаты испытаний показывают, что для рассмотренной сквозной трещины при проектной нагрузке, соответствующей режиму (НЭ+МРЗ) не происходит развитие трещины. Страгивание трещины происходит при нагрузках, превышающих указанные проектные более, чем в 1,5 раза. При этом после страгивания трещины и увеличения нагрузки наблюдается ее стабильное развитие без разрыва трубы. Это подтверждает применимость концепции ТПР.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00038" y="4502150"/>
            <a:ext cx="8385175" cy="0"/>
          </a:xfrm>
          <a:prstGeom prst="line">
            <a:avLst/>
          </a:prstGeom>
          <a:ln w="9525" cap="sq">
            <a:solidFill>
              <a:srgbClr val="F6530A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9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648199"/>
            <a:ext cx="2107826" cy="1628775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0" descr="f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428875" y="4647394"/>
            <a:ext cx="2838449" cy="1639105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11" descr="leak"/>
          <p:cNvPicPr>
            <a:picLocks noChangeAspect="1" noChangeArrowheads="1"/>
          </p:cNvPicPr>
          <p:nvPr/>
        </p:nvPicPr>
        <p:blipFill>
          <a:blip r:embed="rId4" cstate="print"/>
          <a:srcRect t="34722"/>
          <a:stretch>
            <a:fillRect/>
          </a:stretch>
        </p:blipFill>
        <p:spPr bwMode="auto">
          <a:xfrm>
            <a:off x="5381624" y="4627209"/>
            <a:ext cx="2962275" cy="1668816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3256" name="Заголовок 10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3257" name="Содержимое 11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6550" y="1354138"/>
            <a:ext cx="8807450" cy="3376612"/>
          </a:xfrm>
        </p:spPr>
        <p:txBody>
          <a:bodyPr rtlCol="0">
            <a:normAutofit fontScale="92500"/>
          </a:bodyPr>
          <a:lstStyle/>
          <a:p>
            <a:pPr fontAlgn="auto">
              <a:defRPr/>
            </a:pPr>
            <a:r>
              <a:rPr lang="ru-RU" altLang="ru-RU" sz="2000" smtClean="0">
                <a:solidFill>
                  <a:srgbClr val="003399"/>
                </a:solidFill>
                <a:latin typeface="Calibri" pitchFamily="34" charset="0"/>
              </a:rPr>
              <a:t>Система акустического контроля течи (САКТ) </a:t>
            </a:r>
          </a:p>
          <a:p>
            <a:pPr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Обнаружение течи теплоносителя в оборудовании и трубопроводах РУ системой акустического контроля течи производится с помощью измерительных каналов с акустическими датчиками, которые регистрируют высокочастотный шум, возникающий при истечении пароводяной смеси из появившейся трещины или неплотности разъемных соединений и распространяющийся по металлу оборудования РУ.</a:t>
            </a:r>
            <a:endParaRPr lang="en-US" altLang="ru-RU" smtClean="0">
              <a:solidFill>
                <a:srgbClr val="003399"/>
              </a:solidFill>
              <a:latin typeface="Calibri" pitchFamily="34" charset="0"/>
            </a:endParaRPr>
          </a:p>
          <a:p>
            <a:pPr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Алгоритм функционирования САКТ позволяет обнаружить течи в оборудовании и трубопроводах первого контура РУ с расходом от </a:t>
            </a:r>
            <a:r>
              <a:rPr lang="ru-RU" altLang="ru-RU" smtClean="0">
                <a:solidFill>
                  <a:srgbClr val="FF0000"/>
                </a:solidFill>
                <a:latin typeface="Calibri" pitchFamily="34" charset="0"/>
              </a:rPr>
              <a:t>1,9 л/мин 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и более, обнаружить место течи и ее расход. Задержка в поступлении информации о возникновении течи не должна превышать </a:t>
            </a:r>
            <a:r>
              <a:rPr lang="ru-RU" altLang="ru-RU" smtClean="0">
                <a:solidFill>
                  <a:srgbClr val="FF0000"/>
                </a:solidFill>
                <a:latin typeface="Calibri" pitchFamily="34" charset="0"/>
              </a:rPr>
              <a:t>3 мин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, об определении места течи и ее величине - не должна превышать </a:t>
            </a:r>
            <a:r>
              <a:rPr lang="ru-RU" altLang="ru-RU" smtClean="0">
                <a:solidFill>
                  <a:srgbClr val="FF0000"/>
                </a:solidFill>
                <a:latin typeface="Calibri" pitchFamily="34" charset="0"/>
              </a:rPr>
              <a:t>10 мин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altLang="ru-RU" smtClean="0">
                <a:latin typeface="Calibri" pitchFamily="34" charset="0"/>
                <a:cs typeface="Trebuchet MS" pitchFamily="34" charset="0"/>
              </a:rPr>
              <a:t>АЭС-2006</a:t>
            </a:r>
            <a:br>
              <a:rPr lang="ru-RU" altLang="ru-RU" smtClean="0">
                <a:latin typeface="Calibri" pitchFamily="34" charset="0"/>
                <a:cs typeface="Trebuchet MS" pitchFamily="34" charset="0"/>
              </a:rPr>
            </a:br>
            <a:r>
              <a:rPr lang="ru-RU" altLang="ru-RU" sz="1800" smtClean="0">
                <a:latin typeface="Calibri" pitchFamily="34" charset="0"/>
                <a:cs typeface="Trebuchet MS" pitchFamily="34" charset="0"/>
              </a:rPr>
              <a:t>Эволюционный усовершенствованный проект</a:t>
            </a:r>
            <a:endParaRPr lang="ru-RU" alt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4275" name="Rectangle 13"/>
          <p:cNvSpPr>
            <a:spLocks noChangeArrowheads="1"/>
          </p:cNvSpPr>
          <p:nvPr/>
        </p:nvSpPr>
        <p:spPr bwMode="auto">
          <a:xfrm>
            <a:off x="533400" y="760413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F6530A"/>
                </a:solidFill>
                <a:latin typeface="Calibri" pitchFamily="34" charset="0"/>
              </a:rPr>
              <a:t>ТРУБОПРОВОДЫ РУ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z="1600" b="1">
                <a:solidFill>
                  <a:srgbClr val="F6530A"/>
                </a:solidFill>
                <a:latin typeface="Calibri" pitchFamily="34" charset="0"/>
              </a:rPr>
              <a:t>Применение концепции ТПР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025" y="1420813"/>
            <a:ext cx="8672513" cy="35861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defRPr/>
            </a:pPr>
            <a:r>
              <a:rPr lang="ru-RU" altLang="ru-RU" sz="2000" smtClean="0">
                <a:solidFill>
                  <a:srgbClr val="003399"/>
                </a:solidFill>
                <a:latin typeface="Calibri" pitchFamily="34" charset="0"/>
              </a:rPr>
              <a:t>Система контроля течи влажностная (СКТВ)</a:t>
            </a:r>
          </a:p>
          <a:p>
            <a:pPr marL="266700" lvl="1" indent="-266700"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Измерение относительной влажности воздуха является основой метода контроля течи по влажности, применяемого с помощью СКТВ. Температура влажного воздуха измеряется одновременно с измерением относительной влажности. Датчики, измеряющие относительную влажность воздуха, представляют собой датчики сорбционного типа с влагочувствительным слоем на основе полиамида. Действие такого датчика основано на зависимости полного электрического сопротивления влагочувствительного слоя от количества поглощенной им влажности. </a:t>
            </a:r>
          </a:p>
          <a:p>
            <a:pPr marL="266700" lvl="1" indent="-266700"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Алгоритм функционирования СКТВ позволяет обнаружить течи в оборудовании и трубопроводах первого контура РУ с расходом от </a:t>
            </a:r>
            <a:r>
              <a:rPr lang="ru-RU" altLang="ru-RU" b="1" smtClean="0">
                <a:solidFill>
                  <a:srgbClr val="FF0000"/>
                </a:solidFill>
                <a:latin typeface="Calibri" pitchFamily="34" charset="0"/>
              </a:rPr>
              <a:t>1 л/мин 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и более, обнаружить место течи и ее расход. Задержка в поступлении информации о возникновении течи не должна превышать </a:t>
            </a:r>
            <a:r>
              <a:rPr lang="ru-RU" altLang="ru-RU" b="1" smtClean="0">
                <a:solidFill>
                  <a:srgbClr val="FF0000"/>
                </a:solidFill>
                <a:latin typeface="Calibri" pitchFamily="34" charset="0"/>
              </a:rPr>
              <a:t>3 мин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, об определении места течи и ее величине - не должна превышать </a:t>
            </a:r>
            <a:r>
              <a:rPr lang="ru-RU" altLang="ru-RU" b="1" smtClean="0">
                <a:solidFill>
                  <a:srgbClr val="FF0000"/>
                </a:solidFill>
                <a:latin typeface="Calibri" pitchFamily="34" charset="0"/>
              </a:rPr>
              <a:t>10 мин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altLang="ru-RU" smtClean="0">
                <a:latin typeface="Calibri" pitchFamily="34" charset="0"/>
                <a:cs typeface="Trebuchet MS" pitchFamily="34" charset="0"/>
              </a:rPr>
              <a:t>АЭС-2006</a:t>
            </a:r>
            <a:br>
              <a:rPr lang="ru-RU" altLang="ru-RU" smtClean="0">
                <a:latin typeface="Calibri" pitchFamily="34" charset="0"/>
                <a:cs typeface="Trebuchet MS" pitchFamily="34" charset="0"/>
              </a:rPr>
            </a:br>
            <a:r>
              <a:rPr lang="ru-RU" altLang="ru-RU" sz="1800" smtClean="0">
                <a:latin typeface="Calibri" pitchFamily="34" charset="0"/>
                <a:cs typeface="Trebuchet MS" pitchFamily="34" charset="0"/>
              </a:rPr>
              <a:t>Эволюционный усовершенствованный проект</a:t>
            </a:r>
            <a:endParaRPr lang="ru-RU" altLang="ru-RU" smtClean="0">
              <a:latin typeface="Trebuchet MS" pitchFamily="34" charset="0"/>
              <a:cs typeface="Trebuchet MS" pitchFamily="34" charset="0"/>
            </a:endParaRPr>
          </a:p>
        </p:txBody>
      </p:sp>
      <p:sp>
        <p:nvSpPr>
          <p:cNvPr id="55299" name="Rectangle 13"/>
          <p:cNvSpPr>
            <a:spLocks noChangeArrowheads="1"/>
          </p:cNvSpPr>
          <p:nvPr/>
        </p:nvSpPr>
        <p:spPr bwMode="auto">
          <a:xfrm>
            <a:off x="533400" y="731838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F6530A"/>
                </a:solidFill>
                <a:latin typeface="Calibri" pitchFamily="34" charset="0"/>
              </a:rPr>
              <a:t>ТРУБОПРОВОДЫ РУ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z="1600" b="1">
                <a:solidFill>
                  <a:srgbClr val="F6530A"/>
                </a:solidFill>
                <a:latin typeface="Calibri" pitchFamily="34" charset="0"/>
              </a:rPr>
              <a:t>Применение концепции ТПР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350" y="1479550"/>
            <a:ext cx="8883650" cy="3433763"/>
          </a:xfrm>
        </p:spPr>
        <p:txBody>
          <a:bodyPr rtlCol="0">
            <a:normAutofit lnSpcReduction="10000"/>
          </a:bodyPr>
          <a:lstStyle/>
          <a:p>
            <a:pPr fontAlgn="auto">
              <a:defRPr/>
            </a:pPr>
            <a:r>
              <a:rPr lang="ru-RU" altLang="ru-RU" sz="2000" smtClean="0">
                <a:solidFill>
                  <a:srgbClr val="003399"/>
                </a:solidFill>
                <a:latin typeface="Calibri" pitchFamily="34" charset="0"/>
              </a:rPr>
              <a:t>Контроль по радиационной активности</a:t>
            </a:r>
            <a:endParaRPr lang="en-US" altLang="ru-RU" sz="2000" smtClean="0">
              <a:solidFill>
                <a:srgbClr val="003399"/>
              </a:solidFill>
              <a:latin typeface="Calibri" pitchFamily="34" charset="0"/>
            </a:endParaRPr>
          </a:p>
          <a:p>
            <a:pPr marL="266700" lvl="1" indent="-266700"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Обнаружение течи теплоносителя на основе радиационной активности выполняется системой радиационного контроля, которая является частью автоматизированной системы контроля технологического процесса на энергоблоке. </a:t>
            </a:r>
            <a:endParaRPr lang="en-US" altLang="ru-RU" smtClean="0">
              <a:solidFill>
                <a:srgbClr val="003399"/>
              </a:solidFill>
              <a:latin typeface="Calibri" pitchFamily="34" charset="0"/>
            </a:endParaRPr>
          </a:p>
          <a:p>
            <a:pPr marL="266700" lvl="1" indent="-266700" fontAlgn="auto">
              <a:spcBef>
                <a:spcPct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Течь теплоносителя обнаруживается  системой радиационного контроля на основе непрерывно измеряемых значений объемной активности инертных радиоактивных газов в теплоносителе первого контура и в воздухе помещений контайнмента. Чувствительность системы радиационного контроля к размеру течи зависит от активности теплоносителя первого контура. При плотной активной зоне, когда объемная активность инертных радиоактивных газов в первом контуре зависит от поверхностного загрязнения оболочек твэл, чувствительность не ниже, чем                    </a:t>
            </a:r>
            <a:r>
              <a:rPr lang="ru-RU" altLang="ru-RU" b="1" smtClean="0">
                <a:solidFill>
                  <a:srgbClr val="FF0000"/>
                </a:solidFill>
                <a:latin typeface="Calibri" pitchFamily="34" charset="0"/>
              </a:rPr>
              <a:t>3,8 л/мин</a:t>
            </a:r>
            <a:r>
              <a:rPr lang="ru-RU" altLang="ru-RU" smtClean="0">
                <a:solidFill>
                  <a:srgbClr val="003399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56322" name="Rectangle 13"/>
          <p:cNvSpPr>
            <a:spLocks noChangeArrowheads="1"/>
          </p:cNvSpPr>
          <p:nvPr/>
        </p:nvSpPr>
        <p:spPr bwMode="auto">
          <a:xfrm>
            <a:off x="533400" y="779463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F6530A"/>
                </a:solidFill>
                <a:latin typeface="Calibri" pitchFamily="34" charset="0"/>
              </a:rPr>
              <a:t>ТРУБОПРОВОДЫ РУ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z="1600" b="1">
                <a:solidFill>
                  <a:srgbClr val="F6530A"/>
                </a:solidFill>
                <a:latin typeface="Calibri" pitchFamily="34" charset="0"/>
              </a:rPr>
              <a:t>Применение концепции ТПР</a:t>
            </a:r>
          </a:p>
        </p:txBody>
      </p:sp>
      <p:sp>
        <p:nvSpPr>
          <p:cNvPr id="56323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altLang="ru-RU" smtClean="0">
                <a:latin typeface="Calibri" pitchFamily="34" charset="0"/>
                <a:cs typeface="Trebuchet MS" pitchFamily="34" charset="0"/>
              </a:rPr>
              <a:t>АЭС-2006</a:t>
            </a:r>
            <a:br>
              <a:rPr lang="ru-RU" altLang="ru-RU" smtClean="0">
                <a:latin typeface="Calibri" pitchFamily="34" charset="0"/>
                <a:cs typeface="Trebuchet MS" pitchFamily="34" charset="0"/>
              </a:rPr>
            </a:br>
            <a:r>
              <a:rPr lang="ru-RU" altLang="ru-RU" sz="1800" smtClean="0">
                <a:latin typeface="Calibri" pitchFamily="34" charset="0"/>
                <a:cs typeface="Trebuchet MS" pitchFamily="34" charset="0"/>
              </a:rPr>
              <a:t>Эволюционный усовершенствованный проект</a:t>
            </a:r>
            <a:endParaRPr lang="ru-RU" altLang="ru-RU" smtClean="0">
              <a:latin typeface="Trebuchet MS" pitchFamily="34" charset="0"/>
              <a:cs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4"/>
          <p:cNvSpPr>
            <a:spLocks noChangeArrowheads="1"/>
          </p:cNvSpPr>
          <p:nvPr/>
        </p:nvSpPr>
        <p:spPr bwMode="auto">
          <a:xfrm>
            <a:off x="1192213" y="152400"/>
            <a:ext cx="7951787" cy="584200"/>
          </a:xfrm>
          <a:prstGeom prst="rect">
            <a:avLst/>
          </a:prstGeom>
          <a:solidFill>
            <a:srgbClr val="99CC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84996"/>
                </a:solidFill>
                <a:latin typeface="Impact" pitchFamily="34" charset="0"/>
              </a:rPr>
              <a:t>Структура систем безопасности АЭС-2006</a:t>
            </a:r>
            <a:endParaRPr lang="ru-RU" sz="3200">
              <a:solidFill>
                <a:srgbClr val="084996"/>
              </a:solidFill>
              <a:latin typeface="Trebuchet MS" pitchFamily="34" charset="0"/>
            </a:endParaRPr>
          </a:p>
        </p:txBody>
      </p:sp>
      <p:sp>
        <p:nvSpPr>
          <p:cNvPr id="57346" name="Rectangle 6"/>
          <p:cNvSpPr>
            <a:spLocks noChangeArrowheads="1"/>
          </p:cNvSpPr>
          <p:nvPr/>
        </p:nvSpPr>
        <p:spPr bwMode="auto">
          <a:xfrm>
            <a:off x="1676400" y="914400"/>
            <a:ext cx="74676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rebuchet MS" pitchFamily="34" charset="0"/>
              </a:rPr>
              <a:t>Основные технические решения</a:t>
            </a:r>
          </a:p>
        </p:txBody>
      </p:sp>
      <p:sp>
        <p:nvSpPr>
          <p:cNvPr id="10396" name="Line 156"/>
          <p:cNvSpPr>
            <a:spLocks noChangeShapeType="1"/>
          </p:cNvSpPr>
          <p:nvPr/>
        </p:nvSpPr>
        <p:spPr bwMode="auto">
          <a:xfrm>
            <a:off x="1778000" y="1485900"/>
            <a:ext cx="0" cy="433070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397" name="Line 157"/>
          <p:cNvSpPr>
            <a:spLocks noChangeShapeType="1"/>
          </p:cNvSpPr>
          <p:nvPr/>
        </p:nvSpPr>
        <p:spPr bwMode="auto">
          <a:xfrm>
            <a:off x="5207000" y="1473200"/>
            <a:ext cx="0" cy="434340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399" name="Text Box 159"/>
          <p:cNvSpPr txBox="1">
            <a:spLocks noChangeArrowheads="1"/>
          </p:cNvSpPr>
          <p:nvPr/>
        </p:nvSpPr>
        <p:spPr bwMode="auto">
          <a:xfrm>
            <a:off x="101600" y="2006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Активная часть САОЗ</a:t>
            </a:r>
          </a:p>
        </p:txBody>
      </p:sp>
      <p:sp>
        <p:nvSpPr>
          <p:cNvPr id="10400" name="Text Box 160"/>
          <p:cNvSpPr txBox="1">
            <a:spLocks noChangeArrowheads="1"/>
          </p:cNvSpPr>
          <p:nvPr/>
        </p:nvSpPr>
        <p:spPr bwMode="auto">
          <a:xfrm>
            <a:off x="101600" y="2844800"/>
            <a:ext cx="1676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Система аварийного ввода борной кислоты</a:t>
            </a:r>
          </a:p>
        </p:txBody>
      </p:sp>
      <p:sp>
        <p:nvSpPr>
          <p:cNvPr id="10401" name="Text Box 161"/>
          <p:cNvSpPr txBox="1">
            <a:spLocks noChangeArrowheads="1"/>
          </p:cNvSpPr>
          <p:nvPr/>
        </p:nvSpPr>
        <p:spPr bwMode="auto">
          <a:xfrm>
            <a:off x="101600" y="3530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Система аварийной питательной воды</a:t>
            </a:r>
          </a:p>
        </p:txBody>
      </p:sp>
      <p:sp>
        <p:nvSpPr>
          <p:cNvPr id="10402" name="Text Box 162"/>
          <p:cNvSpPr txBox="1">
            <a:spLocks noChangeArrowheads="1"/>
          </p:cNvSpPr>
          <p:nvPr/>
        </p:nvSpPr>
        <p:spPr bwMode="auto">
          <a:xfrm>
            <a:off x="101600" y="3911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54000"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Система аварийного расхолаживания ПГ</a:t>
            </a:r>
          </a:p>
        </p:txBody>
      </p:sp>
      <p:sp>
        <p:nvSpPr>
          <p:cNvPr id="10403" name="Text Box 163"/>
          <p:cNvSpPr txBox="1">
            <a:spLocks noChangeArrowheads="1"/>
          </p:cNvSpPr>
          <p:nvPr/>
        </p:nvSpPr>
        <p:spPr bwMode="auto">
          <a:xfrm>
            <a:off x="101600" y="4368800"/>
            <a:ext cx="1676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Система пассивного залива активной зоны (ГЕ-2)</a:t>
            </a:r>
          </a:p>
        </p:txBody>
      </p:sp>
      <p:sp>
        <p:nvSpPr>
          <p:cNvPr id="10404" name="Text Box 164"/>
          <p:cNvSpPr txBox="1">
            <a:spLocks noChangeArrowheads="1"/>
          </p:cNvSpPr>
          <p:nvPr/>
        </p:nvSpPr>
        <p:spPr bwMode="auto">
          <a:xfrm>
            <a:off x="101600" y="4978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>
            <a:spAutoFit/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Система пассивного отвода тепла</a:t>
            </a:r>
            <a:r>
              <a:rPr lang="ru-RU" sz="10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  <a:r>
              <a:rPr lang="ru-RU" sz="12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(СПОТ) </a:t>
            </a:r>
          </a:p>
        </p:txBody>
      </p:sp>
      <p:sp>
        <p:nvSpPr>
          <p:cNvPr id="57355" name="Text Box 169"/>
          <p:cNvSpPr txBox="1">
            <a:spLocks noChangeArrowheads="1"/>
          </p:cNvSpPr>
          <p:nvPr/>
        </p:nvSpPr>
        <p:spPr bwMode="auto">
          <a:xfrm>
            <a:off x="1698625" y="2038350"/>
            <a:ext cx="3505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Совмещенная двухканальная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высокого и низкого давления с </a:t>
            </a:r>
            <a:br>
              <a:rPr lang="ru-RU" sz="1200">
                <a:solidFill>
                  <a:srgbClr val="000099"/>
                </a:solidFill>
                <a:latin typeface="Trebuchet MS" pitchFamily="34" charset="0"/>
              </a:rPr>
            </a:b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насосами-эжекторами</a:t>
            </a:r>
            <a:r>
              <a:rPr lang="en-US" sz="1200">
                <a:solidFill>
                  <a:srgbClr val="000099"/>
                </a:solidFill>
                <a:latin typeface="Trebuchet MS" pitchFamily="34" charset="0"/>
              </a:rPr>
              <a:t> 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с внутренним резервированием основных ФБ</a:t>
            </a:r>
          </a:p>
        </p:txBody>
      </p:sp>
      <p:sp>
        <p:nvSpPr>
          <p:cNvPr id="57356" name="Rectangle 170"/>
          <p:cNvSpPr>
            <a:spLocks noChangeArrowheads="1"/>
          </p:cNvSpPr>
          <p:nvPr/>
        </p:nvSpPr>
        <p:spPr bwMode="auto">
          <a:xfrm>
            <a:off x="5207000" y="2159000"/>
            <a:ext cx="3810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Раздельные четырехканальные системы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высокого и низкого давления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100 %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каждая </a:t>
            </a:r>
          </a:p>
        </p:txBody>
      </p:sp>
      <p:sp>
        <p:nvSpPr>
          <p:cNvPr id="10411" name="Line 171"/>
          <p:cNvSpPr>
            <a:spLocks noChangeShapeType="1"/>
          </p:cNvSpPr>
          <p:nvPr/>
        </p:nvSpPr>
        <p:spPr bwMode="auto">
          <a:xfrm>
            <a:off x="177800" y="2006600"/>
            <a:ext cx="79248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412" name="Line 172"/>
          <p:cNvSpPr>
            <a:spLocks noChangeShapeType="1"/>
          </p:cNvSpPr>
          <p:nvPr/>
        </p:nvSpPr>
        <p:spPr bwMode="auto">
          <a:xfrm>
            <a:off x="177800" y="2844800"/>
            <a:ext cx="79248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359" name="Text Box 173"/>
          <p:cNvSpPr txBox="1">
            <a:spLocks noChangeArrowheads="1"/>
          </p:cNvSpPr>
          <p:nvPr/>
        </p:nvSpPr>
        <p:spPr bwMode="auto">
          <a:xfrm>
            <a:off x="1701800" y="2844800"/>
            <a:ext cx="3505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Двухканальная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резервиро-ванием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2 х 100 %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и внутренним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2 х 50 %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57360" name="Rectangle 174"/>
          <p:cNvSpPr>
            <a:spLocks noChangeArrowheads="1"/>
          </p:cNvSpPr>
          <p:nvPr/>
        </p:nvSpPr>
        <p:spPr bwMode="auto">
          <a:xfrm>
            <a:off x="5207000" y="29972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Четырехканальная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50 %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0415" name="Line 175"/>
          <p:cNvSpPr>
            <a:spLocks noChangeShapeType="1"/>
          </p:cNvSpPr>
          <p:nvPr/>
        </p:nvSpPr>
        <p:spPr bwMode="auto">
          <a:xfrm>
            <a:off x="177800" y="3530600"/>
            <a:ext cx="79248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362" name="Text Box 176"/>
          <p:cNvSpPr txBox="1">
            <a:spLocks noChangeArrowheads="1"/>
          </p:cNvSpPr>
          <p:nvPr/>
        </p:nvSpPr>
        <p:spPr bwMode="auto">
          <a:xfrm>
            <a:off x="1701800" y="3530600"/>
            <a:ext cx="3505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Отсутствует </a:t>
            </a:r>
          </a:p>
        </p:txBody>
      </p:sp>
      <p:sp>
        <p:nvSpPr>
          <p:cNvPr id="57363" name="Rectangle 177"/>
          <p:cNvSpPr>
            <a:spLocks noChangeArrowheads="1"/>
          </p:cNvSpPr>
          <p:nvPr/>
        </p:nvSpPr>
        <p:spPr bwMode="auto">
          <a:xfrm>
            <a:off x="5207000" y="3530600"/>
            <a:ext cx="3810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Четырехканальная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100 %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баками запаса аварийной питательной воды </a:t>
            </a:r>
          </a:p>
        </p:txBody>
      </p:sp>
      <p:sp>
        <p:nvSpPr>
          <p:cNvPr id="10418" name="Line 178"/>
          <p:cNvSpPr>
            <a:spLocks noChangeShapeType="1"/>
          </p:cNvSpPr>
          <p:nvPr/>
        </p:nvSpPr>
        <p:spPr bwMode="auto">
          <a:xfrm>
            <a:off x="177800" y="4368800"/>
            <a:ext cx="79248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419" name="Line 179"/>
          <p:cNvSpPr>
            <a:spLocks noChangeShapeType="1"/>
          </p:cNvSpPr>
          <p:nvPr/>
        </p:nvSpPr>
        <p:spPr bwMode="auto">
          <a:xfrm>
            <a:off x="177800" y="4978400"/>
            <a:ext cx="7924800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366" name="Rectangle 180"/>
          <p:cNvSpPr>
            <a:spLocks noChangeArrowheads="1"/>
          </p:cNvSpPr>
          <p:nvPr/>
        </p:nvSpPr>
        <p:spPr bwMode="auto">
          <a:xfrm>
            <a:off x="5207000" y="4140200"/>
            <a:ext cx="3810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Отсутствует</a:t>
            </a:r>
          </a:p>
        </p:txBody>
      </p:sp>
      <p:sp>
        <p:nvSpPr>
          <p:cNvPr id="57367" name="Text Box 181"/>
          <p:cNvSpPr txBox="1">
            <a:spLocks noChangeArrowheads="1"/>
          </p:cNvSpPr>
          <p:nvPr/>
        </p:nvSpPr>
        <p:spPr bwMode="auto">
          <a:xfrm>
            <a:off x="1701800" y="3759200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Замкнутая двухканальная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2 х 100 %</a:t>
            </a:r>
          </a:p>
        </p:txBody>
      </p:sp>
      <p:sp>
        <p:nvSpPr>
          <p:cNvPr id="10422" name="Line 182"/>
          <p:cNvSpPr>
            <a:spLocks noChangeShapeType="1"/>
          </p:cNvSpPr>
          <p:nvPr/>
        </p:nvSpPr>
        <p:spPr bwMode="auto">
          <a:xfrm>
            <a:off x="1778000" y="3786188"/>
            <a:ext cx="3419475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423" name="Line 183"/>
          <p:cNvSpPr>
            <a:spLocks noChangeShapeType="1"/>
          </p:cNvSpPr>
          <p:nvPr/>
        </p:nvSpPr>
        <p:spPr bwMode="auto">
          <a:xfrm>
            <a:off x="5214938" y="4140200"/>
            <a:ext cx="2887662" cy="0"/>
          </a:xfrm>
          <a:prstGeom prst="line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424" name="Line 184"/>
          <p:cNvSpPr>
            <a:spLocks noChangeShapeType="1"/>
          </p:cNvSpPr>
          <p:nvPr/>
        </p:nvSpPr>
        <p:spPr bwMode="auto">
          <a:xfrm flipH="1">
            <a:off x="152400" y="3948113"/>
            <a:ext cx="1547813" cy="0"/>
          </a:xfrm>
          <a:prstGeom prst="line">
            <a:avLst/>
          </a:prstGeom>
          <a:noFill/>
          <a:ln w="12700">
            <a:solidFill>
              <a:srgbClr val="000099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371" name="Text Box 185"/>
          <p:cNvSpPr txBox="1">
            <a:spLocks noChangeArrowheads="1"/>
          </p:cNvSpPr>
          <p:nvPr/>
        </p:nvSpPr>
        <p:spPr bwMode="auto">
          <a:xfrm>
            <a:off x="1701800" y="4368800"/>
            <a:ext cx="3505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Пассивная четырехканальная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33 %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двумя емкостями в каждом канале </a:t>
            </a:r>
          </a:p>
        </p:txBody>
      </p:sp>
      <p:sp>
        <p:nvSpPr>
          <p:cNvPr id="57372" name="Rectangle 186"/>
          <p:cNvSpPr>
            <a:spLocks noChangeArrowheads="1"/>
          </p:cNvSpPr>
          <p:nvPr/>
        </p:nvSpPr>
        <p:spPr bwMode="auto">
          <a:xfrm>
            <a:off x="5207000" y="4368800"/>
            <a:ext cx="3810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Отсутствует</a:t>
            </a:r>
          </a:p>
        </p:txBody>
      </p:sp>
      <p:sp>
        <p:nvSpPr>
          <p:cNvPr id="57373" name="Text Box 187"/>
          <p:cNvSpPr txBox="1">
            <a:spLocks noChangeArrowheads="1"/>
          </p:cNvSpPr>
          <p:nvPr/>
        </p:nvSpPr>
        <p:spPr bwMode="auto">
          <a:xfrm>
            <a:off x="1701800" y="4978400"/>
            <a:ext cx="3505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Пассивная четырехканальная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25 %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двумя охлаждаемыми воздухом теплообменниками в каждом канале </a:t>
            </a:r>
          </a:p>
        </p:txBody>
      </p:sp>
      <p:sp>
        <p:nvSpPr>
          <p:cNvPr id="57374" name="Rectangle 188"/>
          <p:cNvSpPr>
            <a:spLocks noChangeArrowheads="1"/>
          </p:cNvSpPr>
          <p:nvPr/>
        </p:nvSpPr>
        <p:spPr bwMode="auto">
          <a:xfrm>
            <a:off x="5207000" y="4978400"/>
            <a:ext cx="3810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Пассивная четырехканальная система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резервированием каналов </a:t>
            </a:r>
            <a:r>
              <a:rPr lang="ru-RU" sz="1200">
                <a:solidFill>
                  <a:schemeClr val="folHlink"/>
                </a:solidFill>
                <a:latin typeface="Trebuchet MS" pitchFamily="34" charset="0"/>
              </a:rPr>
              <a:t>4 х 33 %</a:t>
            </a:r>
            <a:r>
              <a:rPr lang="ru-RU" sz="1200">
                <a:solidFill>
                  <a:srgbClr val="000099"/>
                </a:solidFill>
                <a:latin typeface="Trebuchet MS" pitchFamily="34" charset="0"/>
              </a:rPr>
              <a:t> с 18-ю охлаждаемыми водой теплообменниками в каждом канале </a:t>
            </a:r>
          </a:p>
        </p:txBody>
      </p:sp>
      <p:sp>
        <p:nvSpPr>
          <p:cNvPr id="57375" name="Rectangle 189"/>
          <p:cNvSpPr>
            <a:spLocks noChangeArrowheads="1"/>
          </p:cNvSpPr>
          <p:nvPr/>
        </p:nvSpPr>
        <p:spPr bwMode="auto">
          <a:xfrm>
            <a:off x="3835400" y="1460500"/>
            <a:ext cx="1371600" cy="376238"/>
          </a:xfrm>
          <a:prstGeom prst="rect">
            <a:avLst/>
          </a:prstGeom>
          <a:solidFill>
            <a:srgbClr val="CCFF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99"/>
                </a:solidFill>
                <a:latin typeface="Trebuchet MS" pitchFamily="34" charset="0"/>
              </a:rPr>
              <a:t>НВАЭС-2</a:t>
            </a:r>
          </a:p>
        </p:txBody>
      </p:sp>
      <p:sp>
        <p:nvSpPr>
          <p:cNvPr id="57376" name="Rectangle 190"/>
          <p:cNvSpPr>
            <a:spLocks noChangeArrowheads="1"/>
          </p:cNvSpPr>
          <p:nvPr/>
        </p:nvSpPr>
        <p:spPr bwMode="auto">
          <a:xfrm>
            <a:off x="5219700" y="1460500"/>
            <a:ext cx="1371600" cy="3762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99"/>
                </a:solidFill>
                <a:latin typeface="Trebuchet MS" pitchFamily="34" charset="0"/>
              </a:rPr>
              <a:t>ЛАЭС-2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133350" y="255588"/>
            <a:ext cx="8372475" cy="530225"/>
          </a:xfrm>
        </p:spPr>
        <p:txBody>
          <a:bodyPr/>
          <a:lstStyle/>
          <a:p>
            <a:r>
              <a:rPr lang="ru-RU" sz="3200" smtClean="0">
                <a:solidFill>
                  <a:schemeClr val="accent2"/>
                </a:solidFill>
                <a:latin typeface="Tahoma" pitchFamily="34" charset="0"/>
                <a:cs typeface="Trebuchet MS" pitchFamily="34" charset="0"/>
              </a:rPr>
              <a:t>СЕРИЙНАЯ РУ ВВЭР-1000 (В-320)</a:t>
            </a:r>
            <a:endParaRPr lang="ru-RU" sz="3200" smtClean="0">
              <a:solidFill>
                <a:schemeClr val="accent2"/>
              </a:solidFill>
              <a:latin typeface="Trebuchet MS" pitchFamily="34" charset="0"/>
              <a:cs typeface="Trebuchet MS" pitchFamily="34" charset="0"/>
            </a:endParaRPr>
          </a:p>
        </p:txBody>
      </p:sp>
      <p:pic>
        <p:nvPicPr>
          <p:cNvPr id="14338" name="Picture 3" descr="1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8475" y="1114425"/>
            <a:ext cx="7427913" cy="50117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1032"/>
          <p:cNvSpPr txBox="1">
            <a:spLocks noChangeArrowheads="1"/>
          </p:cNvSpPr>
          <p:nvPr/>
        </p:nvSpPr>
        <p:spPr bwMode="auto">
          <a:xfrm>
            <a:off x="1497013" y="285750"/>
            <a:ext cx="7037387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ru-RU" sz="3600" dirty="0" smtClean="0">
                <a:solidFill>
                  <a:srgbClr val="F6530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anose="020F0502020204030204" pitchFamily="34" charset="0"/>
                <a:cs typeface="+mn-cs"/>
              </a:rPr>
              <a:t>Сравнение систем безопасности</a:t>
            </a:r>
            <a:endParaRPr lang="ru-RU" sz="2400" b="0" dirty="0" smtClean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pic>
        <p:nvPicPr>
          <p:cNvPr id="58370" name="Picture 39"/>
          <p:cNvPicPr>
            <a:picLocks noChangeAspect="1" noChangeArrowheads="1"/>
          </p:cNvPicPr>
          <p:nvPr/>
        </p:nvPicPr>
        <p:blipFill>
          <a:blip r:embed="rId2">
            <a:lum bright="74000" contrast="-82000"/>
          </a:blip>
          <a:srcRect/>
          <a:stretch>
            <a:fillRect/>
          </a:stretch>
        </p:blipFill>
        <p:spPr bwMode="auto">
          <a:xfrm>
            <a:off x="5181600" y="1143000"/>
            <a:ext cx="3429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7"/>
          <p:cNvSpPr>
            <a:spLocks noChangeArrowheads="1"/>
          </p:cNvSpPr>
          <p:nvPr/>
        </p:nvSpPr>
        <p:spPr bwMode="auto">
          <a:xfrm>
            <a:off x="152400" y="1143000"/>
            <a:ext cx="8458200" cy="3810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58372" name="Line 10"/>
          <p:cNvSpPr>
            <a:spLocks noChangeShapeType="1"/>
          </p:cNvSpPr>
          <p:nvPr/>
        </p:nvSpPr>
        <p:spPr bwMode="auto">
          <a:xfrm>
            <a:off x="1752600" y="1533525"/>
            <a:ext cx="0" cy="4791075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3" name="Line 11"/>
          <p:cNvSpPr>
            <a:spLocks noChangeShapeType="1"/>
          </p:cNvSpPr>
          <p:nvPr/>
        </p:nvSpPr>
        <p:spPr bwMode="auto">
          <a:xfrm>
            <a:off x="5181600" y="1514475"/>
            <a:ext cx="0" cy="4810125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4" name="Text Box 12"/>
          <p:cNvSpPr txBox="1">
            <a:spLocks noChangeArrowheads="1"/>
          </p:cNvSpPr>
          <p:nvPr/>
        </p:nvSpPr>
        <p:spPr bwMode="auto">
          <a:xfrm>
            <a:off x="111125" y="1584325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Активная часть САОЗ</a:t>
            </a:r>
          </a:p>
        </p:txBody>
      </p:sp>
      <p:sp>
        <p:nvSpPr>
          <p:cNvPr id="58375" name="Text Box 13"/>
          <p:cNvSpPr txBox="1">
            <a:spLocks noChangeArrowheads="1"/>
          </p:cNvSpPr>
          <p:nvPr/>
        </p:nvSpPr>
        <p:spPr bwMode="auto">
          <a:xfrm>
            <a:off x="69850" y="286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Система аварийного ввода борной кислоты</a:t>
            </a:r>
          </a:p>
        </p:txBody>
      </p:sp>
      <p:sp>
        <p:nvSpPr>
          <p:cNvPr id="58376" name="Text Box 14"/>
          <p:cNvSpPr txBox="1">
            <a:spLocks noChangeArrowheads="1"/>
          </p:cNvSpPr>
          <p:nvPr/>
        </p:nvSpPr>
        <p:spPr bwMode="auto">
          <a:xfrm>
            <a:off x="79375" y="4441825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Система пассивного отвода тепла (СПОТ) </a:t>
            </a:r>
          </a:p>
        </p:txBody>
      </p:sp>
      <p:sp>
        <p:nvSpPr>
          <p:cNvPr id="58377" name="Rectangle 15"/>
          <p:cNvSpPr>
            <a:spLocks noChangeArrowheads="1"/>
          </p:cNvSpPr>
          <p:nvPr/>
        </p:nvSpPr>
        <p:spPr bwMode="auto">
          <a:xfrm>
            <a:off x="6215063" y="1150938"/>
            <a:ext cx="1282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latin typeface="Calibri" pitchFamily="34" charset="0"/>
              </a:rPr>
              <a:t>В-491</a:t>
            </a:r>
          </a:p>
        </p:txBody>
      </p:sp>
      <p:sp>
        <p:nvSpPr>
          <p:cNvPr id="58378" name="Line 16"/>
          <p:cNvSpPr>
            <a:spLocks noChangeShapeType="1"/>
          </p:cNvSpPr>
          <p:nvPr/>
        </p:nvSpPr>
        <p:spPr bwMode="auto">
          <a:xfrm>
            <a:off x="152400" y="2847975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9" name="Line 17"/>
          <p:cNvSpPr>
            <a:spLocks noChangeShapeType="1"/>
          </p:cNvSpPr>
          <p:nvPr/>
        </p:nvSpPr>
        <p:spPr bwMode="auto">
          <a:xfrm>
            <a:off x="152400" y="3498850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0" name="Line 18"/>
          <p:cNvSpPr>
            <a:spLocks noChangeShapeType="1"/>
          </p:cNvSpPr>
          <p:nvPr/>
        </p:nvSpPr>
        <p:spPr bwMode="auto">
          <a:xfrm>
            <a:off x="152400" y="4284663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1" name="Line 19"/>
          <p:cNvSpPr>
            <a:spLocks noChangeShapeType="1"/>
          </p:cNvSpPr>
          <p:nvPr/>
        </p:nvSpPr>
        <p:spPr bwMode="auto">
          <a:xfrm>
            <a:off x="160338" y="5073650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2" name="Line 20"/>
          <p:cNvSpPr>
            <a:spLocks noChangeShapeType="1"/>
          </p:cNvSpPr>
          <p:nvPr/>
        </p:nvSpPr>
        <p:spPr bwMode="auto">
          <a:xfrm>
            <a:off x="152400" y="5915025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3" name="Text Box 21"/>
          <p:cNvSpPr txBox="1">
            <a:spLocks noChangeArrowheads="1"/>
          </p:cNvSpPr>
          <p:nvPr/>
        </p:nvSpPr>
        <p:spPr bwMode="auto">
          <a:xfrm>
            <a:off x="73025" y="588645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Устройство локали-зации расплава </a:t>
            </a:r>
          </a:p>
        </p:txBody>
      </p:sp>
      <p:sp>
        <p:nvSpPr>
          <p:cNvPr id="58384" name="Rectangle 22"/>
          <p:cNvSpPr>
            <a:spLocks noChangeArrowheads="1"/>
          </p:cNvSpPr>
          <p:nvPr/>
        </p:nvSpPr>
        <p:spPr bwMode="auto">
          <a:xfrm>
            <a:off x="5287963" y="1595438"/>
            <a:ext cx="3349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Раздельные </a:t>
            </a: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четырехканальные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системы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высокого и низкого давления с резервированием каналов 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4 х 100 %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каждая </a:t>
            </a:r>
          </a:p>
        </p:txBody>
      </p:sp>
      <p:sp>
        <p:nvSpPr>
          <p:cNvPr id="58385" name="Rectangle 23"/>
          <p:cNvSpPr>
            <a:spLocks noChangeArrowheads="1"/>
          </p:cNvSpPr>
          <p:nvPr/>
        </p:nvSpPr>
        <p:spPr bwMode="auto">
          <a:xfrm>
            <a:off x="5324475" y="2905125"/>
            <a:ext cx="3294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Четырехканальная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система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резервированием каналов</a:t>
            </a:r>
            <a:r>
              <a:rPr lang="ru-RU" sz="1200">
                <a:solidFill>
                  <a:srgbClr val="0068B4"/>
                </a:solidFill>
                <a:latin typeface="Calibri" pitchFamily="34" charset="0"/>
              </a:rPr>
              <a:t> 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4 х 50 % </a:t>
            </a:r>
          </a:p>
        </p:txBody>
      </p:sp>
      <p:sp>
        <p:nvSpPr>
          <p:cNvPr id="58386" name="Rectangle 24"/>
          <p:cNvSpPr>
            <a:spLocks noChangeArrowheads="1"/>
          </p:cNvSpPr>
          <p:nvPr/>
        </p:nvSpPr>
        <p:spPr bwMode="auto">
          <a:xfrm>
            <a:off x="82550" y="3470275"/>
            <a:ext cx="160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Система аварийной питательной воды</a:t>
            </a:r>
          </a:p>
        </p:txBody>
      </p:sp>
      <p:sp>
        <p:nvSpPr>
          <p:cNvPr id="58387" name="Rectangle 25"/>
          <p:cNvSpPr>
            <a:spLocks noChangeArrowheads="1"/>
          </p:cNvSpPr>
          <p:nvPr/>
        </p:nvSpPr>
        <p:spPr bwMode="auto">
          <a:xfrm>
            <a:off x="5297488" y="3573463"/>
            <a:ext cx="3413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Четырехканальная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система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резервированием</a:t>
            </a:r>
            <a:r>
              <a:rPr lang="ru-RU" sz="1200">
                <a:solidFill>
                  <a:srgbClr val="0068B4"/>
                </a:solidFill>
                <a:latin typeface="Calibri" pitchFamily="34" charset="0"/>
              </a:rPr>
              <a:t> 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4 х 100 %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баками запаса аварийной питательной воды </a:t>
            </a:r>
          </a:p>
        </p:txBody>
      </p:sp>
      <p:sp>
        <p:nvSpPr>
          <p:cNvPr id="58388" name="Rectangle 26"/>
          <p:cNvSpPr>
            <a:spLocks noChangeArrowheads="1"/>
          </p:cNvSpPr>
          <p:nvPr/>
        </p:nvSpPr>
        <p:spPr bwMode="auto">
          <a:xfrm>
            <a:off x="5287963" y="4275138"/>
            <a:ext cx="3357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Пассивная четырехканальная </a:t>
            </a:r>
            <a:r>
              <a:rPr lang="en-US" sz="1200">
                <a:solidFill>
                  <a:srgbClr val="FF3300"/>
                </a:solidFill>
                <a:latin typeface="Calibri" pitchFamily="34" charset="0"/>
              </a:rPr>
              <a:t/>
            </a:r>
            <a:br>
              <a:rPr lang="en-US" sz="1200">
                <a:solidFill>
                  <a:srgbClr val="FF3300"/>
                </a:solidFill>
                <a:latin typeface="Calibri" pitchFamily="34" charset="0"/>
              </a:rPr>
            </a:b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система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резервированием каналов с </a:t>
            </a:r>
            <a:br>
              <a:rPr lang="ru-RU" sz="1200">
                <a:solidFill>
                  <a:srgbClr val="000099"/>
                </a:solidFill>
                <a:latin typeface="Calibri" pitchFamily="34" charset="0"/>
              </a:rPr>
            </a:b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18-ю охлаждаемыми водой теплообменниками в каждом канале</a:t>
            </a:r>
            <a:r>
              <a:rPr lang="ru-RU" sz="1200">
                <a:solidFill>
                  <a:srgbClr val="0068B4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8389" name="Text Box 27"/>
          <p:cNvSpPr txBox="1">
            <a:spLocks noChangeArrowheads="1"/>
          </p:cNvSpPr>
          <p:nvPr/>
        </p:nvSpPr>
        <p:spPr bwMode="auto">
          <a:xfrm>
            <a:off x="5291138" y="5935663"/>
            <a:ext cx="2784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Имеется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8390" name="Rectangle 28"/>
          <p:cNvSpPr>
            <a:spLocks noChangeArrowheads="1"/>
          </p:cNvSpPr>
          <p:nvPr/>
        </p:nvSpPr>
        <p:spPr bwMode="auto">
          <a:xfrm>
            <a:off x="1787525" y="1595438"/>
            <a:ext cx="3349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Раздельные </a:t>
            </a: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трёхканальные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системы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высокого и низкого давления с резервированием каналов 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3 х 100 %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каждая </a:t>
            </a:r>
          </a:p>
        </p:txBody>
      </p:sp>
      <p:sp>
        <p:nvSpPr>
          <p:cNvPr id="58391" name="Rectangle 29"/>
          <p:cNvSpPr>
            <a:spLocks noChangeArrowheads="1"/>
          </p:cNvSpPr>
          <p:nvPr/>
        </p:nvSpPr>
        <p:spPr bwMode="auto">
          <a:xfrm>
            <a:off x="1833563" y="2905125"/>
            <a:ext cx="3294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Трёхканальная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система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резервированием каналов</a:t>
            </a:r>
            <a:r>
              <a:rPr lang="ru-RU" sz="1200">
                <a:solidFill>
                  <a:srgbClr val="0068B4"/>
                </a:solidFill>
                <a:latin typeface="Calibri" pitchFamily="34" charset="0"/>
              </a:rPr>
              <a:t> 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3 х 50 % </a:t>
            </a:r>
          </a:p>
        </p:txBody>
      </p:sp>
      <p:sp>
        <p:nvSpPr>
          <p:cNvPr id="58392" name="Rectangle 30"/>
          <p:cNvSpPr>
            <a:spLocks noChangeArrowheads="1"/>
          </p:cNvSpPr>
          <p:nvPr/>
        </p:nvSpPr>
        <p:spPr bwMode="auto">
          <a:xfrm>
            <a:off x="1758950" y="3573463"/>
            <a:ext cx="3413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u="sng">
                <a:solidFill>
                  <a:srgbClr val="FF3300"/>
                </a:solidFill>
                <a:latin typeface="Calibri" pitchFamily="34" charset="0"/>
              </a:rPr>
              <a:t>Трёхканальная</a:t>
            </a: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 система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резервированием </a:t>
            </a:r>
            <a:r>
              <a:rPr lang="ru-RU" sz="1200">
                <a:solidFill>
                  <a:srgbClr val="0068B4"/>
                </a:solidFill>
                <a:latin typeface="Calibri" pitchFamily="34" charset="0"/>
              </a:rPr>
              <a:t/>
            </a:r>
            <a:br>
              <a:rPr lang="ru-RU" sz="1200">
                <a:solidFill>
                  <a:srgbClr val="0068B4"/>
                </a:solidFill>
                <a:latin typeface="Calibri" pitchFamily="34" charset="0"/>
              </a:rPr>
            </a:b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3 х 100 % 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с баками запаса аварийной питательной воды </a:t>
            </a:r>
          </a:p>
        </p:txBody>
      </p:sp>
      <p:sp>
        <p:nvSpPr>
          <p:cNvPr id="58393" name="Text Box 31"/>
          <p:cNvSpPr txBox="1">
            <a:spLocks noChangeArrowheads="1"/>
          </p:cNvSpPr>
          <p:nvPr/>
        </p:nvSpPr>
        <p:spPr bwMode="auto">
          <a:xfrm>
            <a:off x="1770063" y="4533900"/>
            <a:ext cx="2784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Отсутствует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8394" name="Text Box 32"/>
          <p:cNvSpPr txBox="1">
            <a:spLocks noChangeArrowheads="1"/>
          </p:cNvSpPr>
          <p:nvPr/>
        </p:nvSpPr>
        <p:spPr bwMode="auto">
          <a:xfrm>
            <a:off x="1770063" y="5932488"/>
            <a:ext cx="2784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Отсутствует</a:t>
            </a:r>
            <a:endParaRPr lang="ru-RU" sz="12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58395" name="Text Box 33"/>
          <p:cNvSpPr txBox="1">
            <a:spLocks noChangeArrowheads="1"/>
          </p:cNvSpPr>
          <p:nvPr/>
        </p:nvSpPr>
        <p:spPr bwMode="auto">
          <a:xfrm>
            <a:off x="79375" y="5094288"/>
            <a:ext cx="1676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Система пассивного отвода тепла от гермо-оболочки (СПОТ ГО) </a:t>
            </a:r>
          </a:p>
        </p:txBody>
      </p:sp>
      <p:sp>
        <p:nvSpPr>
          <p:cNvPr id="58396" name="Text Box 34"/>
          <p:cNvSpPr txBox="1">
            <a:spLocks noChangeArrowheads="1"/>
          </p:cNvSpPr>
          <p:nvPr/>
        </p:nvSpPr>
        <p:spPr bwMode="auto">
          <a:xfrm>
            <a:off x="5299075" y="5275263"/>
            <a:ext cx="2784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Имеется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8397" name="Text Box 35"/>
          <p:cNvSpPr txBox="1">
            <a:spLocks noChangeArrowheads="1"/>
          </p:cNvSpPr>
          <p:nvPr/>
        </p:nvSpPr>
        <p:spPr bwMode="auto">
          <a:xfrm>
            <a:off x="1760538" y="5275263"/>
            <a:ext cx="2784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3300"/>
                </a:solidFill>
                <a:latin typeface="Calibri" pitchFamily="34" charset="0"/>
              </a:rPr>
              <a:t>Отсутствует</a:t>
            </a:r>
            <a:r>
              <a:rPr lang="ru-RU" sz="12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8398" name="Rectangle 36"/>
          <p:cNvSpPr>
            <a:spLocks noChangeArrowheads="1"/>
          </p:cNvSpPr>
          <p:nvPr/>
        </p:nvSpPr>
        <p:spPr bwMode="auto">
          <a:xfrm>
            <a:off x="2698750" y="1147763"/>
            <a:ext cx="1282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latin typeface="Calibri" pitchFamily="34" charset="0"/>
              </a:rPr>
              <a:t>В-320</a:t>
            </a:r>
          </a:p>
        </p:txBody>
      </p:sp>
      <p:sp>
        <p:nvSpPr>
          <p:cNvPr id="58399" name="Line 40"/>
          <p:cNvSpPr>
            <a:spLocks noChangeShapeType="1"/>
          </p:cNvSpPr>
          <p:nvPr/>
        </p:nvSpPr>
        <p:spPr bwMode="auto">
          <a:xfrm>
            <a:off x="161925" y="2409825"/>
            <a:ext cx="79248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400" name="Text Box 41"/>
          <p:cNvSpPr txBox="1">
            <a:spLocks noChangeArrowheads="1"/>
          </p:cNvSpPr>
          <p:nvPr/>
        </p:nvSpPr>
        <p:spPr bwMode="auto">
          <a:xfrm>
            <a:off x="111125" y="2403475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200">
                <a:solidFill>
                  <a:srgbClr val="000099"/>
                </a:solidFill>
                <a:latin typeface="Calibri" pitchFamily="34" charset="0"/>
              </a:rPr>
              <a:t>Пассивная часть САОЗ</a:t>
            </a: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1784350" y="2416175"/>
            <a:ext cx="343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FF3300"/>
                </a:solidFill>
                <a:latin typeface="Calibri" panose="020F0502020204030204" pitchFamily="34" charset="0"/>
                <a:cs typeface="+mn-cs"/>
              </a:rPr>
              <a:t>Четыре</a:t>
            </a:r>
            <a:r>
              <a:rPr lang="ru-RU" sz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1200" dirty="0">
                <a:solidFill>
                  <a:srgbClr val="000099"/>
                </a:solidFill>
                <a:latin typeface="Calibri" pitchFamily="34" charset="0"/>
              </a:rPr>
              <a:t>идентичных и полностью независимых один от другого канала</a:t>
            </a:r>
          </a:p>
        </p:txBody>
      </p:sp>
      <p:sp>
        <p:nvSpPr>
          <p:cNvPr id="40" name="Rectangle 43"/>
          <p:cNvSpPr>
            <a:spLocks noChangeArrowheads="1"/>
          </p:cNvSpPr>
          <p:nvPr/>
        </p:nvSpPr>
        <p:spPr bwMode="auto">
          <a:xfrm>
            <a:off x="5289550" y="2416175"/>
            <a:ext cx="3195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FF3300"/>
                </a:solidFill>
                <a:latin typeface="Calibri" panose="020F0502020204030204" pitchFamily="34" charset="0"/>
                <a:cs typeface="+mn-cs"/>
              </a:rPr>
              <a:t>Четыре</a:t>
            </a:r>
            <a:r>
              <a:rPr lang="ru-RU" sz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1200" dirty="0">
                <a:solidFill>
                  <a:srgbClr val="000099"/>
                </a:solidFill>
                <a:latin typeface="Calibri" pitchFamily="34" charset="0"/>
              </a:rPr>
              <a:t>идентичных и полностью независимых один от другого канала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Проект АЭС-2006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idx="1"/>
          </p:nvPr>
        </p:nvSpPr>
        <p:spPr>
          <a:xfrm>
            <a:off x="561975" y="1144588"/>
            <a:ext cx="8064500" cy="4749800"/>
          </a:xfrm>
          <a:ln w="12700" cap="sq"/>
        </p:spPr>
        <p:txBody>
          <a:bodyPr rtlCol="0"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chemeClr val="accent2"/>
                </a:solidFill>
                <a:latin typeface="Arial" charset="0"/>
              </a:rPr>
              <a:t>Проект учитывает опыт эксплуатации и изготовления основного оборудования и систем РУ ВВЭР-1000; </a:t>
            </a:r>
          </a:p>
          <a:p>
            <a:pPr marL="342900" indent="-342900" fontAlgn="auto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accent2"/>
                </a:solidFill>
                <a:latin typeface="Arial" charset="0"/>
              </a:rPr>
              <a:t>Состав </a:t>
            </a:r>
            <a:r>
              <a:rPr lang="ru-RU" sz="2000" dirty="0">
                <a:solidFill>
                  <a:schemeClr val="accent2"/>
                </a:solidFill>
                <a:latin typeface="Arial" charset="0"/>
              </a:rPr>
              <a:t>и конструкция основных компонентов, оборудования и систем РУ для АЭС-2006 имеют в своей основе заложенные в проекте ВВЭР-1000 и усовершенствованные в соответствии с сегодняшними требованиями решения, которые позволяют повысить эксплуатационные характеристики АЭС с обеспечением требуемого уровня безопасности</a:t>
            </a:r>
            <a:r>
              <a:rPr lang="ru-RU" sz="2000" dirty="0" smtClean="0">
                <a:solidFill>
                  <a:schemeClr val="accent2"/>
                </a:solidFill>
                <a:latin typeface="Arial" charset="0"/>
              </a:rPr>
              <a:t>.</a:t>
            </a:r>
          </a:p>
          <a:p>
            <a:pPr marL="342900" indent="-342900" fontAlgn="auto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accent2"/>
                </a:solidFill>
                <a:latin typeface="Arial" charset="0"/>
              </a:rPr>
              <a:t>Использование эволюционного подхода при решении целевых задач проектирования позволило в сжатое время подготовить проект РУ для АЭС-2006, отвечающий самым современным российским и зарубежным нормам и правилам; </a:t>
            </a:r>
          </a:p>
          <a:p>
            <a:pPr marL="342900" indent="-342900" fontAlgn="auto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accent2"/>
                </a:solidFill>
                <a:latin typeface="Arial" charset="0"/>
              </a:rPr>
              <a:t>Проект АЭС-2006 обладает необходимым уровнем конкурентоспособности и имеет обоснованные перспективы для серийного строительства как в России, так и за рубежом.</a:t>
            </a:r>
          </a:p>
          <a:p>
            <a:pPr marL="342900" indent="-342900" fontAlgn="auto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ru-RU" sz="200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z="2800" smtClean="0">
                <a:latin typeface="Trebuchet MS" pitchFamily="34" charset="0"/>
                <a:cs typeface="Trebuchet MS" pitchFamily="34" charset="0"/>
              </a:rPr>
              <a:t>Цели Проекта «ВВЭР-ТОИ»</a:t>
            </a:r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 rot="10800000" flipV="1">
            <a:off x="2774950" y="1082675"/>
            <a:ext cx="6200775" cy="1079500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Создать современный уровень проектирования: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3</a:t>
            </a:r>
            <a:r>
              <a:rPr lang="en-US" dirty="0"/>
              <a:t>D</a:t>
            </a:r>
            <a:r>
              <a:rPr lang="ru-RU" dirty="0"/>
              <a:t> информационные технологии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3</a:t>
            </a:r>
            <a:r>
              <a:rPr lang="en-US" dirty="0"/>
              <a:t>D</a:t>
            </a:r>
            <a:r>
              <a:rPr lang="ru-RU" dirty="0"/>
              <a:t> каталог оборудования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Информационная модель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 rot="10800000" flipV="1">
            <a:off x="2774950" y="2235200"/>
            <a:ext cx="6200775" cy="1439863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Обеспечить современные технологии строительства: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Современные материалы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Модульность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Заводские стандарты изготовления и монтажа строительных конструкций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 rot="10800000" flipV="1">
            <a:off x="2774950" y="3746500"/>
            <a:ext cx="6200775" cy="1152525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Обеспечить современный уровень безопасности: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Сейсмика – 0,25</a:t>
            </a:r>
            <a:r>
              <a:rPr lang="en-US" dirty="0"/>
              <a:t>g</a:t>
            </a:r>
            <a:r>
              <a:rPr lang="ru-RU" dirty="0"/>
              <a:t> (</a:t>
            </a:r>
            <a:r>
              <a:rPr lang="ru-RU" dirty="0" err="1"/>
              <a:t>опционно</a:t>
            </a:r>
            <a:r>
              <a:rPr lang="ru-RU" dirty="0"/>
              <a:t> до 0,41</a:t>
            </a:r>
            <a:r>
              <a:rPr lang="en-US" dirty="0"/>
              <a:t>g</a:t>
            </a:r>
            <a:r>
              <a:rPr lang="ru-RU" dirty="0"/>
              <a:t>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Самолет 20 т (</a:t>
            </a:r>
            <a:r>
              <a:rPr lang="ru-RU" dirty="0" err="1"/>
              <a:t>проектно</a:t>
            </a:r>
            <a:r>
              <a:rPr lang="ru-RU" dirty="0"/>
              <a:t>), 400 т (</a:t>
            </a:r>
            <a:r>
              <a:rPr lang="ru-RU" dirty="0" err="1"/>
              <a:t>запроектно</a:t>
            </a:r>
            <a:r>
              <a:rPr lang="ru-RU" dirty="0"/>
              <a:t>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Запас теплоносителя для автономности 72 ч</a:t>
            </a: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 rot="10800000" flipV="1">
            <a:off x="325438" y="4970463"/>
            <a:ext cx="8650287" cy="1223962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Обеспечить высокие эксплуатационные характеристики: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Срок эксплуатации 60 лет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Коэффициент готовности 0,93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КПД 37,9%</a:t>
            </a:r>
          </a:p>
        </p:txBody>
      </p:sp>
      <p:cxnSp>
        <p:nvCxnSpPr>
          <p:cNvPr id="5" name="Прямая со стрелкой 4"/>
          <p:cNvCxnSpPr>
            <a:stCxn id="8" idx="7"/>
            <a:endCxn id="10" idx="0"/>
          </p:cNvCxnSpPr>
          <p:nvPr/>
        </p:nvCxnSpPr>
        <p:spPr>
          <a:xfrm flipV="1">
            <a:off x="2032275" y="1622703"/>
            <a:ext cx="741922" cy="287485"/>
          </a:xfrm>
          <a:prstGeom prst="straightConnector1">
            <a:avLst/>
          </a:prstGeom>
          <a:ln w="76200" cap="flat" cmpd="sng">
            <a:solidFill>
              <a:srgbClr val="FF6600"/>
            </a:solidFill>
            <a:miter lim="800000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6"/>
            <a:endCxn id="11" idx="0"/>
          </p:cNvCxnSpPr>
          <p:nvPr/>
        </p:nvCxnSpPr>
        <p:spPr>
          <a:xfrm>
            <a:off x="2342149" y="2617388"/>
            <a:ext cx="432048" cy="337463"/>
          </a:xfrm>
          <a:prstGeom prst="straightConnector1">
            <a:avLst/>
          </a:prstGeom>
          <a:ln w="76200" cap="flat" cmpd="sng">
            <a:solidFill>
              <a:srgbClr val="FF6600"/>
            </a:solidFill>
            <a:miter lim="800000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5"/>
            <a:endCxn id="12" idx="0"/>
          </p:cNvCxnSpPr>
          <p:nvPr/>
        </p:nvCxnSpPr>
        <p:spPr>
          <a:xfrm>
            <a:off x="2032275" y="3324588"/>
            <a:ext cx="741922" cy="998415"/>
          </a:xfrm>
          <a:prstGeom prst="straightConnector1">
            <a:avLst/>
          </a:prstGeom>
          <a:ln w="76200" cap="flat" cmpd="sng">
            <a:solidFill>
              <a:srgbClr val="FF6600"/>
            </a:solidFill>
            <a:miter lim="800000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8" idx="4"/>
          </p:cNvCxnSpPr>
          <p:nvPr/>
        </p:nvCxnSpPr>
        <p:spPr>
          <a:xfrm>
            <a:off x="908050" y="3617520"/>
            <a:ext cx="0" cy="1281547"/>
          </a:xfrm>
          <a:prstGeom prst="straightConnector1">
            <a:avLst/>
          </a:prstGeom>
          <a:ln w="76200" cap="flat" cmpd="sng">
            <a:solidFill>
              <a:srgbClr val="FF6600"/>
            </a:solidFill>
            <a:miter lim="800000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226195" y="1617256"/>
            <a:ext cx="2115954" cy="2000264"/>
          </a:xfrm>
          <a:prstGeom prst="ellipse">
            <a:avLst/>
          </a:prstGeom>
          <a:solidFill>
            <a:srgbClr val="90B8EA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</a:rPr>
              <a:t>Создать </a:t>
            </a:r>
            <a:r>
              <a:rPr lang="ru-RU" sz="1600" b="1" dirty="0" err="1">
                <a:solidFill>
                  <a:srgbClr val="000000"/>
                </a:solidFill>
              </a:rPr>
              <a:t>конкуренто</a:t>
            </a:r>
            <a:r>
              <a:rPr lang="ru-RU" sz="1600" b="1" dirty="0">
                <a:solidFill>
                  <a:srgbClr val="000000"/>
                </a:solidFill>
              </a:rPr>
              <a:t>-способный проект для внешнего и внутреннего рынка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60430" name="TextBox 16395"/>
          <p:cNvSpPr txBox="1">
            <a:spLocks noChangeArrowheads="1"/>
          </p:cNvSpPr>
          <p:nvPr/>
        </p:nvSpPr>
        <p:spPr bwMode="auto">
          <a:xfrm>
            <a:off x="4576763" y="5259388"/>
            <a:ext cx="440213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>
                <a:latin typeface="Trebuchet MS" pitchFamily="34" charset="0"/>
              </a:rPr>
              <a:t>Мощность электрическая 1255 МВт</a:t>
            </a:r>
          </a:p>
          <a:p>
            <a:pPr marL="285750" indent="-285750">
              <a:buFont typeface="Arial" charset="0"/>
              <a:buChar char="•"/>
            </a:pPr>
            <a:r>
              <a:rPr lang="ru-RU">
                <a:latin typeface="Trebuchet MS" pitchFamily="34" charset="0"/>
              </a:rPr>
              <a:t>Мощность тепловая 3300 МВт</a:t>
            </a:r>
          </a:p>
          <a:p>
            <a:pPr marL="285750" lvl="1" indent="-285750">
              <a:buFont typeface="Arial" charset="0"/>
              <a:buChar char="•"/>
            </a:pPr>
            <a:r>
              <a:rPr lang="ru-RU">
                <a:latin typeface="Trebuchet MS" pitchFamily="34" charset="0"/>
              </a:rPr>
              <a:t>Межремонтный период 8 лет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rosatom.ru/wps/wcm/connect/rosatom/rosatomsite/resources/2861ad00435123428c99dec5687e4a83/1/2.1.6+%283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6597" y="1716540"/>
            <a:ext cx="2866343" cy="205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323263" cy="412750"/>
          </a:xfrm>
        </p:spPr>
        <p:txBody>
          <a:bodyPr/>
          <a:lstStyle/>
          <a:p>
            <a:r>
              <a:rPr lang="ru-RU" sz="2800" smtClean="0">
                <a:latin typeface="Trebuchet MS" pitchFamily="34" charset="0"/>
                <a:cs typeface="Trebuchet MS" pitchFamily="34" charset="0"/>
              </a:rPr>
              <a:t>Принципы, заложенные в Проект «ВВЭР-ТОИ»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 rot="10800000" flipV="1">
            <a:off x="257175" y="1139825"/>
            <a:ext cx="3241675" cy="1331913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Устойчивость при экстремальных внешних воздействиях и природных катаклизмах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266700" y="3027363"/>
            <a:ext cx="3241675" cy="1331912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Соответствие принятым в мировой практике нормам и правилам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5586413" y="1139825"/>
            <a:ext cx="3240087" cy="1331913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Соответствие климатическим условиям от тропиков до северных регионов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 flipH="1">
            <a:off x="5524500" y="3027363"/>
            <a:ext cx="3240088" cy="1331912"/>
          </a:xfrm>
          <a:prstGeom prst="snip2DiagRect">
            <a:avLst/>
          </a:prstGeom>
          <a:solidFill>
            <a:srgbClr val="ABC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Автономность при потере внешних источников электро- и водоснабжения</a:t>
            </a:r>
          </a:p>
        </p:txBody>
      </p:sp>
      <p:sp>
        <p:nvSpPr>
          <p:cNvPr id="11" name="Штриховая стрелка вправо 10"/>
          <p:cNvSpPr/>
          <p:nvPr/>
        </p:nvSpPr>
        <p:spPr>
          <a:xfrm rot="5400000">
            <a:off x="3958431" y="3574257"/>
            <a:ext cx="1114425" cy="1512888"/>
          </a:xfrm>
          <a:prstGeom prst="stripedRightArrow">
            <a:avLst>
              <a:gd name="adj1" fmla="val 64998"/>
              <a:gd name="adj2" fmla="val 54973"/>
            </a:avLst>
          </a:prstGeom>
          <a:solidFill>
            <a:srgbClr val="90B8EA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4638" y="4948238"/>
            <a:ext cx="8497887" cy="9366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/>
                </a:solidFill>
              </a:rPr>
              <a:t>При размещении АЭС на конкретной площадке со своими специфическими условиями и требованиями перепроектировать АЭС не придётся</a:t>
            </a:r>
          </a:p>
        </p:txBody>
      </p:sp>
      <p:sp>
        <p:nvSpPr>
          <p:cNvPr id="62473" name="TextBox 2"/>
          <p:cNvSpPr txBox="1">
            <a:spLocks noChangeArrowheads="1"/>
          </p:cNvSpPr>
          <p:nvPr/>
        </p:nvSpPr>
        <p:spPr bwMode="auto">
          <a:xfrm>
            <a:off x="3905250" y="1377950"/>
            <a:ext cx="139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Trebuchet MS" pitchFamily="34" charset="0"/>
              </a:rPr>
              <a:t>ВВЭР-ТОИ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50" name="Group 70"/>
          <p:cNvGraphicFramePr>
            <a:graphicFrameLocks noGrp="1"/>
          </p:cNvGraphicFramePr>
          <p:nvPr/>
        </p:nvGraphicFramePr>
        <p:xfrm>
          <a:off x="404813" y="1169988"/>
          <a:ext cx="8415337" cy="4667250"/>
        </p:xfrm>
        <a:graphic>
          <a:graphicData uri="http://schemas.openxmlformats.org/drawingml/2006/table">
            <a:tbl>
              <a:tblPr/>
              <a:tblGrid>
                <a:gridCol w="587549"/>
                <a:gridCol w="5813252"/>
                <a:gridCol w="2014915"/>
              </a:tblGrid>
              <a:tr h="666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п/п</a:t>
                      </a: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характеристики</a:t>
                      </a: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Количественный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показатель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17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Срок службы, лет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17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Тепловая мощность энергоблока, МВт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3300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550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Мощность энергоблока, электрическая (брутто, гарантийный режим)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МВт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1255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17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КПД брутто энергоблока для среднегодовых условий, %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17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Коэффициент готовности энергоблока, %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4183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Возможный диапазон изменения мощности (маневренный режим), %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100-50-100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120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Максимальное расчетное землетрясение, баллы по шкале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MSK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-64 (горизонтальное ускорение на свободной поверхности земли):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базовое значение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для конструкций и узлов выполняющих функции безопасности за счет дополнительных мероприятий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0,25g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0,41g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550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Время обеспечения автономности работы станции в случае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запроектной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аварии, ч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</a:tbl>
          </a:graphicData>
        </a:graphic>
      </p:graphicFrame>
      <p:sp>
        <p:nvSpPr>
          <p:cNvPr id="64555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Основные технико-экономические требования</a:t>
            </a:r>
            <a:br>
              <a:rPr lang="ru-RU" smtClean="0">
                <a:latin typeface="Trebuchet MS" pitchFamily="34" charset="0"/>
                <a:cs typeface="Trebuchet MS" pitchFamily="34" charset="0"/>
              </a:rPr>
            </a:br>
            <a:r>
              <a:rPr lang="ru-RU" smtClean="0">
                <a:latin typeface="Trebuchet MS" pitchFamily="34" charset="0"/>
                <a:cs typeface="Trebuchet MS" pitchFamily="34" charset="0"/>
              </a:rPr>
              <a:t>к Проекту «ВВЭР-ТОИ»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50" name="Group 70"/>
          <p:cNvGraphicFramePr>
            <a:graphicFrameLocks noGrp="1"/>
          </p:cNvGraphicFramePr>
          <p:nvPr/>
        </p:nvGraphicFramePr>
        <p:xfrm>
          <a:off x="393700" y="1163638"/>
          <a:ext cx="8434388" cy="4537075"/>
        </p:xfrm>
        <a:graphic>
          <a:graphicData uri="http://schemas.openxmlformats.org/drawingml/2006/table">
            <a:tbl>
              <a:tblPr/>
              <a:tblGrid>
                <a:gridCol w="630859"/>
                <a:gridCol w="5794536"/>
                <a:gridCol w="2008651"/>
              </a:tblGrid>
              <a:tr h="706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п/п</a:t>
                      </a: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характеристики</a:t>
                      </a: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Количественный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показатель</a:t>
                      </a:r>
                    </a:p>
                  </a:txBody>
                  <a:tcPr marL="84406" marR="84406" marT="45717" marB="45717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8534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Падение самолета: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проектное событие, 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запроектное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событие, 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400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0397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Расход электроэнергии на собственные нужды, %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6,47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03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Количество ТРО, м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/год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5271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Удельный строительный объём реакторного и вспомогательного реакторного зданий, м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/МВт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340,8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0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Удельная  площадь занимаемых земель на  ГП, м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/МВт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03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Турбоустановка, тип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тихоходная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03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Хранилище отработавшего ядерного топлива (ХОЯТ)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выполнено как опция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32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Система аккумулирования тепловой энергии (САТЭ)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выполнено как опция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  <a:tr h="606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Срок сооружения АЭС от первого бетона до физического пуска (для серийного блока), месяцы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AB7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7F2"/>
                    </a:solidFill>
                  </a:tcPr>
                </a:tc>
              </a:tr>
            </a:tbl>
          </a:graphicData>
        </a:graphic>
      </p:graphicFrame>
      <p:sp>
        <p:nvSpPr>
          <p:cNvPr id="65583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Основные технико-экономические требования</a:t>
            </a:r>
            <a:br>
              <a:rPr lang="ru-RU" smtClean="0">
                <a:latin typeface="Trebuchet MS" pitchFamily="34" charset="0"/>
                <a:cs typeface="Trebuchet MS" pitchFamily="34" charset="0"/>
              </a:rPr>
            </a:br>
            <a:r>
              <a:rPr lang="ru-RU" smtClean="0">
                <a:latin typeface="Trebuchet MS" pitchFamily="34" charset="0"/>
                <a:cs typeface="Trebuchet MS" pitchFamily="34" charset="0"/>
              </a:rPr>
              <a:t>к Проекту «ВВЭР-ТОИ»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1438" y="3295650"/>
            <a:ext cx="11334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4375" y="1874838"/>
            <a:ext cx="1619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0788" y="2895600"/>
            <a:ext cx="43148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0" descr="F:\all.jpg"/>
          <p:cNvPicPr>
            <a:picLocks noChangeAspect="1" noChangeArrowheads="1"/>
          </p:cNvPicPr>
          <p:nvPr/>
        </p:nvPicPr>
        <p:blipFill rotWithShape="1">
          <a:blip r:embed="rId6" cstate="print">
            <a:extLst/>
          </a:blip>
          <a:srcRect t="10418" b="5457"/>
          <a:stretch/>
        </p:blipFill>
        <p:spPr bwMode="auto">
          <a:xfrm>
            <a:off x="1654140" y="762001"/>
            <a:ext cx="5757060" cy="5391150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66565" name="AutoShape 6"/>
          <p:cNvSpPr>
            <a:spLocks/>
          </p:cNvSpPr>
          <p:nvPr/>
        </p:nvSpPr>
        <p:spPr bwMode="auto">
          <a:xfrm>
            <a:off x="7118350" y="1439863"/>
            <a:ext cx="1811338" cy="325437"/>
          </a:xfrm>
          <a:prstGeom prst="borderCallout2">
            <a:avLst>
              <a:gd name="adj1" fmla="val 28569"/>
              <a:gd name="adj2" fmla="val -3685"/>
              <a:gd name="adj3" fmla="val 28569"/>
              <a:gd name="adj4" fmla="val -24116"/>
              <a:gd name="adj5" fmla="val 946051"/>
              <a:gd name="adj6" fmla="val -145009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Реактор</a:t>
            </a:r>
          </a:p>
        </p:txBody>
      </p:sp>
      <p:sp>
        <p:nvSpPr>
          <p:cNvPr id="66566" name="AutoShape 6"/>
          <p:cNvSpPr>
            <a:spLocks/>
          </p:cNvSpPr>
          <p:nvPr/>
        </p:nvSpPr>
        <p:spPr bwMode="auto">
          <a:xfrm>
            <a:off x="7118350" y="1955800"/>
            <a:ext cx="1811338" cy="558800"/>
          </a:xfrm>
          <a:prstGeom prst="borderCallout2">
            <a:avLst>
              <a:gd name="adj1" fmla="val 28569"/>
              <a:gd name="adj2" fmla="val -3685"/>
              <a:gd name="adj3" fmla="val 28569"/>
              <a:gd name="adj4" fmla="val -24116"/>
              <a:gd name="adj5" fmla="val 259403"/>
              <a:gd name="adj6" fmla="val -40532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Компенсатор</a:t>
            </a:r>
            <a:br>
              <a:rPr lang="ru-RU" altLang="ru-RU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давления</a:t>
            </a:r>
          </a:p>
        </p:txBody>
      </p:sp>
      <p:sp>
        <p:nvSpPr>
          <p:cNvPr id="66567" name="AutoShape 6"/>
          <p:cNvSpPr>
            <a:spLocks/>
          </p:cNvSpPr>
          <p:nvPr/>
        </p:nvSpPr>
        <p:spPr bwMode="auto">
          <a:xfrm>
            <a:off x="196850" y="1439863"/>
            <a:ext cx="1809750" cy="325437"/>
          </a:xfrm>
          <a:prstGeom prst="borderCallout2">
            <a:avLst>
              <a:gd name="adj1" fmla="val 33255"/>
              <a:gd name="adj2" fmla="val 102356"/>
              <a:gd name="adj3" fmla="val 33255"/>
              <a:gd name="adj4" fmla="val 187125"/>
              <a:gd name="adj5" fmla="val 207870"/>
              <a:gd name="adj6" fmla="val 266046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ГЕ</a:t>
            </a:r>
            <a:r>
              <a:rPr lang="en-US" altLang="ru-RU" b="1">
                <a:solidFill>
                  <a:schemeClr val="bg1"/>
                </a:solidFill>
                <a:latin typeface="Calibri" pitchFamily="34" charset="0"/>
              </a:rPr>
              <a:t>-2</a:t>
            </a: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6568" name="AutoShape 6"/>
          <p:cNvSpPr>
            <a:spLocks/>
          </p:cNvSpPr>
          <p:nvPr/>
        </p:nvSpPr>
        <p:spPr bwMode="auto">
          <a:xfrm>
            <a:off x="196850" y="2047875"/>
            <a:ext cx="1809750" cy="325438"/>
          </a:xfrm>
          <a:prstGeom prst="borderCallout2">
            <a:avLst>
              <a:gd name="adj1" fmla="val 47310"/>
              <a:gd name="adj2" fmla="val 104880"/>
              <a:gd name="adj3" fmla="val 47310"/>
              <a:gd name="adj4" fmla="val 196384"/>
              <a:gd name="adj5" fmla="val 280819"/>
              <a:gd name="adj6" fmla="val 291898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ГЕ</a:t>
            </a:r>
            <a:r>
              <a:rPr lang="en-US" altLang="ru-RU" b="1">
                <a:solidFill>
                  <a:schemeClr val="bg1"/>
                </a:solidFill>
                <a:latin typeface="Calibri" pitchFamily="34" charset="0"/>
              </a:rPr>
              <a:t>-1</a:t>
            </a: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6569" name="AutoShape 6"/>
          <p:cNvSpPr>
            <a:spLocks/>
          </p:cNvSpPr>
          <p:nvPr/>
        </p:nvSpPr>
        <p:spPr bwMode="auto">
          <a:xfrm>
            <a:off x="196850" y="2644775"/>
            <a:ext cx="1809750" cy="325438"/>
          </a:xfrm>
          <a:prstGeom prst="borderCallout2">
            <a:avLst>
              <a:gd name="adj1" fmla="val 56676"/>
              <a:gd name="adj2" fmla="val 104880"/>
              <a:gd name="adj3" fmla="val 56676"/>
              <a:gd name="adj4" fmla="val 109218"/>
              <a:gd name="adj5" fmla="val 396602"/>
              <a:gd name="adj6" fmla="val 120815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ГЦНА</a:t>
            </a:r>
          </a:p>
        </p:txBody>
      </p:sp>
      <p:sp>
        <p:nvSpPr>
          <p:cNvPr id="66570" name="AutoShape 6"/>
          <p:cNvSpPr>
            <a:spLocks/>
          </p:cNvSpPr>
          <p:nvPr/>
        </p:nvSpPr>
        <p:spPr bwMode="auto">
          <a:xfrm>
            <a:off x="7118350" y="2690813"/>
            <a:ext cx="1811338" cy="325437"/>
          </a:xfrm>
          <a:prstGeom prst="borderCallout2">
            <a:avLst>
              <a:gd name="adj1" fmla="val 28569"/>
              <a:gd name="adj2" fmla="val -3685"/>
              <a:gd name="adj3" fmla="val 28569"/>
              <a:gd name="adj4" fmla="val -24116"/>
              <a:gd name="adj5" fmla="val 684375"/>
              <a:gd name="adj6" fmla="val -54477"/>
            </a:avLst>
          </a:prstGeom>
          <a:solidFill>
            <a:srgbClr val="F6530A"/>
          </a:solidFill>
          <a:ln w="9525">
            <a:solidFill>
              <a:srgbClr val="F6530A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Парогенератор</a:t>
            </a:r>
          </a:p>
        </p:txBody>
      </p:sp>
      <p:sp>
        <p:nvSpPr>
          <p:cNvPr id="66571" name="Заголовок 1"/>
          <p:cNvSpPr>
            <a:spLocks noGrp="1"/>
          </p:cNvSpPr>
          <p:nvPr/>
        </p:nvSpPr>
        <p:spPr bwMode="auto">
          <a:xfrm>
            <a:off x="3657600" y="76200"/>
            <a:ext cx="548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lnSpc>
                <a:spcPct val="80000"/>
              </a:lnSpc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  <a:t>ВВЭР-ТОИ</a:t>
            </a:r>
            <a:br>
              <a:rPr lang="ru-RU" altLang="ru-RU" sz="28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Оптимизированный проект</a:t>
            </a:r>
            <a:endParaRPr lang="ru-RU" altLang="ru-RU" sz="2800">
              <a:solidFill>
                <a:schemeClr val="bg1"/>
              </a:solidFill>
            </a:endParaRPr>
          </a:p>
        </p:txBody>
      </p:sp>
      <p:sp>
        <p:nvSpPr>
          <p:cNvPr id="66572" name="Заголовок 18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220662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>
            <a:normAutofit/>
          </a:bodyPr>
          <a:lstStyle/>
          <a:p>
            <a:r>
              <a:rPr lang="ru-RU" sz="2500" smtClean="0">
                <a:latin typeface="Trebuchet MS" pitchFamily="34" charset="0"/>
                <a:cs typeface="Trebuchet MS" pitchFamily="34" charset="0"/>
              </a:rPr>
              <a:t>Реакторное здание. Компоновочные решения </a:t>
            </a:r>
          </a:p>
        </p:txBody>
      </p:sp>
      <p:pic>
        <p:nvPicPr>
          <p:cNvPr id="68610" name="Рисунок 8" descr="Вырезка экрана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25" y="2586038"/>
            <a:ext cx="3787775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Box 9"/>
          <p:cNvSpPr txBox="1">
            <a:spLocks noChangeArrowheads="1"/>
          </p:cNvSpPr>
          <p:nvPr/>
        </p:nvSpPr>
        <p:spPr bwMode="auto">
          <a:xfrm>
            <a:off x="755650" y="1500188"/>
            <a:ext cx="36718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rebuchet MS" pitchFamily="34" charset="0"/>
              </a:rPr>
              <a:t>Компоновка АЭС-2006 и АЭС с РУ В-320</a:t>
            </a:r>
          </a:p>
        </p:txBody>
      </p:sp>
      <p:sp>
        <p:nvSpPr>
          <p:cNvPr id="68612" name="TextBox 10"/>
          <p:cNvSpPr txBox="1">
            <a:spLocks noChangeArrowheads="1"/>
          </p:cNvSpPr>
          <p:nvPr/>
        </p:nvSpPr>
        <p:spPr bwMode="auto">
          <a:xfrm>
            <a:off x="4799013" y="1684338"/>
            <a:ext cx="36718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rebuchet MS" pitchFamily="34" charset="0"/>
              </a:rPr>
              <a:t>Компоновка ВВЭР-ТОИ</a:t>
            </a:r>
          </a:p>
        </p:txBody>
      </p:sp>
      <p:pic>
        <p:nvPicPr>
          <p:cNvPr id="68613" name="Рисунок 12" descr="Вырезка экрана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2586038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4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Реактор. Реакторная установка. Сравнение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177925"/>
          <a:ext cx="8569325" cy="400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276"/>
                <a:gridCol w="1584176"/>
                <a:gridCol w="2348529"/>
                <a:gridCol w="2151971"/>
              </a:tblGrid>
              <a:tr h="9475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АЭС с РУ</a:t>
                      </a:r>
                      <a:b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В-320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АЭС-2006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ВВЭР-ТОИ</a:t>
                      </a:r>
                      <a:endParaRPr lang="ru-RU" sz="2400" dirty="0"/>
                    </a:p>
                  </a:txBody>
                  <a:tcPr anchor="ctr"/>
                </a:tc>
              </a:tr>
              <a:tr h="925084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Тепловая мощность реактора, МВт.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3</a:t>
                      </a:r>
                      <a:r>
                        <a:rPr lang="en-US" sz="2000" dirty="0" smtClean="0">
                          <a:latin typeface="+mn-lt"/>
                          <a:cs typeface="Times New Roman" pitchFamily="18" charset="0"/>
                        </a:rPr>
                        <a:t>120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3200</a:t>
                      </a:r>
                      <a:endParaRPr lang="ru-RU" sz="20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3300</a:t>
                      </a:r>
                      <a:endParaRPr lang="ru-RU" sz="20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153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Количество ОР СУЗ 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 smtClean="0">
                          <a:latin typeface="+mn-lt"/>
                          <a:cs typeface="Times New Roman" pitchFamily="18" charset="0"/>
                        </a:rPr>
                        <a:t>61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121</a:t>
                      </a:r>
                      <a:endParaRPr lang="en-US" sz="2000" dirty="0" smtClean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94</a:t>
                      </a:r>
                      <a:endParaRPr lang="ru-RU" sz="2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6512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Количество сварных</a:t>
                      </a:r>
                      <a:r>
                        <a:rPr lang="ru-RU" sz="2000" baseline="0" dirty="0" smtClean="0"/>
                        <a:t> швов</a:t>
                      </a:r>
                    </a:p>
                    <a:p>
                      <a:r>
                        <a:rPr lang="ru-RU" sz="2000" baseline="0" dirty="0" smtClean="0"/>
                        <a:t>на корпусе реактора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>
            <a:normAutofit/>
          </a:bodyPr>
          <a:lstStyle/>
          <a:p>
            <a:r>
              <a:rPr lang="ru-RU" sz="2500" smtClean="0">
                <a:latin typeface="Trebuchet MS" pitchFamily="34" charset="0"/>
                <a:cs typeface="Trebuchet MS" pitchFamily="34" charset="0"/>
              </a:rPr>
              <a:t>Реактор. Новое (1)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650" y="1465263"/>
            <a:ext cx="5662613" cy="4429125"/>
          </a:xfrm>
        </p:spPr>
        <p:txBody>
          <a:bodyPr rtlCol="0">
            <a:noAutofit/>
          </a:bodyPr>
          <a:lstStyle/>
          <a:p>
            <a:pPr marL="360000" indent="-360000" fontAlgn="auto">
              <a:spcAft>
                <a:spcPts val="1200"/>
              </a:spcAft>
              <a:defRPr/>
            </a:pPr>
            <a:r>
              <a:rPr lang="ru-RU" sz="2200" b="0" dirty="0">
                <a:solidFill>
                  <a:prstClr val="black"/>
                </a:solidFill>
              </a:rPr>
              <a:t>	Исключены сварные швы напротив активной зоны</a:t>
            </a:r>
          </a:p>
          <a:p>
            <a:pPr marL="1080000" indent="-342900" algn="just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b="0" dirty="0">
                <a:solidFill>
                  <a:srgbClr val="4F81BD">
                    <a:lumMod val="75000"/>
                  </a:srgbClr>
                </a:solidFill>
              </a:rPr>
              <a:t>сокращение </a:t>
            </a:r>
            <a:r>
              <a:rPr lang="ru-RU" b="0" u="sng" dirty="0">
                <a:solidFill>
                  <a:srgbClr val="4F81BD">
                    <a:lumMod val="75000"/>
                  </a:srgbClr>
                </a:solidFill>
              </a:rPr>
              <a:t>времени и объемов контроля сварных соединений </a:t>
            </a:r>
            <a:r>
              <a:rPr lang="ru-RU" b="0" dirty="0">
                <a:solidFill>
                  <a:srgbClr val="4F81BD">
                    <a:lumMod val="75000"/>
                  </a:srgbClr>
                </a:solidFill>
              </a:rPr>
              <a:t>корпуса реактора в период эксплуатации (за счет уменьшения их суммарного количества с шести до четырех)</a:t>
            </a:r>
          </a:p>
          <a:p>
            <a:pPr marL="1080000" indent="-342900" algn="just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b="0" dirty="0">
                <a:solidFill>
                  <a:srgbClr val="4F81BD">
                    <a:lumMod val="75000"/>
                  </a:srgbClr>
                </a:solidFill>
              </a:rPr>
              <a:t>повышение </a:t>
            </a:r>
            <a:r>
              <a:rPr lang="ru-RU" b="0" u="sng" dirty="0">
                <a:solidFill>
                  <a:srgbClr val="4F81BD">
                    <a:lumMod val="75000"/>
                  </a:srgbClr>
                </a:solidFill>
              </a:rPr>
              <a:t>надежности корпуса реактора </a:t>
            </a:r>
            <a:r>
              <a:rPr lang="ru-RU" b="0" dirty="0">
                <a:solidFill>
                  <a:srgbClr val="4F81BD">
                    <a:lumMod val="75000"/>
                  </a:srgbClr>
                </a:solidFill>
              </a:rPr>
              <a:t>за счет вынесения швов из зоны повышенного радиационного облучения, что ведет к существенному снижению радиационного воздействия на </a:t>
            </a:r>
            <a:r>
              <a:rPr lang="ru-RU" b="0" dirty="0" smtClean="0">
                <a:solidFill>
                  <a:srgbClr val="4F81BD">
                    <a:lumMod val="75000"/>
                  </a:srgbClr>
                </a:solidFill>
              </a:rPr>
              <a:t>швы</a:t>
            </a:r>
            <a:endParaRPr lang="ru-RU" b="0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4" name="AutoShape 167"/>
          <p:cNvSpPr>
            <a:spLocks noChangeArrowheads="1"/>
          </p:cNvSpPr>
          <p:nvPr/>
        </p:nvSpPr>
        <p:spPr bwMode="auto">
          <a:xfrm rot="5400000">
            <a:off x="759618" y="3707607"/>
            <a:ext cx="303213" cy="1111250"/>
          </a:xfrm>
          <a:prstGeom prst="flowChartDelay">
            <a:avLst/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altLang="ru-RU">
              <a:latin typeface="Trebuchet MS" pitchFamily="34" charset="0"/>
            </a:endParaRPr>
          </a:p>
        </p:txBody>
      </p:sp>
      <p:sp>
        <p:nvSpPr>
          <p:cNvPr id="72708" name="Line 69"/>
          <p:cNvSpPr>
            <a:spLocks noChangeShapeType="1"/>
          </p:cNvSpPr>
          <p:nvPr/>
        </p:nvSpPr>
        <p:spPr bwMode="auto">
          <a:xfrm>
            <a:off x="911225" y="1211263"/>
            <a:ext cx="0" cy="3354387"/>
          </a:xfrm>
          <a:prstGeom prst="line">
            <a:avLst/>
          </a:prstGeom>
          <a:noFill/>
          <a:ln w="19050">
            <a:solidFill>
              <a:srgbClr val="FF3300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155"/>
          <p:cNvGrpSpPr>
            <a:grpSpLocks/>
          </p:cNvGrpSpPr>
          <p:nvPr/>
        </p:nvGrpSpPr>
        <p:grpSpPr bwMode="auto">
          <a:xfrm>
            <a:off x="288925" y="4097338"/>
            <a:ext cx="1249363" cy="390525"/>
            <a:chOff x="573" y="3531"/>
            <a:chExt cx="1101" cy="333"/>
          </a:xfrm>
        </p:grpSpPr>
        <p:sp>
          <p:nvSpPr>
            <p:cNvPr id="72875" name="Freeform 24" descr="Темный диагональный 2"/>
            <p:cNvSpPr>
              <a:spLocks/>
            </p:cNvSpPr>
            <p:nvPr/>
          </p:nvSpPr>
          <p:spPr bwMode="auto">
            <a:xfrm>
              <a:off x="1116" y="3531"/>
              <a:ext cx="558" cy="333"/>
            </a:xfrm>
            <a:custGeom>
              <a:avLst/>
              <a:gdLst>
                <a:gd name="T0" fmla="*/ 0 w 558"/>
                <a:gd name="T1" fmla="*/ 333 h 333"/>
                <a:gd name="T2" fmla="*/ 129 w 558"/>
                <a:gd name="T3" fmla="*/ 324 h 333"/>
                <a:gd name="T4" fmla="*/ 273 w 558"/>
                <a:gd name="T5" fmla="*/ 294 h 333"/>
                <a:gd name="T6" fmla="*/ 399 w 558"/>
                <a:gd name="T7" fmla="*/ 240 h 333"/>
                <a:gd name="T8" fmla="*/ 461 w 558"/>
                <a:gd name="T9" fmla="*/ 203 h 333"/>
                <a:gd name="T10" fmla="*/ 516 w 558"/>
                <a:gd name="T11" fmla="*/ 144 h 333"/>
                <a:gd name="T12" fmla="*/ 546 w 558"/>
                <a:gd name="T13" fmla="*/ 84 h 333"/>
                <a:gd name="T14" fmla="*/ 558 w 558"/>
                <a:gd name="T15" fmla="*/ 21 h 333"/>
                <a:gd name="T16" fmla="*/ 558 w 558"/>
                <a:gd name="T17" fmla="*/ 0 h 333"/>
                <a:gd name="T18" fmla="*/ 495 w 558"/>
                <a:gd name="T19" fmla="*/ 3 h 333"/>
                <a:gd name="T20" fmla="*/ 489 w 558"/>
                <a:gd name="T21" fmla="*/ 66 h 333"/>
                <a:gd name="T22" fmla="*/ 465 w 558"/>
                <a:gd name="T23" fmla="*/ 105 h 333"/>
                <a:gd name="T24" fmla="*/ 429 w 558"/>
                <a:gd name="T25" fmla="*/ 144 h 333"/>
                <a:gd name="T26" fmla="*/ 381 w 558"/>
                <a:gd name="T27" fmla="*/ 182 h 333"/>
                <a:gd name="T28" fmla="*/ 314 w 558"/>
                <a:gd name="T29" fmla="*/ 213 h 333"/>
                <a:gd name="T30" fmla="*/ 239 w 558"/>
                <a:gd name="T31" fmla="*/ 236 h 333"/>
                <a:gd name="T32" fmla="*/ 132 w 558"/>
                <a:gd name="T33" fmla="*/ 261 h 333"/>
                <a:gd name="T34" fmla="*/ 51 w 558"/>
                <a:gd name="T35" fmla="*/ 270 h 333"/>
                <a:gd name="T36" fmla="*/ 0 w 558"/>
                <a:gd name="T37" fmla="*/ 273 h 333"/>
                <a:gd name="T38" fmla="*/ 0 w 558"/>
                <a:gd name="T39" fmla="*/ 333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8"/>
                <a:gd name="T61" fmla="*/ 0 h 333"/>
                <a:gd name="T62" fmla="*/ 558 w 558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8" h="333">
                  <a:moveTo>
                    <a:pt x="0" y="333"/>
                  </a:moveTo>
                  <a:lnTo>
                    <a:pt x="129" y="324"/>
                  </a:lnTo>
                  <a:lnTo>
                    <a:pt x="273" y="294"/>
                  </a:lnTo>
                  <a:lnTo>
                    <a:pt x="399" y="240"/>
                  </a:lnTo>
                  <a:lnTo>
                    <a:pt x="461" y="203"/>
                  </a:lnTo>
                  <a:lnTo>
                    <a:pt x="516" y="144"/>
                  </a:lnTo>
                  <a:lnTo>
                    <a:pt x="546" y="84"/>
                  </a:lnTo>
                  <a:lnTo>
                    <a:pt x="558" y="21"/>
                  </a:lnTo>
                  <a:lnTo>
                    <a:pt x="558" y="0"/>
                  </a:lnTo>
                  <a:lnTo>
                    <a:pt x="495" y="3"/>
                  </a:lnTo>
                  <a:lnTo>
                    <a:pt x="489" y="66"/>
                  </a:lnTo>
                  <a:lnTo>
                    <a:pt x="465" y="105"/>
                  </a:lnTo>
                  <a:lnTo>
                    <a:pt x="429" y="144"/>
                  </a:lnTo>
                  <a:lnTo>
                    <a:pt x="381" y="182"/>
                  </a:lnTo>
                  <a:lnTo>
                    <a:pt x="314" y="213"/>
                  </a:lnTo>
                  <a:lnTo>
                    <a:pt x="239" y="236"/>
                  </a:lnTo>
                  <a:lnTo>
                    <a:pt x="132" y="261"/>
                  </a:lnTo>
                  <a:lnTo>
                    <a:pt x="51" y="270"/>
                  </a:lnTo>
                  <a:lnTo>
                    <a:pt x="0" y="273"/>
                  </a:lnTo>
                  <a:lnTo>
                    <a:pt x="0" y="333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76" name="Freeform 112" descr="Темный диагональный 2"/>
            <p:cNvSpPr>
              <a:spLocks/>
            </p:cNvSpPr>
            <p:nvPr/>
          </p:nvSpPr>
          <p:spPr bwMode="auto">
            <a:xfrm flipH="1">
              <a:off x="573" y="3531"/>
              <a:ext cx="558" cy="333"/>
            </a:xfrm>
            <a:custGeom>
              <a:avLst/>
              <a:gdLst>
                <a:gd name="T0" fmla="*/ 0 w 558"/>
                <a:gd name="T1" fmla="*/ 333 h 333"/>
                <a:gd name="T2" fmla="*/ 129 w 558"/>
                <a:gd name="T3" fmla="*/ 324 h 333"/>
                <a:gd name="T4" fmla="*/ 273 w 558"/>
                <a:gd name="T5" fmla="*/ 294 h 333"/>
                <a:gd name="T6" fmla="*/ 399 w 558"/>
                <a:gd name="T7" fmla="*/ 240 h 333"/>
                <a:gd name="T8" fmla="*/ 461 w 558"/>
                <a:gd name="T9" fmla="*/ 203 h 333"/>
                <a:gd name="T10" fmla="*/ 516 w 558"/>
                <a:gd name="T11" fmla="*/ 144 h 333"/>
                <a:gd name="T12" fmla="*/ 546 w 558"/>
                <a:gd name="T13" fmla="*/ 84 h 333"/>
                <a:gd name="T14" fmla="*/ 558 w 558"/>
                <a:gd name="T15" fmla="*/ 21 h 333"/>
                <a:gd name="T16" fmla="*/ 558 w 558"/>
                <a:gd name="T17" fmla="*/ 0 h 333"/>
                <a:gd name="T18" fmla="*/ 495 w 558"/>
                <a:gd name="T19" fmla="*/ 3 h 333"/>
                <a:gd name="T20" fmla="*/ 489 w 558"/>
                <a:gd name="T21" fmla="*/ 66 h 333"/>
                <a:gd name="T22" fmla="*/ 465 w 558"/>
                <a:gd name="T23" fmla="*/ 105 h 333"/>
                <a:gd name="T24" fmla="*/ 429 w 558"/>
                <a:gd name="T25" fmla="*/ 144 h 333"/>
                <a:gd name="T26" fmla="*/ 381 w 558"/>
                <a:gd name="T27" fmla="*/ 182 h 333"/>
                <a:gd name="T28" fmla="*/ 314 w 558"/>
                <a:gd name="T29" fmla="*/ 213 h 333"/>
                <a:gd name="T30" fmla="*/ 239 w 558"/>
                <a:gd name="T31" fmla="*/ 236 h 333"/>
                <a:gd name="T32" fmla="*/ 132 w 558"/>
                <a:gd name="T33" fmla="*/ 261 h 333"/>
                <a:gd name="T34" fmla="*/ 51 w 558"/>
                <a:gd name="T35" fmla="*/ 270 h 333"/>
                <a:gd name="T36" fmla="*/ 0 w 558"/>
                <a:gd name="T37" fmla="*/ 273 h 333"/>
                <a:gd name="T38" fmla="*/ 0 w 558"/>
                <a:gd name="T39" fmla="*/ 333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8"/>
                <a:gd name="T61" fmla="*/ 0 h 333"/>
                <a:gd name="T62" fmla="*/ 558 w 558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8" h="333">
                  <a:moveTo>
                    <a:pt x="0" y="333"/>
                  </a:moveTo>
                  <a:lnTo>
                    <a:pt x="129" y="324"/>
                  </a:lnTo>
                  <a:lnTo>
                    <a:pt x="273" y="294"/>
                  </a:lnTo>
                  <a:lnTo>
                    <a:pt x="399" y="240"/>
                  </a:lnTo>
                  <a:lnTo>
                    <a:pt x="461" y="203"/>
                  </a:lnTo>
                  <a:lnTo>
                    <a:pt x="516" y="144"/>
                  </a:lnTo>
                  <a:lnTo>
                    <a:pt x="546" y="84"/>
                  </a:lnTo>
                  <a:lnTo>
                    <a:pt x="558" y="21"/>
                  </a:lnTo>
                  <a:lnTo>
                    <a:pt x="558" y="0"/>
                  </a:lnTo>
                  <a:lnTo>
                    <a:pt x="495" y="3"/>
                  </a:lnTo>
                  <a:lnTo>
                    <a:pt x="489" y="66"/>
                  </a:lnTo>
                  <a:lnTo>
                    <a:pt x="465" y="105"/>
                  </a:lnTo>
                  <a:lnTo>
                    <a:pt x="429" y="144"/>
                  </a:lnTo>
                  <a:lnTo>
                    <a:pt x="381" y="182"/>
                  </a:lnTo>
                  <a:lnTo>
                    <a:pt x="314" y="213"/>
                  </a:lnTo>
                  <a:lnTo>
                    <a:pt x="239" y="236"/>
                  </a:lnTo>
                  <a:lnTo>
                    <a:pt x="132" y="261"/>
                  </a:lnTo>
                  <a:lnTo>
                    <a:pt x="51" y="270"/>
                  </a:lnTo>
                  <a:lnTo>
                    <a:pt x="0" y="273"/>
                  </a:lnTo>
                  <a:lnTo>
                    <a:pt x="0" y="333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172"/>
          <p:cNvGrpSpPr>
            <a:grpSpLocks/>
          </p:cNvGrpSpPr>
          <p:nvPr/>
        </p:nvGrpSpPr>
        <p:grpSpPr bwMode="auto">
          <a:xfrm>
            <a:off x="276225" y="3022600"/>
            <a:ext cx="1274763" cy="471488"/>
            <a:chOff x="562" y="2616"/>
            <a:chExt cx="1123" cy="402"/>
          </a:xfrm>
        </p:grpSpPr>
        <p:sp>
          <p:nvSpPr>
            <p:cNvPr id="72872" name="Rectangle 158"/>
            <p:cNvSpPr>
              <a:spLocks noChangeArrowheads="1"/>
            </p:cNvSpPr>
            <p:nvPr/>
          </p:nvSpPr>
          <p:spPr bwMode="auto">
            <a:xfrm>
              <a:off x="594" y="2616"/>
              <a:ext cx="1038" cy="402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73" name="Rectangle 26" descr="Темный диагональный 2"/>
            <p:cNvSpPr>
              <a:spLocks noChangeArrowheads="1"/>
            </p:cNvSpPr>
            <p:nvPr/>
          </p:nvSpPr>
          <p:spPr bwMode="auto">
            <a:xfrm>
              <a:off x="1626" y="2621"/>
              <a:ext cx="59" cy="388"/>
            </a:xfrm>
            <a:prstGeom prst="rect">
              <a:avLst/>
            </a:pr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74" name="Rectangle 113" descr="Темный диагональный 2"/>
            <p:cNvSpPr>
              <a:spLocks noChangeArrowheads="1"/>
            </p:cNvSpPr>
            <p:nvPr/>
          </p:nvSpPr>
          <p:spPr bwMode="auto">
            <a:xfrm flipH="1">
              <a:off x="562" y="2621"/>
              <a:ext cx="59" cy="388"/>
            </a:xfrm>
            <a:prstGeom prst="rect">
              <a:avLst/>
            </a:pr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</p:grpSp>
      <p:grpSp>
        <p:nvGrpSpPr>
          <p:cNvPr id="13" name="Group 160"/>
          <p:cNvGrpSpPr>
            <a:grpSpLocks/>
          </p:cNvGrpSpPr>
          <p:nvPr/>
        </p:nvGrpSpPr>
        <p:grpSpPr bwMode="auto">
          <a:xfrm>
            <a:off x="274638" y="3486150"/>
            <a:ext cx="1277937" cy="620713"/>
            <a:chOff x="561" y="3011"/>
            <a:chExt cx="1125" cy="529"/>
          </a:xfrm>
        </p:grpSpPr>
        <p:sp>
          <p:nvSpPr>
            <p:cNvPr id="72852" name="Rectangle 157"/>
            <p:cNvSpPr>
              <a:spLocks noChangeArrowheads="1"/>
            </p:cNvSpPr>
            <p:nvPr/>
          </p:nvSpPr>
          <p:spPr bwMode="auto">
            <a:xfrm>
              <a:off x="594" y="3012"/>
              <a:ext cx="1038" cy="528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grpSp>
          <p:nvGrpSpPr>
            <p:cNvPr id="72853" name="Group 156"/>
            <p:cNvGrpSpPr>
              <a:grpSpLocks/>
            </p:cNvGrpSpPr>
            <p:nvPr/>
          </p:nvGrpSpPr>
          <p:grpSpPr bwMode="auto">
            <a:xfrm>
              <a:off x="561" y="3011"/>
              <a:ext cx="1125" cy="523"/>
              <a:chOff x="561" y="3011"/>
              <a:chExt cx="1125" cy="523"/>
            </a:xfrm>
          </p:grpSpPr>
          <p:sp>
            <p:nvSpPr>
              <p:cNvPr id="72854" name="Freeform 25" descr="Темный диагональный 2"/>
              <p:cNvSpPr>
                <a:spLocks/>
              </p:cNvSpPr>
              <p:nvPr/>
            </p:nvSpPr>
            <p:spPr bwMode="auto">
              <a:xfrm>
                <a:off x="1614" y="3011"/>
                <a:ext cx="72" cy="523"/>
              </a:xfrm>
              <a:custGeom>
                <a:avLst/>
                <a:gdLst>
                  <a:gd name="T0" fmla="*/ 12 w 72"/>
                  <a:gd name="T1" fmla="*/ 0 h 523"/>
                  <a:gd name="T2" fmla="*/ 72 w 72"/>
                  <a:gd name="T3" fmla="*/ 0 h 523"/>
                  <a:gd name="T4" fmla="*/ 72 w 72"/>
                  <a:gd name="T5" fmla="*/ 405 h 523"/>
                  <a:gd name="T6" fmla="*/ 62 w 72"/>
                  <a:gd name="T7" fmla="*/ 522 h 523"/>
                  <a:gd name="T8" fmla="*/ 0 w 72"/>
                  <a:gd name="T9" fmla="*/ 523 h 523"/>
                  <a:gd name="T10" fmla="*/ 11 w 72"/>
                  <a:gd name="T11" fmla="*/ 397 h 523"/>
                  <a:gd name="T12" fmla="*/ 12 w 72"/>
                  <a:gd name="T13" fmla="*/ 0 h 5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523"/>
                  <a:gd name="T23" fmla="*/ 72 w 72"/>
                  <a:gd name="T24" fmla="*/ 523 h 5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523">
                    <a:moveTo>
                      <a:pt x="12" y="0"/>
                    </a:moveTo>
                    <a:lnTo>
                      <a:pt x="72" y="0"/>
                    </a:lnTo>
                    <a:lnTo>
                      <a:pt x="72" y="405"/>
                    </a:lnTo>
                    <a:lnTo>
                      <a:pt x="62" y="522"/>
                    </a:lnTo>
                    <a:lnTo>
                      <a:pt x="0" y="523"/>
                    </a:lnTo>
                    <a:lnTo>
                      <a:pt x="11" y="397"/>
                    </a:lnTo>
                    <a:lnTo>
                      <a:pt x="12" y="0"/>
                    </a:lnTo>
                    <a:close/>
                  </a:path>
                </a:pathLst>
              </a:custGeom>
              <a:pattFill prst="dkUpDiag">
                <a:fgClr>
                  <a:srgbClr val="FF3300"/>
                </a:fgClr>
                <a:bgClr>
                  <a:srgbClr val="FFFFFF"/>
                </a:bgClr>
              </a:patt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55" name="Line 33"/>
              <p:cNvSpPr>
                <a:spLocks noChangeShapeType="1"/>
              </p:cNvSpPr>
              <p:nvPr/>
            </p:nvSpPr>
            <p:spPr bwMode="auto">
              <a:xfrm flipH="1">
                <a:off x="1116" y="3405"/>
                <a:ext cx="507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56" name="Rectangle 34"/>
              <p:cNvSpPr>
                <a:spLocks noChangeArrowheads="1"/>
              </p:cNvSpPr>
              <p:nvPr/>
            </p:nvSpPr>
            <p:spPr bwMode="auto">
              <a:xfrm>
                <a:off x="1556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57" name="Rectangle 35"/>
              <p:cNvSpPr>
                <a:spLocks noChangeArrowheads="1"/>
              </p:cNvSpPr>
              <p:nvPr/>
            </p:nvSpPr>
            <p:spPr bwMode="auto">
              <a:xfrm>
                <a:off x="153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58" name="Rectangle 36"/>
              <p:cNvSpPr>
                <a:spLocks noChangeArrowheads="1"/>
              </p:cNvSpPr>
              <p:nvPr/>
            </p:nvSpPr>
            <p:spPr bwMode="auto">
              <a:xfrm>
                <a:off x="150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59" name="Rectangle 37"/>
              <p:cNvSpPr>
                <a:spLocks noChangeArrowheads="1"/>
              </p:cNvSpPr>
              <p:nvPr/>
            </p:nvSpPr>
            <p:spPr bwMode="auto">
              <a:xfrm>
                <a:off x="138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0" name="Rectangle 38"/>
              <p:cNvSpPr>
                <a:spLocks noChangeArrowheads="1"/>
              </p:cNvSpPr>
              <p:nvPr/>
            </p:nvSpPr>
            <p:spPr bwMode="auto">
              <a:xfrm>
                <a:off x="1355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1" name="Rectangle 39"/>
              <p:cNvSpPr>
                <a:spLocks noChangeArrowheads="1"/>
              </p:cNvSpPr>
              <p:nvPr/>
            </p:nvSpPr>
            <p:spPr bwMode="auto">
              <a:xfrm>
                <a:off x="1328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2" name="Rectangle 40"/>
              <p:cNvSpPr>
                <a:spLocks noChangeArrowheads="1"/>
              </p:cNvSpPr>
              <p:nvPr/>
            </p:nvSpPr>
            <p:spPr bwMode="auto">
              <a:xfrm>
                <a:off x="1131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3" name="Freeform 118" descr="Темный диагональный 2"/>
              <p:cNvSpPr>
                <a:spLocks/>
              </p:cNvSpPr>
              <p:nvPr/>
            </p:nvSpPr>
            <p:spPr bwMode="auto">
              <a:xfrm flipH="1">
                <a:off x="561" y="3011"/>
                <a:ext cx="72" cy="523"/>
              </a:xfrm>
              <a:custGeom>
                <a:avLst/>
                <a:gdLst>
                  <a:gd name="T0" fmla="*/ 12 w 72"/>
                  <a:gd name="T1" fmla="*/ 0 h 523"/>
                  <a:gd name="T2" fmla="*/ 72 w 72"/>
                  <a:gd name="T3" fmla="*/ 0 h 523"/>
                  <a:gd name="T4" fmla="*/ 72 w 72"/>
                  <a:gd name="T5" fmla="*/ 405 h 523"/>
                  <a:gd name="T6" fmla="*/ 62 w 72"/>
                  <a:gd name="T7" fmla="*/ 522 h 523"/>
                  <a:gd name="T8" fmla="*/ 0 w 72"/>
                  <a:gd name="T9" fmla="*/ 523 h 523"/>
                  <a:gd name="T10" fmla="*/ 11 w 72"/>
                  <a:gd name="T11" fmla="*/ 397 h 523"/>
                  <a:gd name="T12" fmla="*/ 12 w 72"/>
                  <a:gd name="T13" fmla="*/ 0 h 5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523"/>
                  <a:gd name="T23" fmla="*/ 72 w 72"/>
                  <a:gd name="T24" fmla="*/ 523 h 5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523">
                    <a:moveTo>
                      <a:pt x="12" y="0"/>
                    </a:moveTo>
                    <a:lnTo>
                      <a:pt x="72" y="0"/>
                    </a:lnTo>
                    <a:lnTo>
                      <a:pt x="72" y="405"/>
                    </a:lnTo>
                    <a:lnTo>
                      <a:pt x="62" y="522"/>
                    </a:lnTo>
                    <a:lnTo>
                      <a:pt x="0" y="523"/>
                    </a:lnTo>
                    <a:lnTo>
                      <a:pt x="11" y="397"/>
                    </a:lnTo>
                    <a:lnTo>
                      <a:pt x="12" y="0"/>
                    </a:lnTo>
                    <a:close/>
                  </a:path>
                </a:pathLst>
              </a:custGeom>
              <a:pattFill prst="dkUpDiag">
                <a:fgClr>
                  <a:srgbClr val="FF3300"/>
                </a:fgClr>
                <a:bgClr>
                  <a:srgbClr val="FFFFFF"/>
                </a:bgClr>
              </a:patt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64" name="Line 119"/>
              <p:cNvSpPr>
                <a:spLocks noChangeShapeType="1"/>
              </p:cNvSpPr>
              <p:nvPr/>
            </p:nvSpPr>
            <p:spPr bwMode="auto">
              <a:xfrm>
                <a:off x="624" y="3405"/>
                <a:ext cx="507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65" name="Rectangle 120"/>
              <p:cNvSpPr>
                <a:spLocks noChangeArrowheads="1"/>
              </p:cNvSpPr>
              <p:nvPr/>
            </p:nvSpPr>
            <p:spPr bwMode="auto">
              <a:xfrm flipH="1">
                <a:off x="664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6" name="Rectangle 121"/>
              <p:cNvSpPr>
                <a:spLocks noChangeArrowheads="1"/>
              </p:cNvSpPr>
              <p:nvPr/>
            </p:nvSpPr>
            <p:spPr bwMode="auto">
              <a:xfrm flipH="1">
                <a:off x="68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7" name="Rectangle 122"/>
              <p:cNvSpPr>
                <a:spLocks noChangeArrowheads="1"/>
              </p:cNvSpPr>
              <p:nvPr/>
            </p:nvSpPr>
            <p:spPr bwMode="auto">
              <a:xfrm flipH="1">
                <a:off x="71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8" name="Rectangle 123"/>
              <p:cNvSpPr>
                <a:spLocks noChangeArrowheads="1"/>
              </p:cNvSpPr>
              <p:nvPr/>
            </p:nvSpPr>
            <p:spPr bwMode="auto">
              <a:xfrm flipH="1">
                <a:off x="83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69" name="Rectangle 124"/>
              <p:cNvSpPr>
                <a:spLocks noChangeArrowheads="1"/>
              </p:cNvSpPr>
              <p:nvPr/>
            </p:nvSpPr>
            <p:spPr bwMode="auto">
              <a:xfrm flipH="1">
                <a:off x="865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70" name="Rectangle 125"/>
              <p:cNvSpPr>
                <a:spLocks noChangeArrowheads="1"/>
              </p:cNvSpPr>
              <p:nvPr/>
            </p:nvSpPr>
            <p:spPr bwMode="auto">
              <a:xfrm flipH="1">
                <a:off x="892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871" name="Rectangle 126"/>
              <p:cNvSpPr>
                <a:spLocks noChangeArrowheads="1"/>
              </p:cNvSpPr>
              <p:nvPr/>
            </p:nvSpPr>
            <p:spPr bwMode="auto">
              <a:xfrm flipH="1">
                <a:off x="1089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</p:grpSp>
      </p:grpSp>
      <p:grpSp>
        <p:nvGrpSpPr>
          <p:cNvPr id="34" name="Group 174"/>
          <p:cNvGrpSpPr>
            <a:grpSpLocks/>
          </p:cNvGrpSpPr>
          <p:nvPr/>
        </p:nvGrpSpPr>
        <p:grpSpPr bwMode="auto">
          <a:xfrm>
            <a:off x="182563" y="2043113"/>
            <a:ext cx="1462087" cy="584200"/>
            <a:chOff x="480" y="1782"/>
            <a:chExt cx="1287" cy="498"/>
          </a:xfrm>
        </p:grpSpPr>
        <p:sp>
          <p:nvSpPr>
            <p:cNvPr id="72836" name="Rectangle 168"/>
            <p:cNvSpPr>
              <a:spLocks noChangeArrowheads="1"/>
            </p:cNvSpPr>
            <p:nvPr/>
          </p:nvSpPr>
          <p:spPr bwMode="auto">
            <a:xfrm>
              <a:off x="486" y="190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37" name="Rectangle 170"/>
            <p:cNvSpPr>
              <a:spLocks noChangeArrowheads="1"/>
            </p:cNvSpPr>
            <p:nvPr/>
          </p:nvSpPr>
          <p:spPr bwMode="auto">
            <a:xfrm>
              <a:off x="1602" y="190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38" name="Rectangle 163"/>
            <p:cNvSpPr>
              <a:spLocks noChangeArrowheads="1"/>
            </p:cNvSpPr>
            <p:nvPr/>
          </p:nvSpPr>
          <p:spPr bwMode="auto">
            <a:xfrm>
              <a:off x="600" y="1782"/>
              <a:ext cx="1038" cy="492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39" name="Freeform 27" descr="Темный диагональный 2"/>
            <p:cNvSpPr>
              <a:spLocks/>
            </p:cNvSpPr>
            <p:nvPr/>
          </p:nvSpPr>
          <p:spPr bwMode="auto">
            <a:xfrm>
              <a:off x="1611" y="2109"/>
              <a:ext cx="156" cy="171"/>
            </a:xfrm>
            <a:custGeom>
              <a:avLst/>
              <a:gdLst>
                <a:gd name="T0" fmla="*/ 72 w 156"/>
                <a:gd name="T1" fmla="*/ 171 h 171"/>
                <a:gd name="T2" fmla="*/ 8 w 156"/>
                <a:gd name="T3" fmla="*/ 168 h 171"/>
                <a:gd name="T4" fmla="*/ 9 w 156"/>
                <a:gd name="T5" fmla="*/ 131 h 171"/>
                <a:gd name="T6" fmla="*/ 0 w 156"/>
                <a:gd name="T7" fmla="*/ 51 h 171"/>
                <a:gd name="T8" fmla="*/ 2 w 156"/>
                <a:gd name="T9" fmla="*/ 35 h 171"/>
                <a:gd name="T10" fmla="*/ 11 w 156"/>
                <a:gd name="T11" fmla="*/ 20 h 171"/>
                <a:gd name="T12" fmla="*/ 23 w 156"/>
                <a:gd name="T13" fmla="*/ 9 h 171"/>
                <a:gd name="T14" fmla="*/ 38 w 156"/>
                <a:gd name="T15" fmla="*/ 3 h 171"/>
                <a:gd name="T16" fmla="*/ 50 w 156"/>
                <a:gd name="T17" fmla="*/ 0 h 171"/>
                <a:gd name="T18" fmla="*/ 155 w 156"/>
                <a:gd name="T19" fmla="*/ 0 h 171"/>
                <a:gd name="T20" fmla="*/ 156 w 156"/>
                <a:gd name="T21" fmla="*/ 18 h 171"/>
                <a:gd name="T22" fmla="*/ 141 w 156"/>
                <a:gd name="T23" fmla="*/ 18 h 171"/>
                <a:gd name="T24" fmla="*/ 80 w 156"/>
                <a:gd name="T25" fmla="*/ 68 h 171"/>
                <a:gd name="T26" fmla="*/ 81 w 156"/>
                <a:gd name="T27" fmla="*/ 80 h 171"/>
                <a:gd name="T28" fmla="*/ 68 w 156"/>
                <a:gd name="T29" fmla="*/ 93 h 171"/>
                <a:gd name="T30" fmla="*/ 69 w 156"/>
                <a:gd name="T31" fmla="*/ 171 h 1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6"/>
                <a:gd name="T49" fmla="*/ 0 h 171"/>
                <a:gd name="T50" fmla="*/ 156 w 156"/>
                <a:gd name="T51" fmla="*/ 171 h 1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6" h="171">
                  <a:moveTo>
                    <a:pt x="72" y="171"/>
                  </a:moveTo>
                  <a:lnTo>
                    <a:pt x="8" y="168"/>
                  </a:lnTo>
                  <a:lnTo>
                    <a:pt x="9" y="131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1" y="20"/>
                  </a:lnTo>
                  <a:lnTo>
                    <a:pt x="23" y="9"/>
                  </a:lnTo>
                  <a:lnTo>
                    <a:pt x="38" y="3"/>
                  </a:lnTo>
                  <a:lnTo>
                    <a:pt x="50" y="0"/>
                  </a:lnTo>
                  <a:lnTo>
                    <a:pt x="155" y="0"/>
                  </a:lnTo>
                  <a:lnTo>
                    <a:pt x="156" y="18"/>
                  </a:lnTo>
                  <a:lnTo>
                    <a:pt x="141" y="18"/>
                  </a:lnTo>
                  <a:lnTo>
                    <a:pt x="80" y="68"/>
                  </a:lnTo>
                  <a:lnTo>
                    <a:pt x="81" y="80"/>
                  </a:lnTo>
                  <a:lnTo>
                    <a:pt x="68" y="93"/>
                  </a:lnTo>
                  <a:lnTo>
                    <a:pt x="69" y="171"/>
                  </a:lnTo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0" name="Freeform 29" descr="Темный диагональный 2"/>
            <p:cNvSpPr>
              <a:spLocks/>
            </p:cNvSpPr>
            <p:nvPr/>
          </p:nvSpPr>
          <p:spPr bwMode="auto">
            <a:xfrm>
              <a:off x="1607" y="1782"/>
              <a:ext cx="160" cy="120"/>
            </a:xfrm>
            <a:custGeom>
              <a:avLst/>
              <a:gdLst>
                <a:gd name="T0" fmla="*/ 160 w 160"/>
                <a:gd name="T1" fmla="*/ 120 h 120"/>
                <a:gd name="T2" fmla="*/ 60 w 160"/>
                <a:gd name="T3" fmla="*/ 120 h 120"/>
                <a:gd name="T4" fmla="*/ 34 w 160"/>
                <a:gd name="T5" fmla="*/ 116 h 120"/>
                <a:gd name="T6" fmla="*/ 10 w 160"/>
                <a:gd name="T7" fmla="*/ 98 h 120"/>
                <a:gd name="T8" fmla="*/ 0 w 160"/>
                <a:gd name="T9" fmla="*/ 75 h 120"/>
                <a:gd name="T10" fmla="*/ 0 w 160"/>
                <a:gd name="T11" fmla="*/ 21 h 120"/>
                <a:gd name="T12" fmla="*/ 1 w 160"/>
                <a:gd name="T13" fmla="*/ 0 h 120"/>
                <a:gd name="T14" fmla="*/ 73 w 160"/>
                <a:gd name="T15" fmla="*/ 2 h 120"/>
                <a:gd name="T16" fmla="*/ 72 w 160"/>
                <a:gd name="T17" fmla="*/ 24 h 120"/>
                <a:gd name="T18" fmla="*/ 85 w 160"/>
                <a:gd name="T19" fmla="*/ 36 h 120"/>
                <a:gd name="T20" fmla="*/ 90 w 160"/>
                <a:gd name="T21" fmla="*/ 51 h 120"/>
                <a:gd name="T22" fmla="*/ 145 w 160"/>
                <a:gd name="T23" fmla="*/ 96 h 120"/>
                <a:gd name="T24" fmla="*/ 160 w 160"/>
                <a:gd name="T25" fmla="*/ 96 h 120"/>
                <a:gd name="T26" fmla="*/ 160 w 160"/>
                <a:gd name="T27" fmla="*/ 120 h 1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20"/>
                <a:gd name="T44" fmla="*/ 160 w 160"/>
                <a:gd name="T45" fmla="*/ 120 h 1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20">
                  <a:moveTo>
                    <a:pt x="160" y="120"/>
                  </a:moveTo>
                  <a:lnTo>
                    <a:pt x="60" y="120"/>
                  </a:lnTo>
                  <a:lnTo>
                    <a:pt x="34" y="116"/>
                  </a:lnTo>
                  <a:lnTo>
                    <a:pt x="10" y="98"/>
                  </a:lnTo>
                  <a:lnTo>
                    <a:pt x="0" y="75"/>
                  </a:lnTo>
                  <a:lnTo>
                    <a:pt x="0" y="21"/>
                  </a:lnTo>
                  <a:lnTo>
                    <a:pt x="1" y="0"/>
                  </a:lnTo>
                  <a:lnTo>
                    <a:pt x="73" y="2"/>
                  </a:lnTo>
                  <a:lnTo>
                    <a:pt x="72" y="24"/>
                  </a:lnTo>
                  <a:lnTo>
                    <a:pt x="85" y="36"/>
                  </a:lnTo>
                  <a:lnTo>
                    <a:pt x="90" y="51"/>
                  </a:lnTo>
                  <a:lnTo>
                    <a:pt x="145" y="96"/>
                  </a:lnTo>
                  <a:lnTo>
                    <a:pt x="160" y="96"/>
                  </a:lnTo>
                  <a:lnTo>
                    <a:pt x="160" y="120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1" name="Line 43"/>
            <p:cNvSpPr>
              <a:spLocks noChangeShapeType="1"/>
            </p:cNvSpPr>
            <p:nvPr/>
          </p:nvSpPr>
          <p:spPr bwMode="auto">
            <a:xfrm>
              <a:off x="1119" y="2237"/>
              <a:ext cx="50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2" name="Line 44"/>
            <p:cNvSpPr>
              <a:spLocks noChangeShapeType="1"/>
            </p:cNvSpPr>
            <p:nvPr/>
          </p:nvSpPr>
          <p:spPr bwMode="auto">
            <a:xfrm>
              <a:off x="1121" y="2153"/>
              <a:ext cx="489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3" name="Line 45"/>
            <p:cNvSpPr>
              <a:spLocks noChangeShapeType="1"/>
            </p:cNvSpPr>
            <p:nvPr/>
          </p:nvSpPr>
          <p:spPr bwMode="auto">
            <a:xfrm>
              <a:off x="1766" y="1901"/>
              <a:ext cx="0" cy="20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4" name="Freeform 46"/>
            <p:cNvSpPr>
              <a:spLocks/>
            </p:cNvSpPr>
            <p:nvPr/>
          </p:nvSpPr>
          <p:spPr bwMode="auto">
            <a:xfrm>
              <a:off x="1572" y="1868"/>
              <a:ext cx="26" cy="273"/>
            </a:xfrm>
            <a:custGeom>
              <a:avLst/>
              <a:gdLst>
                <a:gd name="T0" fmla="*/ 26 w 26"/>
                <a:gd name="T1" fmla="*/ 0 h 273"/>
                <a:gd name="T2" fmla="*/ 0 w 26"/>
                <a:gd name="T3" fmla="*/ 141 h 273"/>
                <a:gd name="T4" fmla="*/ 24 w 26"/>
                <a:gd name="T5" fmla="*/ 273 h 273"/>
                <a:gd name="T6" fmla="*/ 0 60000 65536"/>
                <a:gd name="T7" fmla="*/ 0 60000 65536"/>
                <a:gd name="T8" fmla="*/ 0 60000 65536"/>
                <a:gd name="T9" fmla="*/ 0 w 26"/>
                <a:gd name="T10" fmla="*/ 0 h 273"/>
                <a:gd name="T11" fmla="*/ 26 w 26"/>
                <a:gd name="T12" fmla="*/ 273 h 2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73">
                  <a:moveTo>
                    <a:pt x="26" y="0"/>
                  </a:moveTo>
                  <a:cubicBezTo>
                    <a:pt x="13" y="48"/>
                    <a:pt x="0" y="96"/>
                    <a:pt x="0" y="141"/>
                  </a:cubicBezTo>
                  <a:cubicBezTo>
                    <a:pt x="0" y="186"/>
                    <a:pt x="12" y="229"/>
                    <a:pt x="24" y="273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2845" name="Group 127"/>
            <p:cNvGrpSpPr>
              <a:grpSpLocks/>
            </p:cNvGrpSpPr>
            <p:nvPr/>
          </p:nvGrpSpPr>
          <p:grpSpPr bwMode="auto">
            <a:xfrm flipH="1">
              <a:off x="480" y="1782"/>
              <a:ext cx="648" cy="498"/>
              <a:chOff x="273" y="1782"/>
              <a:chExt cx="648" cy="498"/>
            </a:xfrm>
          </p:grpSpPr>
          <p:sp>
            <p:nvSpPr>
              <p:cNvPr id="72846" name="Freeform 128" descr="Темный диагональный 2"/>
              <p:cNvSpPr>
                <a:spLocks/>
              </p:cNvSpPr>
              <p:nvPr/>
            </p:nvSpPr>
            <p:spPr bwMode="auto">
              <a:xfrm>
                <a:off x="765" y="2109"/>
                <a:ext cx="156" cy="171"/>
              </a:xfrm>
              <a:custGeom>
                <a:avLst/>
                <a:gdLst>
                  <a:gd name="T0" fmla="*/ 72 w 156"/>
                  <a:gd name="T1" fmla="*/ 171 h 171"/>
                  <a:gd name="T2" fmla="*/ 8 w 156"/>
                  <a:gd name="T3" fmla="*/ 168 h 171"/>
                  <a:gd name="T4" fmla="*/ 9 w 156"/>
                  <a:gd name="T5" fmla="*/ 131 h 171"/>
                  <a:gd name="T6" fmla="*/ 0 w 156"/>
                  <a:gd name="T7" fmla="*/ 51 h 171"/>
                  <a:gd name="T8" fmla="*/ 2 w 156"/>
                  <a:gd name="T9" fmla="*/ 35 h 171"/>
                  <a:gd name="T10" fmla="*/ 11 w 156"/>
                  <a:gd name="T11" fmla="*/ 20 h 171"/>
                  <a:gd name="T12" fmla="*/ 23 w 156"/>
                  <a:gd name="T13" fmla="*/ 9 h 171"/>
                  <a:gd name="T14" fmla="*/ 38 w 156"/>
                  <a:gd name="T15" fmla="*/ 3 h 171"/>
                  <a:gd name="T16" fmla="*/ 50 w 156"/>
                  <a:gd name="T17" fmla="*/ 0 h 171"/>
                  <a:gd name="T18" fmla="*/ 155 w 156"/>
                  <a:gd name="T19" fmla="*/ 0 h 171"/>
                  <a:gd name="T20" fmla="*/ 156 w 156"/>
                  <a:gd name="T21" fmla="*/ 18 h 171"/>
                  <a:gd name="T22" fmla="*/ 141 w 156"/>
                  <a:gd name="T23" fmla="*/ 18 h 171"/>
                  <a:gd name="T24" fmla="*/ 80 w 156"/>
                  <a:gd name="T25" fmla="*/ 68 h 171"/>
                  <a:gd name="T26" fmla="*/ 81 w 156"/>
                  <a:gd name="T27" fmla="*/ 80 h 171"/>
                  <a:gd name="T28" fmla="*/ 68 w 156"/>
                  <a:gd name="T29" fmla="*/ 93 h 171"/>
                  <a:gd name="T30" fmla="*/ 69 w 156"/>
                  <a:gd name="T31" fmla="*/ 171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6"/>
                  <a:gd name="T49" fmla="*/ 0 h 171"/>
                  <a:gd name="T50" fmla="*/ 156 w 156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6" h="171">
                    <a:moveTo>
                      <a:pt x="72" y="171"/>
                    </a:moveTo>
                    <a:lnTo>
                      <a:pt x="8" y="168"/>
                    </a:lnTo>
                    <a:lnTo>
                      <a:pt x="9" y="131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1" y="20"/>
                    </a:lnTo>
                    <a:lnTo>
                      <a:pt x="23" y="9"/>
                    </a:lnTo>
                    <a:lnTo>
                      <a:pt x="38" y="3"/>
                    </a:lnTo>
                    <a:lnTo>
                      <a:pt x="50" y="0"/>
                    </a:lnTo>
                    <a:lnTo>
                      <a:pt x="155" y="0"/>
                    </a:lnTo>
                    <a:lnTo>
                      <a:pt x="156" y="18"/>
                    </a:lnTo>
                    <a:lnTo>
                      <a:pt x="141" y="18"/>
                    </a:lnTo>
                    <a:lnTo>
                      <a:pt x="80" y="68"/>
                    </a:lnTo>
                    <a:lnTo>
                      <a:pt x="81" y="80"/>
                    </a:lnTo>
                    <a:lnTo>
                      <a:pt x="68" y="93"/>
                    </a:lnTo>
                    <a:lnTo>
                      <a:pt x="69" y="171"/>
                    </a:lnTo>
                  </a:path>
                </a:pathLst>
              </a:custGeom>
              <a:pattFill prst="dkUpDiag">
                <a:fgClr>
                  <a:schemeClr val="accent2"/>
                </a:fgClr>
                <a:bgClr>
                  <a:srgbClr val="FFFFFF"/>
                </a:bgClr>
              </a:patt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47" name="Freeform 129" descr="Темный диагональный 2"/>
              <p:cNvSpPr>
                <a:spLocks/>
              </p:cNvSpPr>
              <p:nvPr/>
            </p:nvSpPr>
            <p:spPr bwMode="auto">
              <a:xfrm>
                <a:off x="761" y="1782"/>
                <a:ext cx="160" cy="120"/>
              </a:xfrm>
              <a:custGeom>
                <a:avLst/>
                <a:gdLst>
                  <a:gd name="T0" fmla="*/ 160 w 160"/>
                  <a:gd name="T1" fmla="*/ 120 h 120"/>
                  <a:gd name="T2" fmla="*/ 60 w 160"/>
                  <a:gd name="T3" fmla="*/ 120 h 120"/>
                  <a:gd name="T4" fmla="*/ 34 w 160"/>
                  <a:gd name="T5" fmla="*/ 116 h 120"/>
                  <a:gd name="T6" fmla="*/ 10 w 160"/>
                  <a:gd name="T7" fmla="*/ 98 h 120"/>
                  <a:gd name="T8" fmla="*/ 0 w 160"/>
                  <a:gd name="T9" fmla="*/ 75 h 120"/>
                  <a:gd name="T10" fmla="*/ 0 w 160"/>
                  <a:gd name="T11" fmla="*/ 21 h 120"/>
                  <a:gd name="T12" fmla="*/ 1 w 160"/>
                  <a:gd name="T13" fmla="*/ 0 h 120"/>
                  <a:gd name="T14" fmla="*/ 73 w 160"/>
                  <a:gd name="T15" fmla="*/ 2 h 120"/>
                  <a:gd name="T16" fmla="*/ 72 w 160"/>
                  <a:gd name="T17" fmla="*/ 24 h 120"/>
                  <a:gd name="T18" fmla="*/ 85 w 160"/>
                  <a:gd name="T19" fmla="*/ 36 h 120"/>
                  <a:gd name="T20" fmla="*/ 90 w 160"/>
                  <a:gd name="T21" fmla="*/ 51 h 120"/>
                  <a:gd name="T22" fmla="*/ 145 w 160"/>
                  <a:gd name="T23" fmla="*/ 96 h 120"/>
                  <a:gd name="T24" fmla="*/ 160 w 160"/>
                  <a:gd name="T25" fmla="*/ 96 h 120"/>
                  <a:gd name="T26" fmla="*/ 160 w 160"/>
                  <a:gd name="T27" fmla="*/ 120 h 1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0"/>
                  <a:gd name="T43" fmla="*/ 0 h 120"/>
                  <a:gd name="T44" fmla="*/ 160 w 160"/>
                  <a:gd name="T45" fmla="*/ 120 h 1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0" h="120">
                    <a:moveTo>
                      <a:pt x="160" y="120"/>
                    </a:moveTo>
                    <a:lnTo>
                      <a:pt x="60" y="120"/>
                    </a:lnTo>
                    <a:lnTo>
                      <a:pt x="34" y="116"/>
                    </a:lnTo>
                    <a:lnTo>
                      <a:pt x="10" y="98"/>
                    </a:lnTo>
                    <a:lnTo>
                      <a:pt x="0" y="75"/>
                    </a:lnTo>
                    <a:lnTo>
                      <a:pt x="0" y="21"/>
                    </a:lnTo>
                    <a:lnTo>
                      <a:pt x="1" y="0"/>
                    </a:lnTo>
                    <a:lnTo>
                      <a:pt x="73" y="2"/>
                    </a:lnTo>
                    <a:lnTo>
                      <a:pt x="72" y="24"/>
                    </a:lnTo>
                    <a:lnTo>
                      <a:pt x="85" y="36"/>
                    </a:lnTo>
                    <a:lnTo>
                      <a:pt x="90" y="51"/>
                    </a:lnTo>
                    <a:lnTo>
                      <a:pt x="145" y="96"/>
                    </a:lnTo>
                    <a:lnTo>
                      <a:pt x="160" y="96"/>
                    </a:lnTo>
                    <a:lnTo>
                      <a:pt x="160" y="120"/>
                    </a:lnTo>
                    <a:close/>
                  </a:path>
                </a:pathLst>
              </a:custGeom>
              <a:pattFill prst="dkUpDiag">
                <a:fgClr>
                  <a:schemeClr val="accent2"/>
                </a:fgClr>
                <a:bgClr>
                  <a:srgbClr val="FFFFFF"/>
                </a:bgClr>
              </a:patt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48" name="Line 130"/>
              <p:cNvSpPr>
                <a:spLocks noChangeShapeType="1"/>
              </p:cNvSpPr>
              <p:nvPr/>
            </p:nvSpPr>
            <p:spPr bwMode="auto">
              <a:xfrm>
                <a:off x="273" y="2237"/>
                <a:ext cx="501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49" name="Line 131"/>
              <p:cNvSpPr>
                <a:spLocks noChangeShapeType="1"/>
              </p:cNvSpPr>
              <p:nvPr/>
            </p:nvSpPr>
            <p:spPr bwMode="auto">
              <a:xfrm>
                <a:off x="275" y="2153"/>
                <a:ext cx="489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50" name="Line 132"/>
              <p:cNvSpPr>
                <a:spLocks noChangeShapeType="1"/>
              </p:cNvSpPr>
              <p:nvPr/>
            </p:nvSpPr>
            <p:spPr bwMode="auto">
              <a:xfrm>
                <a:off x="920" y="1901"/>
                <a:ext cx="0" cy="207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51" name="Freeform 133"/>
              <p:cNvSpPr>
                <a:spLocks/>
              </p:cNvSpPr>
              <p:nvPr/>
            </p:nvSpPr>
            <p:spPr bwMode="auto">
              <a:xfrm>
                <a:off x="726" y="1868"/>
                <a:ext cx="26" cy="273"/>
              </a:xfrm>
              <a:custGeom>
                <a:avLst/>
                <a:gdLst>
                  <a:gd name="T0" fmla="*/ 26 w 26"/>
                  <a:gd name="T1" fmla="*/ 0 h 273"/>
                  <a:gd name="T2" fmla="*/ 0 w 26"/>
                  <a:gd name="T3" fmla="*/ 141 h 273"/>
                  <a:gd name="T4" fmla="*/ 24 w 26"/>
                  <a:gd name="T5" fmla="*/ 273 h 273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73"/>
                  <a:gd name="T11" fmla="*/ 26 w 26"/>
                  <a:gd name="T12" fmla="*/ 273 h 2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73">
                    <a:moveTo>
                      <a:pt x="26" y="0"/>
                    </a:moveTo>
                    <a:cubicBezTo>
                      <a:pt x="13" y="48"/>
                      <a:pt x="0" y="96"/>
                      <a:pt x="0" y="141"/>
                    </a:cubicBezTo>
                    <a:cubicBezTo>
                      <a:pt x="0" y="186"/>
                      <a:pt x="12" y="229"/>
                      <a:pt x="24" y="273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1" name="Group 173"/>
          <p:cNvGrpSpPr>
            <a:grpSpLocks/>
          </p:cNvGrpSpPr>
          <p:nvPr/>
        </p:nvGrpSpPr>
        <p:grpSpPr bwMode="auto">
          <a:xfrm>
            <a:off x="260350" y="2620963"/>
            <a:ext cx="1306513" cy="407987"/>
            <a:chOff x="549" y="2274"/>
            <a:chExt cx="1149" cy="348"/>
          </a:xfrm>
        </p:grpSpPr>
        <p:sp>
          <p:nvSpPr>
            <p:cNvPr id="72833" name="Rectangle 159"/>
            <p:cNvSpPr>
              <a:spLocks noChangeArrowheads="1"/>
            </p:cNvSpPr>
            <p:nvPr/>
          </p:nvSpPr>
          <p:spPr bwMode="auto">
            <a:xfrm>
              <a:off x="600" y="2274"/>
              <a:ext cx="1038" cy="348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34" name="Freeform 48" descr="Темный диагональный 2"/>
            <p:cNvSpPr>
              <a:spLocks/>
            </p:cNvSpPr>
            <p:nvPr/>
          </p:nvSpPr>
          <p:spPr bwMode="auto">
            <a:xfrm>
              <a:off x="1619" y="2279"/>
              <a:ext cx="79" cy="340"/>
            </a:xfrm>
            <a:custGeom>
              <a:avLst/>
              <a:gdLst>
                <a:gd name="T0" fmla="*/ 6 w 79"/>
                <a:gd name="T1" fmla="*/ 340 h 340"/>
                <a:gd name="T2" fmla="*/ 6 w 79"/>
                <a:gd name="T3" fmla="*/ 123 h 340"/>
                <a:gd name="T4" fmla="*/ 1 w 79"/>
                <a:gd name="T5" fmla="*/ 61 h 340"/>
                <a:gd name="T6" fmla="*/ 0 w 79"/>
                <a:gd name="T7" fmla="*/ 0 h 340"/>
                <a:gd name="T8" fmla="*/ 63 w 79"/>
                <a:gd name="T9" fmla="*/ 1 h 340"/>
                <a:gd name="T10" fmla="*/ 63 w 79"/>
                <a:gd name="T11" fmla="*/ 18 h 340"/>
                <a:gd name="T12" fmla="*/ 70 w 79"/>
                <a:gd name="T13" fmla="*/ 28 h 340"/>
                <a:gd name="T14" fmla="*/ 79 w 79"/>
                <a:gd name="T15" fmla="*/ 30 h 340"/>
                <a:gd name="T16" fmla="*/ 79 w 79"/>
                <a:gd name="T17" fmla="*/ 69 h 340"/>
                <a:gd name="T18" fmla="*/ 69 w 79"/>
                <a:gd name="T19" fmla="*/ 69 h 340"/>
                <a:gd name="T20" fmla="*/ 67 w 79"/>
                <a:gd name="T21" fmla="*/ 339 h 340"/>
                <a:gd name="T22" fmla="*/ 6 w 79"/>
                <a:gd name="T23" fmla="*/ 340 h 3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9"/>
                <a:gd name="T37" fmla="*/ 0 h 340"/>
                <a:gd name="T38" fmla="*/ 79 w 79"/>
                <a:gd name="T39" fmla="*/ 340 h 3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9" h="340">
                  <a:moveTo>
                    <a:pt x="6" y="340"/>
                  </a:moveTo>
                  <a:lnTo>
                    <a:pt x="6" y="123"/>
                  </a:lnTo>
                  <a:lnTo>
                    <a:pt x="1" y="61"/>
                  </a:lnTo>
                  <a:lnTo>
                    <a:pt x="0" y="0"/>
                  </a:lnTo>
                  <a:lnTo>
                    <a:pt x="63" y="1"/>
                  </a:lnTo>
                  <a:lnTo>
                    <a:pt x="63" y="18"/>
                  </a:lnTo>
                  <a:lnTo>
                    <a:pt x="70" y="28"/>
                  </a:lnTo>
                  <a:lnTo>
                    <a:pt x="79" y="30"/>
                  </a:lnTo>
                  <a:lnTo>
                    <a:pt x="79" y="69"/>
                  </a:lnTo>
                  <a:lnTo>
                    <a:pt x="69" y="69"/>
                  </a:lnTo>
                  <a:lnTo>
                    <a:pt x="67" y="339"/>
                  </a:lnTo>
                  <a:lnTo>
                    <a:pt x="6" y="340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5" name="Freeform 134" descr="Темный диагональный 2"/>
            <p:cNvSpPr>
              <a:spLocks/>
            </p:cNvSpPr>
            <p:nvPr/>
          </p:nvSpPr>
          <p:spPr bwMode="auto">
            <a:xfrm flipH="1">
              <a:off x="549" y="2279"/>
              <a:ext cx="79" cy="340"/>
            </a:xfrm>
            <a:custGeom>
              <a:avLst/>
              <a:gdLst>
                <a:gd name="T0" fmla="*/ 6 w 79"/>
                <a:gd name="T1" fmla="*/ 340 h 340"/>
                <a:gd name="T2" fmla="*/ 6 w 79"/>
                <a:gd name="T3" fmla="*/ 123 h 340"/>
                <a:gd name="T4" fmla="*/ 1 w 79"/>
                <a:gd name="T5" fmla="*/ 61 h 340"/>
                <a:gd name="T6" fmla="*/ 0 w 79"/>
                <a:gd name="T7" fmla="*/ 0 h 340"/>
                <a:gd name="T8" fmla="*/ 63 w 79"/>
                <a:gd name="T9" fmla="*/ 1 h 340"/>
                <a:gd name="T10" fmla="*/ 63 w 79"/>
                <a:gd name="T11" fmla="*/ 18 h 340"/>
                <a:gd name="T12" fmla="*/ 70 w 79"/>
                <a:gd name="T13" fmla="*/ 28 h 340"/>
                <a:gd name="T14" fmla="*/ 79 w 79"/>
                <a:gd name="T15" fmla="*/ 30 h 340"/>
                <a:gd name="T16" fmla="*/ 79 w 79"/>
                <a:gd name="T17" fmla="*/ 69 h 340"/>
                <a:gd name="T18" fmla="*/ 69 w 79"/>
                <a:gd name="T19" fmla="*/ 69 h 340"/>
                <a:gd name="T20" fmla="*/ 67 w 79"/>
                <a:gd name="T21" fmla="*/ 339 h 340"/>
                <a:gd name="T22" fmla="*/ 6 w 79"/>
                <a:gd name="T23" fmla="*/ 340 h 3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9"/>
                <a:gd name="T37" fmla="*/ 0 h 340"/>
                <a:gd name="T38" fmla="*/ 79 w 79"/>
                <a:gd name="T39" fmla="*/ 340 h 3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9" h="340">
                  <a:moveTo>
                    <a:pt x="6" y="340"/>
                  </a:moveTo>
                  <a:lnTo>
                    <a:pt x="6" y="123"/>
                  </a:lnTo>
                  <a:lnTo>
                    <a:pt x="1" y="61"/>
                  </a:lnTo>
                  <a:lnTo>
                    <a:pt x="0" y="0"/>
                  </a:lnTo>
                  <a:lnTo>
                    <a:pt x="63" y="1"/>
                  </a:lnTo>
                  <a:lnTo>
                    <a:pt x="63" y="18"/>
                  </a:lnTo>
                  <a:lnTo>
                    <a:pt x="70" y="28"/>
                  </a:lnTo>
                  <a:lnTo>
                    <a:pt x="79" y="30"/>
                  </a:lnTo>
                  <a:lnTo>
                    <a:pt x="79" y="69"/>
                  </a:lnTo>
                  <a:lnTo>
                    <a:pt x="69" y="69"/>
                  </a:lnTo>
                  <a:lnTo>
                    <a:pt x="67" y="339"/>
                  </a:lnTo>
                  <a:lnTo>
                    <a:pt x="6" y="340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5" name="Group 175"/>
          <p:cNvGrpSpPr>
            <a:grpSpLocks/>
          </p:cNvGrpSpPr>
          <p:nvPr/>
        </p:nvGrpSpPr>
        <p:grpSpPr bwMode="auto">
          <a:xfrm>
            <a:off x="182563" y="1498600"/>
            <a:ext cx="1462087" cy="544513"/>
            <a:chOff x="480" y="1319"/>
            <a:chExt cx="1287" cy="463"/>
          </a:xfrm>
        </p:grpSpPr>
        <p:sp>
          <p:nvSpPr>
            <p:cNvPr id="72816" name="Rectangle 169"/>
            <p:cNvSpPr>
              <a:spLocks noChangeArrowheads="1"/>
            </p:cNvSpPr>
            <p:nvPr/>
          </p:nvSpPr>
          <p:spPr bwMode="auto">
            <a:xfrm>
              <a:off x="486" y="145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17" name="Rectangle 171"/>
            <p:cNvSpPr>
              <a:spLocks noChangeArrowheads="1"/>
            </p:cNvSpPr>
            <p:nvPr/>
          </p:nvSpPr>
          <p:spPr bwMode="auto">
            <a:xfrm>
              <a:off x="1602" y="145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18" name="Rectangle 164"/>
            <p:cNvSpPr>
              <a:spLocks noChangeArrowheads="1"/>
            </p:cNvSpPr>
            <p:nvPr/>
          </p:nvSpPr>
          <p:spPr bwMode="auto">
            <a:xfrm>
              <a:off x="600" y="1338"/>
              <a:ext cx="1038" cy="44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19" name="Freeform 28" descr="Темный диагональный 2"/>
            <p:cNvSpPr>
              <a:spLocks/>
            </p:cNvSpPr>
            <p:nvPr/>
          </p:nvSpPr>
          <p:spPr bwMode="auto">
            <a:xfrm>
              <a:off x="1565" y="1665"/>
              <a:ext cx="202" cy="116"/>
            </a:xfrm>
            <a:custGeom>
              <a:avLst/>
              <a:gdLst>
                <a:gd name="T0" fmla="*/ 43 w 202"/>
                <a:gd name="T1" fmla="*/ 68 h 116"/>
                <a:gd name="T2" fmla="*/ 33 w 202"/>
                <a:gd name="T3" fmla="*/ 68 h 116"/>
                <a:gd name="T4" fmla="*/ 24 w 202"/>
                <a:gd name="T5" fmla="*/ 90 h 116"/>
                <a:gd name="T6" fmla="*/ 0 w 202"/>
                <a:gd name="T7" fmla="*/ 95 h 116"/>
                <a:gd name="T8" fmla="*/ 0 w 202"/>
                <a:gd name="T9" fmla="*/ 50 h 116"/>
                <a:gd name="T10" fmla="*/ 45 w 202"/>
                <a:gd name="T11" fmla="*/ 48 h 116"/>
                <a:gd name="T12" fmla="*/ 46 w 202"/>
                <a:gd name="T13" fmla="*/ 35 h 116"/>
                <a:gd name="T14" fmla="*/ 51 w 202"/>
                <a:gd name="T15" fmla="*/ 23 h 116"/>
                <a:gd name="T16" fmla="*/ 60 w 202"/>
                <a:gd name="T17" fmla="*/ 14 h 116"/>
                <a:gd name="T18" fmla="*/ 72 w 202"/>
                <a:gd name="T19" fmla="*/ 5 h 116"/>
                <a:gd name="T20" fmla="*/ 88 w 202"/>
                <a:gd name="T21" fmla="*/ 0 h 116"/>
                <a:gd name="T22" fmla="*/ 202 w 202"/>
                <a:gd name="T23" fmla="*/ 0 h 116"/>
                <a:gd name="T24" fmla="*/ 201 w 202"/>
                <a:gd name="T25" fmla="*/ 20 h 116"/>
                <a:gd name="T26" fmla="*/ 189 w 202"/>
                <a:gd name="T27" fmla="*/ 21 h 116"/>
                <a:gd name="T28" fmla="*/ 129 w 202"/>
                <a:gd name="T29" fmla="*/ 68 h 116"/>
                <a:gd name="T30" fmla="*/ 129 w 202"/>
                <a:gd name="T31" fmla="*/ 83 h 116"/>
                <a:gd name="T32" fmla="*/ 115 w 202"/>
                <a:gd name="T33" fmla="*/ 93 h 116"/>
                <a:gd name="T34" fmla="*/ 115 w 202"/>
                <a:gd name="T35" fmla="*/ 116 h 116"/>
                <a:gd name="T36" fmla="*/ 45 w 202"/>
                <a:gd name="T37" fmla="*/ 116 h 1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2"/>
                <a:gd name="T58" fmla="*/ 0 h 116"/>
                <a:gd name="T59" fmla="*/ 202 w 202"/>
                <a:gd name="T60" fmla="*/ 116 h 11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2" h="116">
                  <a:moveTo>
                    <a:pt x="43" y="68"/>
                  </a:moveTo>
                  <a:lnTo>
                    <a:pt x="33" y="68"/>
                  </a:lnTo>
                  <a:lnTo>
                    <a:pt x="24" y="90"/>
                  </a:lnTo>
                  <a:lnTo>
                    <a:pt x="0" y="95"/>
                  </a:lnTo>
                  <a:lnTo>
                    <a:pt x="0" y="50"/>
                  </a:lnTo>
                  <a:lnTo>
                    <a:pt x="45" y="48"/>
                  </a:lnTo>
                  <a:lnTo>
                    <a:pt x="46" y="35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72" y="5"/>
                  </a:lnTo>
                  <a:lnTo>
                    <a:pt x="88" y="0"/>
                  </a:lnTo>
                  <a:lnTo>
                    <a:pt x="202" y="0"/>
                  </a:lnTo>
                  <a:lnTo>
                    <a:pt x="201" y="20"/>
                  </a:lnTo>
                  <a:lnTo>
                    <a:pt x="189" y="21"/>
                  </a:lnTo>
                  <a:lnTo>
                    <a:pt x="129" y="68"/>
                  </a:lnTo>
                  <a:lnTo>
                    <a:pt x="129" y="83"/>
                  </a:lnTo>
                  <a:lnTo>
                    <a:pt x="115" y="93"/>
                  </a:lnTo>
                  <a:lnTo>
                    <a:pt x="115" y="116"/>
                  </a:lnTo>
                  <a:lnTo>
                    <a:pt x="45" y="116"/>
                  </a:lnTo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0" name="Freeform 30" descr="Темный диагональный 2"/>
            <p:cNvSpPr>
              <a:spLocks/>
            </p:cNvSpPr>
            <p:nvPr/>
          </p:nvSpPr>
          <p:spPr bwMode="auto">
            <a:xfrm>
              <a:off x="1607" y="1338"/>
              <a:ext cx="160" cy="119"/>
            </a:xfrm>
            <a:custGeom>
              <a:avLst/>
              <a:gdLst>
                <a:gd name="T0" fmla="*/ 160 w 160"/>
                <a:gd name="T1" fmla="*/ 119 h 119"/>
                <a:gd name="T2" fmla="*/ 57 w 160"/>
                <a:gd name="T3" fmla="*/ 119 h 119"/>
                <a:gd name="T4" fmla="*/ 25 w 160"/>
                <a:gd name="T5" fmla="*/ 110 h 119"/>
                <a:gd name="T6" fmla="*/ 7 w 160"/>
                <a:gd name="T7" fmla="*/ 87 h 119"/>
                <a:gd name="T8" fmla="*/ 1 w 160"/>
                <a:gd name="T9" fmla="*/ 71 h 119"/>
                <a:gd name="T10" fmla="*/ 0 w 160"/>
                <a:gd name="T11" fmla="*/ 35 h 119"/>
                <a:gd name="T12" fmla="*/ 3 w 160"/>
                <a:gd name="T13" fmla="*/ 0 h 119"/>
                <a:gd name="T14" fmla="*/ 73 w 160"/>
                <a:gd name="T15" fmla="*/ 0 h 119"/>
                <a:gd name="T16" fmla="*/ 75 w 160"/>
                <a:gd name="T17" fmla="*/ 24 h 119"/>
                <a:gd name="T18" fmla="*/ 87 w 160"/>
                <a:gd name="T19" fmla="*/ 38 h 119"/>
                <a:gd name="T20" fmla="*/ 87 w 160"/>
                <a:gd name="T21" fmla="*/ 50 h 119"/>
                <a:gd name="T22" fmla="*/ 144 w 160"/>
                <a:gd name="T23" fmla="*/ 96 h 119"/>
                <a:gd name="T24" fmla="*/ 159 w 160"/>
                <a:gd name="T25" fmla="*/ 95 h 119"/>
                <a:gd name="T26" fmla="*/ 160 w 160"/>
                <a:gd name="T27" fmla="*/ 119 h 1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19"/>
                <a:gd name="T44" fmla="*/ 160 w 160"/>
                <a:gd name="T45" fmla="*/ 119 h 1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19">
                  <a:moveTo>
                    <a:pt x="160" y="119"/>
                  </a:moveTo>
                  <a:lnTo>
                    <a:pt x="57" y="119"/>
                  </a:lnTo>
                  <a:lnTo>
                    <a:pt x="25" y="110"/>
                  </a:lnTo>
                  <a:lnTo>
                    <a:pt x="7" y="87"/>
                  </a:lnTo>
                  <a:lnTo>
                    <a:pt x="1" y="71"/>
                  </a:lnTo>
                  <a:lnTo>
                    <a:pt x="0" y="35"/>
                  </a:lnTo>
                  <a:lnTo>
                    <a:pt x="3" y="0"/>
                  </a:lnTo>
                  <a:lnTo>
                    <a:pt x="73" y="0"/>
                  </a:lnTo>
                  <a:lnTo>
                    <a:pt x="75" y="24"/>
                  </a:lnTo>
                  <a:lnTo>
                    <a:pt x="87" y="38"/>
                  </a:lnTo>
                  <a:lnTo>
                    <a:pt x="87" y="50"/>
                  </a:lnTo>
                  <a:lnTo>
                    <a:pt x="144" y="96"/>
                  </a:lnTo>
                  <a:lnTo>
                    <a:pt x="159" y="95"/>
                  </a:lnTo>
                  <a:lnTo>
                    <a:pt x="160" y="119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1" name="Line 50"/>
            <p:cNvSpPr>
              <a:spLocks noChangeShapeType="1"/>
            </p:cNvSpPr>
            <p:nvPr/>
          </p:nvSpPr>
          <p:spPr bwMode="auto">
            <a:xfrm>
              <a:off x="1119" y="1758"/>
              <a:ext cx="450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2" name="Line 51"/>
            <p:cNvSpPr>
              <a:spLocks noChangeShapeType="1"/>
            </p:cNvSpPr>
            <p:nvPr/>
          </p:nvSpPr>
          <p:spPr bwMode="auto">
            <a:xfrm>
              <a:off x="1121" y="1716"/>
              <a:ext cx="447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3" name="Freeform 52"/>
            <p:cNvSpPr>
              <a:spLocks/>
            </p:cNvSpPr>
            <p:nvPr/>
          </p:nvSpPr>
          <p:spPr bwMode="auto">
            <a:xfrm>
              <a:off x="1574" y="1419"/>
              <a:ext cx="25" cy="288"/>
            </a:xfrm>
            <a:custGeom>
              <a:avLst/>
              <a:gdLst>
                <a:gd name="T0" fmla="*/ 24 w 25"/>
                <a:gd name="T1" fmla="*/ 0 h 288"/>
                <a:gd name="T2" fmla="*/ 0 w 25"/>
                <a:gd name="T3" fmla="*/ 143 h 288"/>
                <a:gd name="T4" fmla="*/ 25 w 25"/>
                <a:gd name="T5" fmla="*/ 288 h 288"/>
                <a:gd name="T6" fmla="*/ 0 60000 65536"/>
                <a:gd name="T7" fmla="*/ 0 60000 65536"/>
                <a:gd name="T8" fmla="*/ 0 60000 65536"/>
                <a:gd name="T9" fmla="*/ 0 w 25"/>
                <a:gd name="T10" fmla="*/ 0 h 288"/>
                <a:gd name="T11" fmla="*/ 25 w 25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88">
                  <a:moveTo>
                    <a:pt x="24" y="0"/>
                  </a:moveTo>
                  <a:cubicBezTo>
                    <a:pt x="12" y="47"/>
                    <a:pt x="0" y="95"/>
                    <a:pt x="0" y="143"/>
                  </a:cubicBezTo>
                  <a:cubicBezTo>
                    <a:pt x="0" y="191"/>
                    <a:pt x="12" y="239"/>
                    <a:pt x="25" y="288"/>
                  </a:cubicBezTo>
                </a:path>
              </a:pathLst>
            </a:cu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4" name="Line 53"/>
            <p:cNvSpPr>
              <a:spLocks noChangeShapeType="1"/>
            </p:cNvSpPr>
            <p:nvPr/>
          </p:nvSpPr>
          <p:spPr bwMode="auto">
            <a:xfrm>
              <a:off x="1767" y="1452"/>
              <a:ext cx="0" cy="21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5" name="Line 62"/>
            <p:cNvSpPr>
              <a:spLocks noChangeShapeType="1"/>
            </p:cNvSpPr>
            <p:nvPr/>
          </p:nvSpPr>
          <p:spPr bwMode="auto">
            <a:xfrm>
              <a:off x="1121" y="1319"/>
              <a:ext cx="487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6" name="Freeform 114" descr="Темный диагональный 2"/>
            <p:cNvSpPr>
              <a:spLocks/>
            </p:cNvSpPr>
            <p:nvPr/>
          </p:nvSpPr>
          <p:spPr bwMode="auto">
            <a:xfrm flipH="1">
              <a:off x="480" y="1665"/>
              <a:ext cx="202" cy="116"/>
            </a:xfrm>
            <a:custGeom>
              <a:avLst/>
              <a:gdLst>
                <a:gd name="T0" fmla="*/ 43 w 202"/>
                <a:gd name="T1" fmla="*/ 68 h 116"/>
                <a:gd name="T2" fmla="*/ 33 w 202"/>
                <a:gd name="T3" fmla="*/ 68 h 116"/>
                <a:gd name="T4" fmla="*/ 24 w 202"/>
                <a:gd name="T5" fmla="*/ 90 h 116"/>
                <a:gd name="T6" fmla="*/ 0 w 202"/>
                <a:gd name="T7" fmla="*/ 95 h 116"/>
                <a:gd name="T8" fmla="*/ 0 w 202"/>
                <a:gd name="T9" fmla="*/ 50 h 116"/>
                <a:gd name="T10" fmla="*/ 45 w 202"/>
                <a:gd name="T11" fmla="*/ 48 h 116"/>
                <a:gd name="T12" fmla="*/ 46 w 202"/>
                <a:gd name="T13" fmla="*/ 35 h 116"/>
                <a:gd name="T14" fmla="*/ 51 w 202"/>
                <a:gd name="T15" fmla="*/ 23 h 116"/>
                <a:gd name="T16" fmla="*/ 60 w 202"/>
                <a:gd name="T17" fmla="*/ 14 h 116"/>
                <a:gd name="T18" fmla="*/ 72 w 202"/>
                <a:gd name="T19" fmla="*/ 5 h 116"/>
                <a:gd name="T20" fmla="*/ 88 w 202"/>
                <a:gd name="T21" fmla="*/ 0 h 116"/>
                <a:gd name="T22" fmla="*/ 202 w 202"/>
                <a:gd name="T23" fmla="*/ 0 h 116"/>
                <a:gd name="T24" fmla="*/ 201 w 202"/>
                <a:gd name="T25" fmla="*/ 20 h 116"/>
                <a:gd name="T26" fmla="*/ 189 w 202"/>
                <a:gd name="T27" fmla="*/ 21 h 116"/>
                <a:gd name="T28" fmla="*/ 129 w 202"/>
                <a:gd name="T29" fmla="*/ 68 h 116"/>
                <a:gd name="T30" fmla="*/ 129 w 202"/>
                <a:gd name="T31" fmla="*/ 83 h 116"/>
                <a:gd name="T32" fmla="*/ 115 w 202"/>
                <a:gd name="T33" fmla="*/ 93 h 116"/>
                <a:gd name="T34" fmla="*/ 115 w 202"/>
                <a:gd name="T35" fmla="*/ 116 h 116"/>
                <a:gd name="T36" fmla="*/ 45 w 202"/>
                <a:gd name="T37" fmla="*/ 116 h 1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2"/>
                <a:gd name="T58" fmla="*/ 0 h 116"/>
                <a:gd name="T59" fmla="*/ 202 w 202"/>
                <a:gd name="T60" fmla="*/ 116 h 11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2" h="116">
                  <a:moveTo>
                    <a:pt x="43" y="68"/>
                  </a:moveTo>
                  <a:lnTo>
                    <a:pt x="33" y="68"/>
                  </a:lnTo>
                  <a:lnTo>
                    <a:pt x="24" y="90"/>
                  </a:lnTo>
                  <a:lnTo>
                    <a:pt x="0" y="95"/>
                  </a:lnTo>
                  <a:lnTo>
                    <a:pt x="0" y="50"/>
                  </a:lnTo>
                  <a:lnTo>
                    <a:pt x="45" y="48"/>
                  </a:lnTo>
                  <a:lnTo>
                    <a:pt x="46" y="35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72" y="5"/>
                  </a:lnTo>
                  <a:lnTo>
                    <a:pt x="88" y="0"/>
                  </a:lnTo>
                  <a:lnTo>
                    <a:pt x="202" y="0"/>
                  </a:lnTo>
                  <a:lnTo>
                    <a:pt x="201" y="20"/>
                  </a:lnTo>
                  <a:lnTo>
                    <a:pt x="189" y="21"/>
                  </a:lnTo>
                  <a:lnTo>
                    <a:pt x="129" y="68"/>
                  </a:lnTo>
                  <a:lnTo>
                    <a:pt x="129" y="83"/>
                  </a:lnTo>
                  <a:lnTo>
                    <a:pt x="115" y="93"/>
                  </a:lnTo>
                  <a:lnTo>
                    <a:pt x="115" y="116"/>
                  </a:lnTo>
                  <a:lnTo>
                    <a:pt x="45" y="116"/>
                  </a:lnTo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7" name="Freeform 115" descr="Темный диагональный 2"/>
            <p:cNvSpPr>
              <a:spLocks/>
            </p:cNvSpPr>
            <p:nvPr/>
          </p:nvSpPr>
          <p:spPr bwMode="auto">
            <a:xfrm flipH="1">
              <a:off x="480" y="1338"/>
              <a:ext cx="160" cy="119"/>
            </a:xfrm>
            <a:custGeom>
              <a:avLst/>
              <a:gdLst>
                <a:gd name="T0" fmla="*/ 160 w 160"/>
                <a:gd name="T1" fmla="*/ 119 h 119"/>
                <a:gd name="T2" fmla="*/ 57 w 160"/>
                <a:gd name="T3" fmla="*/ 119 h 119"/>
                <a:gd name="T4" fmla="*/ 25 w 160"/>
                <a:gd name="T5" fmla="*/ 110 h 119"/>
                <a:gd name="T6" fmla="*/ 7 w 160"/>
                <a:gd name="T7" fmla="*/ 87 h 119"/>
                <a:gd name="T8" fmla="*/ 1 w 160"/>
                <a:gd name="T9" fmla="*/ 71 h 119"/>
                <a:gd name="T10" fmla="*/ 0 w 160"/>
                <a:gd name="T11" fmla="*/ 35 h 119"/>
                <a:gd name="T12" fmla="*/ 3 w 160"/>
                <a:gd name="T13" fmla="*/ 0 h 119"/>
                <a:gd name="T14" fmla="*/ 73 w 160"/>
                <a:gd name="T15" fmla="*/ 0 h 119"/>
                <a:gd name="T16" fmla="*/ 75 w 160"/>
                <a:gd name="T17" fmla="*/ 24 h 119"/>
                <a:gd name="T18" fmla="*/ 87 w 160"/>
                <a:gd name="T19" fmla="*/ 38 h 119"/>
                <a:gd name="T20" fmla="*/ 87 w 160"/>
                <a:gd name="T21" fmla="*/ 50 h 119"/>
                <a:gd name="T22" fmla="*/ 144 w 160"/>
                <a:gd name="T23" fmla="*/ 96 h 119"/>
                <a:gd name="T24" fmla="*/ 159 w 160"/>
                <a:gd name="T25" fmla="*/ 95 h 119"/>
                <a:gd name="T26" fmla="*/ 160 w 160"/>
                <a:gd name="T27" fmla="*/ 119 h 1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19"/>
                <a:gd name="T44" fmla="*/ 160 w 160"/>
                <a:gd name="T45" fmla="*/ 119 h 1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19">
                  <a:moveTo>
                    <a:pt x="160" y="119"/>
                  </a:moveTo>
                  <a:lnTo>
                    <a:pt x="57" y="119"/>
                  </a:lnTo>
                  <a:lnTo>
                    <a:pt x="25" y="110"/>
                  </a:lnTo>
                  <a:lnTo>
                    <a:pt x="7" y="87"/>
                  </a:lnTo>
                  <a:lnTo>
                    <a:pt x="1" y="71"/>
                  </a:lnTo>
                  <a:lnTo>
                    <a:pt x="0" y="35"/>
                  </a:lnTo>
                  <a:lnTo>
                    <a:pt x="3" y="0"/>
                  </a:lnTo>
                  <a:lnTo>
                    <a:pt x="73" y="0"/>
                  </a:lnTo>
                  <a:lnTo>
                    <a:pt x="75" y="24"/>
                  </a:lnTo>
                  <a:lnTo>
                    <a:pt x="87" y="38"/>
                  </a:lnTo>
                  <a:lnTo>
                    <a:pt x="87" y="50"/>
                  </a:lnTo>
                  <a:lnTo>
                    <a:pt x="144" y="96"/>
                  </a:lnTo>
                  <a:lnTo>
                    <a:pt x="159" y="95"/>
                  </a:lnTo>
                  <a:lnTo>
                    <a:pt x="160" y="119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8" name="Line 135"/>
            <p:cNvSpPr>
              <a:spLocks noChangeShapeType="1"/>
            </p:cNvSpPr>
            <p:nvPr/>
          </p:nvSpPr>
          <p:spPr bwMode="auto">
            <a:xfrm flipH="1">
              <a:off x="678" y="1758"/>
              <a:ext cx="450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9" name="Line 136"/>
            <p:cNvSpPr>
              <a:spLocks noChangeShapeType="1"/>
            </p:cNvSpPr>
            <p:nvPr/>
          </p:nvSpPr>
          <p:spPr bwMode="auto">
            <a:xfrm flipH="1">
              <a:off x="679" y="1716"/>
              <a:ext cx="447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0" name="Freeform 137"/>
            <p:cNvSpPr>
              <a:spLocks/>
            </p:cNvSpPr>
            <p:nvPr/>
          </p:nvSpPr>
          <p:spPr bwMode="auto">
            <a:xfrm flipH="1">
              <a:off x="648" y="1419"/>
              <a:ext cx="25" cy="288"/>
            </a:xfrm>
            <a:custGeom>
              <a:avLst/>
              <a:gdLst>
                <a:gd name="T0" fmla="*/ 24 w 25"/>
                <a:gd name="T1" fmla="*/ 0 h 288"/>
                <a:gd name="T2" fmla="*/ 0 w 25"/>
                <a:gd name="T3" fmla="*/ 143 h 288"/>
                <a:gd name="T4" fmla="*/ 25 w 25"/>
                <a:gd name="T5" fmla="*/ 288 h 288"/>
                <a:gd name="T6" fmla="*/ 0 60000 65536"/>
                <a:gd name="T7" fmla="*/ 0 60000 65536"/>
                <a:gd name="T8" fmla="*/ 0 60000 65536"/>
                <a:gd name="T9" fmla="*/ 0 w 25"/>
                <a:gd name="T10" fmla="*/ 0 h 288"/>
                <a:gd name="T11" fmla="*/ 25 w 25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88">
                  <a:moveTo>
                    <a:pt x="24" y="0"/>
                  </a:moveTo>
                  <a:cubicBezTo>
                    <a:pt x="12" y="47"/>
                    <a:pt x="0" y="95"/>
                    <a:pt x="0" y="143"/>
                  </a:cubicBezTo>
                  <a:cubicBezTo>
                    <a:pt x="0" y="191"/>
                    <a:pt x="12" y="239"/>
                    <a:pt x="25" y="288"/>
                  </a:cubicBezTo>
                </a:path>
              </a:pathLst>
            </a:cu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1" name="Line 138"/>
            <p:cNvSpPr>
              <a:spLocks noChangeShapeType="1"/>
            </p:cNvSpPr>
            <p:nvPr/>
          </p:nvSpPr>
          <p:spPr bwMode="auto">
            <a:xfrm flipH="1">
              <a:off x="480" y="1452"/>
              <a:ext cx="0" cy="21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2" name="Line 147"/>
            <p:cNvSpPr>
              <a:spLocks noChangeShapeType="1"/>
            </p:cNvSpPr>
            <p:nvPr/>
          </p:nvSpPr>
          <p:spPr bwMode="auto">
            <a:xfrm flipH="1">
              <a:off x="639" y="1319"/>
              <a:ext cx="487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" name="Group 176"/>
          <p:cNvGrpSpPr>
            <a:grpSpLocks/>
          </p:cNvGrpSpPr>
          <p:nvPr/>
        </p:nvGrpSpPr>
        <p:grpSpPr bwMode="auto">
          <a:xfrm>
            <a:off x="268288" y="1246188"/>
            <a:ext cx="1290637" cy="277812"/>
            <a:chOff x="556" y="1104"/>
            <a:chExt cx="1135" cy="236"/>
          </a:xfrm>
        </p:grpSpPr>
        <p:sp>
          <p:nvSpPr>
            <p:cNvPr id="72803" name="Rectangle 165"/>
            <p:cNvSpPr>
              <a:spLocks noChangeArrowheads="1"/>
            </p:cNvSpPr>
            <p:nvPr/>
          </p:nvSpPr>
          <p:spPr bwMode="auto">
            <a:xfrm>
              <a:off x="600" y="1110"/>
              <a:ext cx="1038" cy="228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04" name="Freeform 31" descr="Темный диагональный 2"/>
            <p:cNvSpPr>
              <a:spLocks/>
            </p:cNvSpPr>
            <p:nvPr/>
          </p:nvSpPr>
          <p:spPr bwMode="auto">
            <a:xfrm>
              <a:off x="1560" y="1104"/>
              <a:ext cx="131" cy="236"/>
            </a:xfrm>
            <a:custGeom>
              <a:avLst/>
              <a:gdLst>
                <a:gd name="T0" fmla="*/ 9 w 131"/>
                <a:gd name="T1" fmla="*/ 2 h 236"/>
                <a:gd name="T2" fmla="*/ 8 w 131"/>
                <a:gd name="T3" fmla="*/ 50 h 236"/>
                <a:gd name="T4" fmla="*/ 0 w 131"/>
                <a:gd name="T5" fmla="*/ 56 h 236"/>
                <a:gd name="T6" fmla="*/ 0 w 131"/>
                <a:gd name="T7" fmla="*/ 126 h 236"/>
                <a:gd name="T8" fmla="*/ 48 w 131"/>
                <a:gd name="T9" fmla="*/ 219 h 236"/>
                <a:gd name="T10" fmla="*/ 48 w 131"/>
                <a:gd name="T11" fmla="*/ 236 h 236"/>
                <a:gd name="T12" fmla="*/ 123 w 131"/>
                <a:gd name="T13" fmla="*/ 234 h 236"/>
                <a:gd name="T14" fmla="*/ 122 w 131"/>
                <a:gd name="T15" fmla="*/ 213 h 236"/>
                <a:gd name="T16" fmla="*/ 131 w 131"/>
                <a:gd name="T17" fmla="*/ 209 h 236"/>
                <a:gd name="T18" fmla="*/ 131 w 131"/>
                <a:gd name="T19" fmla="*/ 186 h 236"/>
                <a:gd name="T20" fmla="*/ 120 w 131"/>
                <a:gd name="T21" fmla="*/ 185 h 236"/>
                <a:gd name="T22" fmla="*/ 119 w 131"/>
                <a:gd name="T23" fmla="*/ 3 h 236"/>
                <a:gd name="T24" fmla="*/ 104 w 131"/>
                <a:gd name="T25" fmla="*/ 2 h 236"/>
                <a:gd name="T26" fmla="*/ 104 w 131"/>
                <a:gd name="T27" fmla="*/ 57 h 236"/>
                <a:gd name="T28" fmla="*/ 105 w 131"/>
                <a:gd name="T29" fmla="*/ 72 h 236"/>
                <a:gd name="T30" fmla="*/ 81 w 131"/>
                <a:gd name="T31" fmla="*/ 80 h 236"/>
                <a:gd name="T32" fmla="*/ 60 w 131"/>
                <a:gd name="T33" fmla="*/ 74 h 236"/>
                <a:gd name="T34" fmla="*/ 60 w 131"/>
                <a:gd name="T35" fmla="*/ 59 h 236"/>
                <a:gd name="T36" fmla="*/ 62 w 131"/>
                <a:gd name="T37" fmla="*/ 11 h 236"/>
                <a:gd name="T38" fmla="*/ 57 w 131"/>
                <a:gd name="T39" fmla="*/ 0 h 236"/>
                <a:gd name="T40" fmla="*/ 9 w 131"/>
                <a:gd name="T41" fmla="*/ 2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1"/>
                <a:gd name="T64" fmla="*/ 0 h 236"/>
                <a:gd name="T65" fmla="*/ 131 w 131"/>
                <a:gd name="T66" fmla="*/ 236 h 2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1" h="236">
                  <a:moveTo>
                    <a:pt x="9" y="2"/>
                  </a:moveTo>
                  <a:lnTo>
                    <a:pt x="8" y="50"/>
                  </a:lnTo>
                  <a:lnTo>
                    <a:pt x="0" y="56"/>
                  </a:lnTo>
                  <a:lnTo>
                    <a:pt x="0" y="126"/>
                  </a:lnTo>
                  <a:lnTo>
                    <a:pt x="48" y="219"/>
                  </a:lnTo>
                  <a:lnTo>
                    <a:pt x="48" y="236"/>
                  </a:lnTo>
                  <a:lnTo>
                    <a:pt x="123" y="234"/>
                  </a:lnTo>
                  <a:lnTo>
                    <a:pt x="122" y="213"/>
                  </a:lnTo>
                  <a:lnTo>
                    <a:pt x="131" y="209"/>
                  </a:lnTo>
                  <a:lnTo>
                    <a:pt x="131" y="186"/>
                  </a:lnTo>
                  <a:lnTo>
                    <a:pt x="120" y="185"/>
                  </a:lnTo>
                  <a:lnTo>
                    <a:pt x="119" y="3"/>
                  </a:lnTo>
                  <a:lnTo>
                    <a:pt x="104" y="2"/>
                  </a:lnTo>
                  <a:lnTo>
                    <a:pt x="104" y="57"/>
                  </a:lnTo>
                  <a:lnTo>
                    <a:pt x="105" y="72"/>
                  </a:lnTo>
                  <a:lnTo>
                    <a:pt x="81" y="80"/>
                  </a:lnTo>
                  <a:lnTo>
                    <a:pt x="60" y="74"/>
                  </a:lnTo>
                  <a:lnTo>
                    <a:pt x="60" y="59"/>
                  </a:lnTo>
                  <a:lnTo>
                    <a:pt x="62" y="11"/>
                  </a:lnTo>
                  <a:lnTo>
                    <a:pt x="57" y="0"/>
                  </a:lnTo>
                  <a:lnTo>
                    <a:pt x="9" y="2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5" name="Line 63"/>
            <p:cNvSpPr>
              <a:spLocks noChangeShapeType="1"/>
            </p:cNvSpPr>
            <p:nvPr/>
          </p:nvSpPr>
          <p:spPr bwMode="auto">
            <a:xfrm>
              <a:off x="1119" y="122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6" name="Line 64"/>
            <p:cNvSpPr>
              <a:spLocks noChangeShapeType="1"/>
            </p:cNvSpPr>
            <p:nvPr/>
          </p:nvSpPr>
          <p:spPr bwMode="auto">
            <a:xfrm>
              <a:off x="1121" y="115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7" name="Line 66"/>
            <p:cNvSpPr>
              <a:spLocks noChangeShapeType="1"/>
            </p:cNvSpPr>
            <p:nvPr/>
          </p:nvSpPr>
          <p:spPr bwMode="auto">
            <a:xfrm>
              <a:off x="1118" y="1107"/>
              <a:ext cx="56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8" name="Line 67"/>
            <p:cNvSpPr>
              <a:spLocks noChangeShapeType="1"/>
            </p:cNvSpPr>
            <p:nvPr/>
          </p:nvSpPr>
          <p:spPr bwMode="auto">
            <a:xfrm>
              <a:off x="1622" y="1161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9" name="Line 68"/>
            <p:cNvSpPr>
              <a:spLocks noChangeShapeType="1"/>
            </p:cNvSpPr>
            <p:nvPr/>
          </p:nvSpPr>
          <p:spPr bwMode="auto">
            <a:xfrm>
              <a:off x="1622" y="1176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0" name="Freeform 116" descr="Темный диагональный 2"/>
            <p:cNvSpPr>
              <a:spLocks/>
            </p:cNvSpPr>
            <p:nvPr/>
          </p:nvSpPr>
          <p:spPr bwMode="auto">
            <a:xfrm flipH="1">
              <a:off x="556" y="1104"/>
              <a:ext cx="131" cy="236"/>
            </a:xfrm>
            <a:custGeom>
              <a:avLst/>
              <a:gdLst>
                <a:gd name="T0" fmla="*/ 9 w 131"/>
                <a:gd name="T1" fmla="*/ 2 h 236"/>
                <a:gd name="T2" fmla="*/ 8 w 131"/>
                <a:gd name="T3" fmla="*/ 50 h 236"/>
                <a:gd name="T4" fmla="*/ 0 w 131"/>
                <a:gd name="T5" fmla="*/ 56 h 236"/>
                <a:gd name="T6" fmla="*/ 0 w 131"/>
                <a:gd name="T7" fmla="*/ 126 h 236"/>
                <a:gd name="T8" fmla="*/ 48 w 131"/>
                <a:gd name="T9" fmla="*/ 219 h 236"/>
                <a:gd name="T10" fmla="*/ 48 w 131"/>
                <a:gd name="T11" fmla="*/ 236 h 236"/>
                <a:gd name="T12" fmla="*/ 123 w 131"/>
                <a:gd name="T13" fmla="*/ 234 h 236"/>
                <a:gd name="T14" fmla="*/ 122 w 131"/>
                <a:gd name="T15" fmla="*/ 213 h 236"/>
                <a:gd name="T16" fmla="*/ 131 w 131"/>
                <a:gd name="T17" fmla="*/ 209 h 236"/>
                <a:gd name="T18" fmla="*/ 131 w 131"/>
                <a:gd name="T19" fmla="*/ 186 h 236"/>
                <a:gd name="T20" fmla="*/ 120 w 131"/>
                <a:gd name="T21" fmla="*/ 185 h 236"/>
                <a:gd name="T22" fmla="*/ 119 w 131"/>
                <a:gd name="T23" fmla="*/ 3 h 236"/>
                <a:gd name="T24" fmla="*/ 104 w 131"/>
                <a:gd name="T25" fmla="*/ 2 h 236"/>
                <a:gd name="T26" fmla="*/ 104 w 131"/>
                <a:gd name="T27" fmla="*/ 57 h 236"/>
                <a:gd name="T28" fmla="*/ 105 w 131"/>
                <a:gd name="T29" fmla="*/ 72 h 236"/>
                <a:gd name="T30" fmla="*/ 81 w 131"/>
                <a:gd name="T31" fmla="*/ 80 h 236"/>
                <a:gd name="T32" fmla="*/ 60 w 131"/>
                <a:gd name="T33" fmla="*/ 74 h 236"/>
                <a:gd name="T34" fmla="*/ 60 w 131"/>
                <a:gd name="T35" fmla="*/ 59 h 236"/>
                <a:gd name="T36" fmla="*/ 62 w 131"/>
                <a:gd name="T37" fmla="*/ 11 h 236"/>
                <a:gd name="T38" fmla="*/ 57 w 131"/>
                <a:gd name="T39" fmla="*/ 0 h 236"/>
                <a:gd name="T40" fmla="*/ 9 w 131"/>
                <a:gd name="T41" fmla="*/ 2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1"/>
                <a:gd name="T64" fmla="*/ 0 h 236"/>
                <a:gd name="T65" fmla="*/ 131 w 131"/>
                <a:gd name="T66" fmla="*/ 236 h 2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1" h="236">
                  <a:moveTo>
                    <a:pt x="9" y="2"/>
                  </a:moveTo>
                  <a:lnTo>
                    <a:pt x="8" y="50"/>
                  </a:lnTo>
                  <a:lnTo>
                    <a:pt x="0" y="56"/>
                  </a:lnTo>
                  <a:lnTo>
                    <a:pt x="0" y="126"/>
                  </a:lnTo>
                  <a:lnTo>
                    <a:pt x="48" y="219"/>
                  </a:lnTo>
                  <a:lnTo>
                    <a:pt x="48" y="236"/>
                  </a:lnTo>
                  <a:lnTo>
                    <a:pt x="123" y="234"/>
                  </a:lnTo>
                  <a:lnTo>
                    <a:pt x="122" y="213"/>
                  </a:lnTo>
                  <a:lnTo>
                    <a:pt x="131" y="209"/>
                  </a:lnTo>
                  <a:lnTo>
                    <a:pt x="131" y="186"/>
                  </a:lnTo>
                  <a:lnTo>
                    <a:pt x="120" y="185"/>
                  </a:lnTo>
                  <a:lnTo>
                    <a:pt x="119" y="3"/>
                  </a:lnTo>
                  <a:lnTo>
                    <a:pt x="104" y="2"/>
                  </a:lnTo>
                  <a:lnTo>
                    <a:pt x="104" y="57"/>
                  </a:lnTo>
                  <a:lnTo>
                    <a:pt x="105" y="72"/>
                  </a:lnTo>
                  <a:lnTo>
                    <a:pt x="81" y="80"/>
                  </a:lnTo>
                  <a:lnTo>
                    <a:pt x="60" y="74"/>
                  </a:lnTo>
                  <a:lnTo>
                    <a:pt x="60" y="59"/>
                  </a:lnTo>
                  <a:lnTo>
                    <a:pt x="62" y="11"/>
                  </a:lnTo>
                  <a:lnTo>
                    <a:pt x="57" y="0"/>
                  </a:lnTo>
                  <a:lnTo>
                    <a:pt x="9" y="2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1" name="Line 148"/>
            <p:cNvSpPr>
              <a:spLocks noChangeShapeType="1"/>
            </p:cNvSpPr>
            <p:nvPr/>
          </p:nvSpPr>
          <p:spPr bwMode="auto">
            <a:xfrm flipH="1">
              <a:off x="684" y="122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2" name="Line 149"/>
            <p:cNvSpPr>
              <a:spLocks noChangeShapeType="1"/>
            </p:cNvSpPr>
            <p:nvPr/>
          </p:nvSpPr>
          <p:spPr bwMode="auto">
            <a:xfrm flipH="1">
              <a:off x="682" y="115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3" name="Line 150"/>
            <p:cNvSpPr>
              <a:spLocks noChangeShapeType="1"/>
            </p:cNvSpPr>
            <p:nvPr/>
          </p:nvSpPr>
          <p:spPr bwMode="auto">
            <a:xfrm flipH="1">
              <a:off x="568" y="1107"/>
              <a:ext cx="56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4" name="Line 151"/>
            <p:cNvSpPr>
              <a:spLocks noChangeShapeType="1"/>
            </p:cNvSpPr>
            <p:nvPr/>
          </p:nvSpPr>
          <p:spPr bwMode="auto">
            <a:xfrm flipH="1">
              <a:off x="583" y="1161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5" name="Line 152"/>
            <p:cNvSpPr>
              <a:spLocks noChangeShapeType="1"/>
            </p:cNvSpPr>
            <p:nvPr/>
          </p:nvSpPr>
          <p:spPr bwMode="auto">
            <a:xfrm flipH="1">
              <a:off x="583" y="1176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16" name="Line 153"/>
          <p:cNvSpPr>
            <a:spLocks noChangeShapeType="1"/>
          </p:cNvSpPr>
          <p:nvPr/>
        </p:nvSpPr>
        <p:spPr bwMode="auto">
          <a:xfrm flipH="1">
            <a:off x="915988" y="1211263"/>
            <a:ext cx="0" cy="3354387"/>
          </a:xfrm>
          <a:prstGeom prst="line">
            <a:avLst/>
          </a:prstGeom>
          <a:noFill/>
          <a:ln w="19050">
            <a:solidFill>
              <a:srgbClr val="FF3300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8" name="Group 23"/>
          <p:cNvGrpSpPr>
            <a:grpSpLocks/>
          </p:cNvGrpSpPr>
          <p:nvPr/>
        </p:nvGrpSpPr>
        <p:grpSpPr bwMode="auto">
          <a:xfrm>
            <a:off x="1363663" y="1441450"/>
            <a:ext cx="242887" cy="2760663"/>
            <a:chOff x="670" y="1258"/>
            <a:chExt cx="214" cy="2350"/>
          </a:xfrm>
        </p:grpSpPr>
        <p:sp>
          <p:nvSpPr>
            <p:cNvPr id="72797" name="Oval 10"/>
            <p:cNvSpPr>
              <a:spLocks noChangeArrowheads="1"/>
            </p:cNvSpPr>
            <p:nvPr/>
          </p:nvSpPr>
          <p:spPr bwMode="auto">
            <a:xfrm>
              <a:off x="670" y="1697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98" name="Oval 11"/>
            <p:cNvSpPr>
              <a:spLocks noChangeArrowheads="1"/>
            </p:cNvSpPr>
            <p:nvPr/>
          </p:nvSpPr>
          <p:spPr bwMode="auto">
            <a:xfrm>
              <a:off x="700" y="1258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99" name="Oval 12"/>
            <p:cNvSpPr>
              <a:spLocks noChangeArrowheads="1"/>
            </p:cNvSpPr>
            <p:nvPr/>
          </p:nvSpPr>
          <p:spPr bwMode="auto">
            <a:xfrm>
              <a:off x="700" y="2197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00" name="Oval 13"/>
            <p:cNvSpPr>
              <a:spLocks noChangeArrowheads="1"/>
            </p:cNvSpPr>
            <p:nvPr/>
          </p:nvSpPr>
          <p:spPr bwMode="auto">
            <a:xfrm>
              <a:off x="724" y="2546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01" name="Oval 14"/>
            <p:cNvSpPr>
              <a:spLocks noChangeArrowheads="1"/>
            </p:cNvSpPr>
            <p:nvPr/>
          </p:nvSpPr>
          <p:spPr bwMode="auto">
            <a:xfrm>
              <a:off x="724" y="2925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802" name="Oval 15"/>
            <p:cNvSpPr>
              <a:spLocks noChangeArrowheads="1"/>
            </p:cNvSpPr>
            <p:nvPr/>
          </p:nvSpPr>
          <p:spPr bwMode="auto">
            <a:xfrm>
              <a:off x="716" y="3448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</p:grpSp>
      <p:sp>
        <p:nvSpPr>
          <p:cNvPr id="95" name="AutoShape 268"/>
          <p:cNvSpPr>
            <a:spLocks noChangeArrowheads="1"/>
          </p:cNvSpPr>
          <p:nvPr/>
        </p:nvSpPr>
        <p:spPr bwMode="auto">
          <a:xfrm rot="5400000">
            <a:off x="7852569" y="3645694"/>
            <a:ext cx="293687" cy="1114425"/>
          </a:xfrm>
          <a:prstGeom prst="flowChartDelay">
            <a:avLst/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altLang="ru-RU">
              <a:latin typeface="Trebuchet MS" pitchFamily="34" charset="0"/>
            </a:endParaRPr>
          </a:p>
        </p:txBody>
      </p:sp>
      <p:sp>
        <p:nvSpPr>
          <p:cNvPr id="72719" name="Line 269"/>
          <p:cNvSpPr>
            <a:spLocks noChangeShapeType="1"/>
          </p:cNvSpPr>
          <p:nvPr/>
        </p:nvSpPr>
        <p:spPr bwMode="auto">
          <a:xfrm>
            <a:off x="7991475" y="1384300"/>
            <a:ext cx="0" cy="3255963"/>
          </a:xfrm>
          <a:prstGeom prst="line">
            <a:avLst/>
          </a:prstGeom>
          <a:noFill/>
          <a:ln w="19050">
            <a:solidFill>
              <a:srgbClr val="FF3300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7" name="Group 270"/>
          <p:cNvGrpSpPr>
            <a:grpSpLocks/>
          </p:cNvGrpSpPr>
          <p:nvPr/>
        </p:nvGrpSpPr>
        <p:grpSpPr bwMode="auto">
          <a:xfrm>
            <a:off x="7373938" y="4041775"/>
            <a:ext cx="1254125" cy="381000"/>
            <a:chOff x="573" y="3531"/>
            <a:chExt cx="1101" cy="333"/>
          </a:xfrm>
        </p:grpSpPr>
        <p:sp>
          <p:nvSpPr>
            <p:cNvPr id="72795" name="Freeform 271" descr="Темный диагональный 2"/>
            <p:cNvSpPr>
              <a:spLocks/>
            </p:cNvSpPr>
            <p:nvPr/>
          </p:nvSpPr>
          <p:spPr bwMode="auto">
            <a:xfrm>
              <a:off x="1116" y="3531"/>
              <a:ext cx="558" cy="333"/>
            </a:xfrm>
            <a:custGeom>
              <a:avLst/>
              <a:gdLst>
                <a:gd name="T0" fmla="*/ 0 w 558"/>
                <a:gd name="T1" fmla="*/ 333 h 333"/>
                <a:gd name="T2" fmla="*/ 129 w 558"/>
                <a:gd name="T3" fmla="*/ 324 h 333"/>
                <a:gd name="T4" fmla="*/ 273 w 558"/>
                <a:gd name="T5" fmla="*/ 294 h 333"/>
                <a:gd name="T6" fmla="*/ 399 w 558"/>
                <a:gd name="T7" fmla="*/ 240 h 333"/>
                <a:gd name="T8" fmla="*/ 461 w 558"/>
                <a:gd name="T9" fmla="*/ 203 h 333"/>
                <a:gd name="T10" fmla="*/ 516 w 558"/>
                <a:gd name="T11" fmla="*/ 144 h 333"/>
                <a:gd name="T12" fmla="*/ 546 w 558"/>
                <a:gd name="T13" fmla="*/ 84 h 333"/>
                <a:gd name="T14" fmla="*/ 558 w 558"/>
                <a:gd name="T15" fmla="*/ 21 h 333"/>
                <a:gd name="T16" fmla="*/ 558 w 558"/>
                <a:gd name="T17" fmla="*/ 0 h 333"/>
                <a:gd name="T18" fmla="*/ 495 w 558"/>
                <a:gd name="T19" fmla="*/ 3 h 333"/>
                <a:gd name="T20" fmla="*/ 489 w 558"/>
                <a:gd name="T21" fmla="*/ 66 h 333"/>
                <a:gd name="T22" fmla="*/ 465 w 558"/>
                <a:gd name="T23" fmla="*/ 105 h 333"/>
                <a:gd name="T24" fmla="*/ 429 w 558"/>
                <a:gd name="T25" fmla="*/ 144 h 333"/>
                <a:gd name="T26" fmla="*/ 381 w 558"/>
                <a:gd name="T27" fmla="*/ 182 h 333"/>
                <a:gd name="T28" fmla="*/ 314 w 558"/>
                <a:gd name="T29" fmla="*/ 213 h 333"/>
                <a:gd name="T30" fmla="*/ 239 w 558"/>
                <a:gd name="T31" fmla="*/ 236 h 333"/>
                <a:gd name="T32" fmla="*/ 132 w 558"/>
                <a:gd name="T33" fmla="*/ 261 h 333"/>
                <a:gd name="T34" fmla="*/ 51 w 558"/>
                <a:gd name="T35" fmla="*/ 270 h 333"/>
                <a:gd name="T36" fmla="*/ 0 w 558"/>
                <a:gd name="T37" fmla="*/ 273 h 333"/>
                <a:gd name="T38" fmla="*/ 0 w 558"/>
                <a:gd name="T39" fmla="*/ 333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8"/>
                <a:gd name="T61" fmla="*/ 0 h 333"/>
                <a:gd name="T62" fmla="*/ 558 w 558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8" h="333">
                  <a:moveTo>
                    <a:pt x="0" y="333"/>
                  </a:moveTo>
                  <a:lnTo>
                    <a:pt x="129" y="324"/>
                  </a:lnTo>
                  <a:lnTo>
                    <a:pt x="273" y="294"/>
                  </a:lnTo>
                  <a:lnTo>
                    <a:pt x="399" y="240"/>
                  </a:lnTo>
                  <a:lnTo>
                    <a:pt x="461" y="203"/>
                  </a:lnTo>
                  <a:lnTo>
                    <a:pt x="516" y="144"/>
                  </a:lnTo>
                  <a:lnTo>
                    <a:pt x="546" y="84"/>
                  </a:lnTo>
                  <a:lnTo>
                    <a:pt x="558" y="21"/>
                  </a:lnTo>
                  <a:lnTo>
                    <a:pt x="558" y="0"/>
                  </a:lnTo>
                  <a:lnTo>
                    <a:pt x="495" y="3"/>
                  </a:lnTo>
                  <a:lnTo>
                    <a:pt x="489" y="66"/>
                  </a:lnTo>
                  <a:lnTo>
                    <a:pt x="465" y="105"/>
                  </a:lnTo>
                  <a:lnTo>
                    <a:pt x="429" y="144"/>
                  </a:lnTo>
                  <a:lnTo>
                    <a:pt x="381" y="182"/>
                  </a:lnTo>
                  <a:lnTo>
                    <a:pt x="314" y="213"/>
                  </a:lnTo>
                  <a:lnTo>
                    <a:pt x="239" y="236"/>
                  </a:lnTo>
                  <a:lnTo>
                    <a:pt x="132" y="261"/>
                  </a:lnTo>
                  <a:lnTo>
                    <a:pt x="51" y="270"/>
                  </a:lnTo>
                  <a:lnTo>
                    <a:pt x="0" y="273"/>
                  </a:lnTo>
                  <a:lnTo>
                    <a:pt x="0" y="333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96" name="Freeform 272" descr="Темный диагональный 2"/>
            <p:cNvSpPr>
              <a:spLocks/>
            </p:cNvSpPr>
            <p:nvPr/>
          </p:nvSpPr>
          <p:spPr bwMode="auto">
            <a:xfrm flipH="1">
              <a:off x="573" y="3531"/>
              <a:ext cx="558" cy="333"/>
            </a:xfrm>
            <a:custGeom>
              <a:avLst/>
              <a:gdLst>
                <a:gd name="T0" fmla="*/ 0 w 558"/>
                <a:gd name="T1" fmla="*/ 333 h 333"/>
                <a:gd name="T2" fmla="*/ 129 w 558"/>
                <a:gd name="T3" fmla="*/ 324 h 333"/>
                <a:gd name="T4" fmla="*/ 273 w 558"/>
                <a:gd name="T5" fmla="*/ 294 h 333"/>
                <a:gd name="T6" fmla="*/ 399 w 558"/>
                <a:gd name="T7" fmla="*/ 240 h 333"/>
                <a:gd name="T8" fmla="*/ 461 w 558"/>
                <a:gd name="T9" fmla="*/ 203 h 333"/>
                <a:gd name="T10" fmla="*/ 516 w 558"/>
                <a:gd name="T11" fmla="*/ 144 h 333"/>
                <a:gd name="T12" fmla="*/ 546 w 558"/>
                <a:gd name="T13" fmla="*/ 84 h 333"/>
                <a:gd name="T14" fmla="*/ 558 w 558"/>
                <a:gd name="T15" fmla="*/ 21 h 333"/>
                <a:gd name="T16" fmla="*/ 558 w 558"/>
                <a:gd name="T17" fmla="*/ 0 h 333"/>
                <a:gd name="T18" fmla="*/ 495 w 558"/>
                <a:gd name="T19" fmla="*/ 3 h 333"/>
                <a:gd name="T20" fmla="*/ 489 w 558"/>
                <a:gd name="T21" fmla="*/ 66 h 333"/>
                <a:gd name="T22" fmla="*/ 465 w 558"/>
                <a:gd name="T23" fmla="*/ 105 h 333"/>
                <a:gd name="T24" fmla="*/ 429 w 558"/>
                <a:gd name="T25" fmla="*/ 144 h 333"/>
                <a:gd name="T26" fmla="*/ 381 w 558"/>
                <a:gd name="T27" fmla="*/ 182 h 333"/>
                <a:gd name="T28" fmla="*/ 314 w 558"/>
                <a:gd name="T29" fmla="*/ 213 h 333"/>
                <a:gd name="T30" fmla="*/ 239 w 558"/>
                <a:gd name="T31" fmla="*/ 236 h 333"/>
                <a:gd name="T32" fmla="*/ 132 w 558"/>
                <a:gd name="T33" fmla="*/ 261 h 333"/>
                <a:gd name="T34" fmla="*/ 51 w 558"/>
                <a:gd name="T35" fmla="*/ 270 h 333"/>
                <a:gd name="T36" fmla="*/ 0 w 558"/>
                <a:gd name="T37" fmla="*/ 273 h 333"/>
                <a:gd name="T38" fmla="*/ 0 w 558"/>
                <a:gd name="T39" fmla="*/ 333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8"/>
                <a:gd name="T61" fmla="*/ 0 h 333"/>
                <a:gd name="T62" fmla="*/ 558 w 558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8" h="333">
                  <a:moveTo>
                    <a:pt x="0" y="333"/>
                  </a:moveTo>
                  <a:lnTo>
                    <a:pt x="129" y="324"/>
                  </a:lnTo>
                  <a:lnTo>
                    <a:pt x="273" y="294"/>
                  </a:lnTo>
                  <a:lnTo>
                    <a:pt x="399" y="240"/>
                  </a:lnTo>
                  <a:lnTo>
                    <a:pt x="461" y="203"/>
                  </a:lnTo>
                  <a:lnTo>
                    <a:pt x="516" y="144"/>
                  </a:lnTo>
                  <a:lnTo>
                    <a:pt x="546" y="84"/>
                  </a:lnTo>
                  <a:lnTo>
                    <a:pt x="558" y="21"/>
                  </a:lnTo>
                  <a:lnTo>
                    <a:pt x="558" y="0"/>
                  </a:lnTo>
                  <a:lnTo>
                    <a:pt x="495" y="3"/>
                  </a:lnTo>
                  <a:lnTo>
                    <a:pt x="489" y="66"/>
                  </a:lnTo>
                  <a:lnTo>
                    <a:pt x="465" y="105"/>
                  </a:lnTo>
                  <a:lnTo>
                    <a:pt x="429" y="144"/>
                  </a:lnTo>
                  <a:lnTo>
                    <a:pt x="381" y="182"/>
                  </a:lnTo>
                  <a:lnTo>
                    <a:pt x="314" y="213"/>
                  </a:lnTo>
                  <a:lnTo>
                    <a:pt x="239" y="236"/>
                  </a:lnTo>
                  <a:lnTo>
                    <a:pt x="132" y="261"/>
                  </a:lnTo>
                  <a:lnTo>
                    <a:pt x="51" y="270"/>
                  </a:lnTo>
                  <a:lnTo>
                    <a:pt x="0" y="273"/>
                  </a:lnTo>
                  <a:lnTo>
                    <a:pt x="0" y="333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0" name="Group 298"/>
          <p:cNvGrpSpPr>
            <a:grpSpLocks/>
          </p:cNvGrpSpPr>
          <p:nvPr/>
        </p:nvGrpSpPr>
        <p:grpSpPr bwMode="auto">
          <a:xfrm>
            <a:off x="7267575" y="2047875"/>
            <a:ext cx="1466850" cy="568325"/>
            <a:chOff x="480" y="1782"/>
            <a:chExt cx="1287" cy="498"/>
          </a:xfrm>
        </p:grpSpPr>
        <p:sp>
          <p:nvSpPr>
            <p:cNvPr id="72779" name="Rectangle 299"/>
            <p:cNvSpPr>
              <a:spLocks noChangeArrowheads="1"/>
            </p:cNvSpPr>
            <p:nvPr/>
          </p:nvSpPr>
          <p:spPr bwMode="auto">
            <a:xfrm>
              <a:off x="486" y="190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80" name="Rectangle 300"/>
            <p:cNvSpPr>
              <a:spLocks noChangeArrowheads="1"/>
            </p:cNvSpPr>
            <p:nvPr/>
          </p:nvSpPr>
          <p:spPr bwMode="auto">
            <a:xfrm>
              <a:off x="1602" y="1902"/>
              <a:ext cx="162" cy="204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81" name="Rectangle 301"/>
            <p:cNvSpPr>
              <a:spLocks noChangeArrowheads="1"/>
            </p:cNvSpPr>
            <p:nvPr/>
          </p:nvSpPr>
          <p:spPr bwMode="auto">
            <a:xfrm>
              <a:off x="600" y="1782"/>
              <a:ext cx="1038" cy="492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82" name="Freeform 302" descr="Темный диагональный 2"/>
            <p:cNvSpPr>
              <a:spLocks/>
            </p:cNvSpPr>
            <p:nvPr/>
          </p:nvSpPr>
          <p:spPr bwMode="auto">
            <a:xfrm>
              <a:off x="1611" y="2109"/>
              <a:ext cx="156" cy="171"/>
            </a:xfrm>
            <a:custGeom>
              <a:avLst/>
              <a:gdLst>
                <a:gd name="T0" fmla="*/ 72 w 156"/>
                <a:gd name="T1" fmla="*/ 171 h 171"/>
                <a:gd name="T2" fmla="*/ 8 w 156"/>
                <a:gd name="T3" fmla="*/ 168 h 171"/>
                <a:gd name="T4" fmla="*/ 9 w 156"/>
                <a:gd name="T5" fmla="*/ 131 h 171"/>
                <a:gd name="T6" fmla="*/ 0 w 156"/>
                <a:gd name="T7" fmla="*/ 51 h 171"/>
                <a:gd name="T8" fmla="*/ 2 w 156"/>
                <a:gd name="T9" fmla="*/ 35 h 171"/>
                <a:gd name="T10" fmla="*/ 11 w 156"/>
                <a:gd name="T11" fmla="*/ 20 h 171"/>
                <a:gd name="T12" fmla="*/ 23 w 156"/>
                <a:gd name="T13" fmla="*/ 9 h 171"/>
                <a:gd name="T14" fmla="*/ 38 w 156"/>
                <a:gd name="T15" fmla="*/ 3 h 171"/>
                <a:gd name="T16" fmla="*/ 50 w 156"/>
                <a:gd name="T17" fmla="*/ 0 h 171"/>
                <a:gd name="T18" fmla="*/ 155 w 156"/>
                <a:gd name="T19" fmla="*/ 0 h 171"/>
                <a:gd name="T20" fmla="*/ 156 w 156"/>
                <a:gd name="T21" fmla="*/ 18 h 171"/>
                <a:gd name="T22" fmla="*/ 141 w 156"/>
                <a:gd name="T23" fmla="*/ 18 h 171"/>
                <a:gd name="T24" fmla="*/ 80 w 156"/>
                <a:gd name="T25" fmla="*/ 68 h 171"/>
                <a:gd name="T26" fmla="*/ 81 w 156"/>
                <a:gd name="T27" fmla="*/ 80 h 171"/>
                <a:gd name="T28" fmla="*/ 68 w 156"/>
                <a:gd name="T29" fmla="*/ 93 h 171"/>
                <a:gd name="T30" fmla="*/ 69 w 156"/>
                <a:gd name="T31" fmla="*/ 171 h 1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6"/>
                <a:gd name="T49" fmla="*/ 0 h 171"/>
                <a:gd name="T50" fmla="*/ 156 w 156"/>
                <a:gd name="T51" fmla="*/ 171 h 1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6" h="171">
                  <a:moveTo>
                    <a:pt x="72" y="171"/>
                  </a:moveTo>
                  <a:lnTo>
                    <a:pt x="8" y="168"/>
                  </a:lnTo>
                  <a:lnTo>
                    <a:pt x="9" y="131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1" y="20"/>
                  </a:lnTo>
                  <a:lnTo>
                    <a:pt x="23" y="9"/>
                  </a:lnTo>
                  <a:lnTo>
                    <a:pt x="38" y="3"/>
                  </a:lnTo>
                  <a:lnTo>
                    <a:pt x="50" y="0"/>
                  </a:lnTo>
                  <a:lnTo>
                    <a:pt x="155" y="0"/>
                  </a:lnTo>
                  <a:lnTo>
                    <a:pt x="156" y="18"/>
                  </a:lnTo>
                  <a:lnTo>
                    <a:pt x="141" y="18"/>
                  </a:lnTo>
                  <a:lnTo>
                    <a:pt x="80" y="68"/>
                  </a:lnTo>
                  <a:lnTo>
                    <a:pt x="81" y="80"/>
                  </a:lnTo>
                  <a:lnTo>
                    <a:pt x="68" y="93"/>
                  </a:lnTo>
                  <a:lnTo>
                    <a:pt x="69" y="171"/>
                  </a:lnTo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3" name="Freeform 303" descr="Темный диагональный 2"/>
            <p:cNvSpPr>
              <a:spLocks/>
            </p:cNvSpPr>
            <p:nvPr/>
          </p:nvSpPr>
          <p:spPr bwMode="auto">
            <a:xfrm>
              <a:off x="1607" y="1782"/>
              <a:ext cx="160" cy="120"/>
            </a:xfrm>
            <a:custGeom>
              <a:avLst/>
              <a:gdLst>
                <a:gd name="T0" fmla="*/ 160 w 160"/>
                <a:gd name="T1" fmla="*/ 120 h 120"/>
                <a:gd name="T2" fmla="*/ 60 w 160"/>
                <a:gd name="T3" fmla="*/ 120 h 120"/>
                <a:gd name="T4" fmla="*/ 34 w 160"/>
                <a:gd name="T5" fmla="*/ 116 h 120"/>
                <a:gd name="T6" fmla="*/ 10 w 160"/>
                <a:gd name="T7" fmla="*/ 98 h 120"/>
                <a:gd name="T8" fmla="*/ 0 w 160"/>
                <a:gd name="T9" fmla="*/ 75 h 120"/>
                <a:gd name="T10" fmla="*/ 0 w 160"/>
                <a:gd name="T11" fmla="*/ 21 h 120"/>
                <a:gd name="T12" fmla="*/ 1 w 160"/>
                <a:gd name="T13" fmla="*/ 0 h 120"/>
                <a:gd name="T14" fmla="*/ 73 w 160"/>
                <a:gd name="T15" fmla="*/ 2 h 120"/>
                <a:gd name="T16" fmla="*/ 72 w 160"/>
                <a:gd name="T17" fmla="*/ 24 h 120"/>
                <a:gd name="T18" fmla="*/ 85 w 160"/>
                <a:gd name="T19" fmla="*/ 36 h 120"/>
                <a:gd name="T20" fmla="*/ 90 w 160"/>
                <a:gd name="T21" fmla="*/ 51 h 120"/>
                <a:gd name="T22" fmla="*/ 145 w 160"/>
                <a:gd name="T23" fmla="*/ 96 h 120"/>
                <a:gd name="T24" fmla="*/ 160 w 160"/>
                <a:gd name="T25" fmla="*/ 96 h 120"/>
                <a:gd name="T26" fmla="*/ 160 w 160"/>
                <a:gd name="T27" fmla="*/ 120 h 1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20"/>
                <a:gd name="T44" fmla="*/ 160 w 160"/>
                <a:gd name="T45" fmla="*/ 120 h 1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20">
                  <a:moveTo>
                    <a:pt x="160" y="120"/>
                  </a:moveTo>
                  <a:lnTo>
                    <a:pt x="60" y="120"/>
                  </a:lnTo>
                  <a:lnTo>
                    <a:pt x="34" y="116"/>
                  </a:lnTo>
                  <a:lnTo>
                    <a:pt x="10" y="98"/>
                  </a:lnTo>
                  <a:lnTo>
                    <a:pt x="0" y="75"/>
                  </a:lnTo>
                  <a:lnTo>
                    <a:pt x="0" y="21"/>
                  </a:lnTo>
                  <a:lnTo>
                    <a:pt x="1" y="0"/>
                  </a:lnTo>
                  <a:lnTo>
                    <a:pt x="73" y="2"/>
                  </a:lnTo>
                  <a:lnTo>
                    <a:pt x="72" y="24"/>
                  </a:lnTo>
                  <a:lnTo>
                    <a:pt x="85" y="36"/>
                  </a:lnTo>
                  <a:lnTo>
                    <a:pt x="90" y="51"/>
                  </a:lnTo>
                  <a:lnTo>
                    <a:pt x="145" y="96"/>
                  </a:lnTo>
                  <a:lnTo>
                    <a:pt x="160" y="96"/>
                  </a:lnTo>
                  <a:lnTo>
                    <a:pt x="160" y="120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4" name="Line 304"/>
            <p:cNvSpPr>
              <a:spLocks noChangeShapeType="1"/>
            </p:cNvSpPr>
            <p:nvPr/>
          </p:nvSpPr>
          <p:spPr bwMode="auto">
            <a:xfrm>
              <a:off x="1119" y="2237"/>
              <a:ext cx="50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5" name="Line 305"/>
            <p:cNvSpPr>
              <a:spLocks noChangeShapeType="1"/>
            </p:cNvSpPr>
            <p:nvPr/>
          </p:nvSpPr>
          <p:spPr bwMode="auto">
            <a:xfrm>
              <a:off x="1121" y="2153"/>
              <a:ext cx="489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6" name="Line 306"/>
            <p:cNvSpPr>
              <a:spLocks noChangeShapeType="1"/>
            </p:cNvSpPr>
            <p:nvPr/>
          </p:nvSpPr>
          <p:spPr bwMode="auto">
            <a:xfrm>
              <a:off x="1766" y="1901"/>
              <a:ext cx="0" cy="20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7" name="Freeform 307"/>
            <p:cNvSpPr>
              <a:spLocks/>
            </p:cNvSpPr>
            <p:nvPr/>
          </p:nvSpPr>
          <p:spPr bwMode="auto">
            <a:xfrm>
              <a:off x="1572" y="1868"/>
              <a:ext cx="26" cy="273"/>
            </a:xfrm>
            <a:custGeom>
              <a:avLst/>
              <a:gdLst>
                <a:gd name="T0" fmla="*/ 26 w 26"/>
                <a:gd name="T1" fmla="*/ 0 h 273"/>
                <a:gd name="T2" fmla="*/ 0 w 26"/>
                <a:gd name="T3" fmla="*/ 141 h 273"/>
                <a:gd name="T4" fmla="*/ 24 w 26"/>
                <a:gd name="T5" fmla="*/ 273 h 273"/>
                <a:gd name="T6" fmla="*/ 0 60000 65536"/>
                <a:gd name="T7" fmla="*/ 0 60000 65536"/>
                <a:gd name="T8" fmla="*/ 0 60000 65536"/>
                <a:gd name="T9" fmla="*/ 0 w 26"/>
                <a:gd name="T10" fmla="*/ 0 h 273"/>
                <a:gd name="T11" fmla="*/ 26 w 26"/>
                <a:gd name="T12" fmla="*/ 273 h 2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73">
                  <a:moveTo>
                    <a:pt x="26" y="0"/>
                  </a:moveTo>
                  <a:cubicBezTo>
                    <a:pt x="13" y="48"/>
                    <a:pt x="0" y="96"/>
                    <a:pt x="0" y="141"/>
                  </a:cubicBezTo>
                  <a:cubicBezTo>
                    <a:pt x="0" y="186"/>
                    <a:pt x="12" y="229"/>
                    <a:pt x="24" y="273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2788" name="Group 308"/>
            <p:cNvGrpSpPr>
              <a:grpSpLocks/>
            </p:cNvGrpSpPr>
            <p:nvPr/>
          </p:nvGrpSpPr>
          <p:grpSpPr bwMode="auto">
            <a:xfrm flipH="1">
              <a:off x="480" y="1782"/>
              <a:ext cx="648" cy="498"/>
              <a:chOff x="273" y="1782"/>
              <a:chExt cx="648" cy="498"/>
            </a:xfrm>
          </p:grpSpPr>
          <p:sp>
            <p:nvSpPr>
              <p:cNvPr id="72789" name="Freeform 309" descr="Темный диагональный 2"/>
              <p:cNvSpPr>
                <a:spLocks/>
              </p:cNvSpPr>
              <p:nvPr/>
            </p:nvSpPr>
            <p:spPr bwMode="auto">
              <a:xfrm>
                <a:off x="765" y="2109"/>
                <a:ext cx="156" cy="171"/>
              </a:xfrm>
              <a:custGeom>
                <a:avLst/>
                <a:gdLst>
                  <a:gd name="T0" fmla="*/ 72 w 156"/>
                  <a:gd name="T1" fmla="*/ 171 h 171"/>
                  <a:gd name="T2" fmla="*/ 8 w 156"/>
                  <a:gd name="T3" fmla="*/ 168 h 171"/>
                  <a:gd name="T4" fmla="*/ 9 w 156"/>
                  <a:gd name="T5" fmla="*/ 131 h 171"/>
                  <a:gd name="T6" fmla="*/ 0 w 156"/>
                  <a:gd name="T7" fmla="*/ 51 h 171"/>
                  <a:gd name="T8" fmla="*/ 2 w 156"/>
                  <a:gd name="T9" fmla="*/ 35 h 171"/>
                  <a:gd name="T10" fmla="*/ 11 w 156"/>
                  <a:gd name="T11" fmla="*/ 20 h 171"/>
                  <a:gd name="T12" fmla="*/ 23 w 156"/>
                  <a:gd name="T13" fmla="*/ 9 h 171"/>
                  <a:gd name="T14" fmla="*/ 38 w 156"/>
                  <a:gd name="T15" fmla="*/ 3 h 171"/>
                  <a:gd name="T16" fmla="*/ 50 w 156"/>
                  <a:gd name="T17" fmla="*/ 0 h 171"/>
                  <a:gd name="T18" fmla="*/ 155 w 156"/>
                  <a:gd name="T19" fmla="*/ 0 h 171"/>
                  <a:gd name="T20" fmla="*/ 156 w 156"/>
                  <a:gd name="T21" fmla="*/ 18 h 171"/>
                  <a:gd name="T22" fmla="*/ 141 w 156"/>
                  <a:gd name="T23" fmla="*/ 18 h 171"/>
                  <a:gd name="T24" fmla="*/ 80 w 156"/>
                  <a:gd name="T25" fmla="*/ 68 h 171"/>
                  <a:gd name="T26" fmla="*/ 81 w 156"/>
                  <a:gd name="T27" fmla="*/ 80 h 171"/>
                  <a:gd name="T28" fmla="*/ 68 w 156"/>
                  <a:gd name="T29" fmla="*/ 93 h 171"/>
                  <a:gd name="T30" fmla="*/ 69 w 156"/>
                  <a:gd name="T31" fmla="*/ 171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6"/>
                  <a:gd name="T49" fmla="*/ 0 h 171"/>
                  <a:gd name="T50" fmla="*/ 156 w 156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6" h="171">
                    <a:moveTo>
                      <a:pt x="72" y="171"/>
                    </a:moveTo>
                    <a:lnTo>
                      <a:pt x="8" y="168"/>
                    </a:lnTo>
                    <a:lnTo>
                      <a:pt x="9" y="131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1" y="20"/>
                    </a:lnTo>
                    <a:lnTo>
                      <a:pt x="23" y="9"/>
                    </a:lnTo>
                    <a:lnTo>
                      <a:pt x="38" y="3"/>
                    </a:lnTo>
                    <a:lnTo>
                      <a:pt x="50" y="0"/>
                    </a:lnTo>
                    <a:lnTo>
                      <a:pt x="155" y="0"/>
                    </a:lnTo>
                    <a:lnTo>
                      <a:pt x="156" y="18"/>
                    </a:lnTo>
                    <a:lnTo>
                      <a:pt x="141" y="18"/>
                    </a:lnTo>
                    <a:lnTo>
                      <a:pt x="80" y="68"/>
                    </a:lnTo>
                    <a:lnTo>
                      <a:pt x="81" y="80"/>
                    </a:lnTo>
                    <a:lnTo>
                      <a:pt x="68" y="93"/>
                    </a:lnTo>
                    <a:lnTo>
                      <a:pt x="69" y="171"/>
                    </a:lnTo>
                  </a:path>
                </a:pathLst>
              </a:custGeom>
              <a:pattFill prst="dkUpDiag">
                <a:fgClr>
                  <a:schemeClr val="accent2"/>
                </a:fgClr>
                <a:bgClr>
                  <a:srgbClr val="FFFFFF"/>
                </a:bgClr>
              </a:patt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90" name="Freeform 310" descr="Темный диагональный 2"/>
              <p:cNvSpPr>
                <a:spLocks/>
              </p:cNvSpPr>
              <p:nvPr/>
            </p:nvSpPr>
            <p:spPr bwMode="auto">
              <a:xfrm>
                <a:off x="761" y="1782"/>
                <a:ext cx="160" cy="120"/>
              </a:xfrm>
              <a:custGeom>
                <a:avLst/>
                <a:gdLst>
                  <a:gd name="T0" fmla="*/ 160 w 160"/>
                  <a:gd name="T1" fmla="*/ 120 h 120"/>
                  <a:gd name="T2" fmla="*/ 60 w 160"/>
                  <a:gd name="T3" fmla="*/ 120 h 120"/>
                  <a:gd name="T4" fmla="*/ 34 w 160"/>
                  <a:gd name="T5" fmla="*/ 116 h 120"/>
                  <a:gd name="T6" fmla="*/ 10 w 160"/>
                  <a:gd name="T7" fmla="*/ 98 h 120"/>
                  <a:gd name="T8" fmla="*/ 0 w 160"/>
                  <a:gd name="T9" fmla="*/ 75 h 120"/>
                  <a:gd name="T10" fmla="*/ 0 w 160"/>
                  <a:gd name="T11" fmla="*/ 21 h 120"/>
                  <a:gd name="T12" fmla="*/ 1 w 160"/>
                  <a:gd name="T13" fmla="*/ 0 h 120"/>
                  <a:gd name="T14" fmla="*/ 73 w 160"/>
                  <a:gd name="T15" fmla="*/ 2 h 120"/>
                  <a:gd name="T16" fmla="*/ 72 w 160"/>
                  <a:gd name="T17" fmla="*/ 24 h 120"/>
                  <a:gd name="T18" fmla="*/ 85 w 160"/>
                  <a:gd name="T19" fmla="*/ 36 h 120"/>
                  <a:gd name="T20" fmla="*/ 90 w 160"/>
                  <a:gd name="T21" fmla="*/ 51 h 120"/>
                  <a:gd name="T22" fmla="*/ 145 w 160"/>
                  <a:gd name="T23" fmla="*/ 96 h 120"/>
                  <a:gd name="T24" fmla="*/ 160 w 160"/>
                  <a:gd name="T25" fmla="*/ 96 h 120"/>
                  <a:gd name="T26" fmla="*/ 160 w 160"/>
                  <a:gd name="T27" fmla="*/ 120 h 1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0"/>
                  <a:gd name="T43" fmla="*/ 0 h 120"/>
                  <a:gd name="T44" fmla="*/ 160 w 160"/>
                  <a:gd name="T45" fmla="*/ 120 h 1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0" h="120">
                    <a:moveTo>
                      <a:pt x="160" y="120"/>
                    </a:moveTo>
                    <a:lnTo>
                      <a:pt x="60" y="120"/>
                    </a:lnTo>
                    <a:lnTo>
                      <a:pt x="34" y="116"/>
                    </a:lnTo>
                    <a:lnTo>
                      <a:pt x="10" y="98"/>
                    </a:lnTo>
                    <a:lnTo>
                      <a:pt x="0" y="75"/>
                    </a:lnTo>
                    <a:lnTo>
                      <a:pt x="0" y="21"/>
                    </a:lnTo>
                    <a:lnTo>
                      <a:pt x="1" y="0"/>
                    </a:lnTo>
                    <a:lnTo>
                      <a:pt x="73" y="2"/>
                    </a:lnTo>
                    <a:lnTo>
                      <a:pt x="72" y="24"/>
                    </a:lnTo>
                    <a:lnTo>
                      <a:pt x="85" y="36"/>
                    </a:lnTo>
                    <a:lnTo>
                      <a:pt x="90" y="51"/>
                    </a:lnTo>
                    <a:lnTo>
                      <a:pt x="145" y="96"/>
                    </a:lnTo>
                    <a:lnTo>
                      <a:pt x="160" y="96"/>
                    </a:lnTo>
                    <a:lnTo>
                      <a:pt x="160" y="120"/>
                    </a:lnTo>
                    <a:close/>
                  </a:path>
                </a:pathLst>
              </a:custGeom>
              <a:pattFill prst="dkUpDiag">
                <a:fgClr>
                  <a:schemeClr val="accent2"/>
                </a:fgClr>
                <a:bgClr>
                  <a:srgbClr val="FFFFFF"/>
                </a:bgClr>
              </a:patt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91" name="Line 311"/>
              <p:cNvSpPr>
                <a:spLocks noChangeShapeType="1"/>
              </p:cNvSpPr>
              <p:nvPr/>
            </p:nvSpPr>
            <p:spPr bwMode="auto">
              <a:xfrm>
                <a:off x="273" y="2237"/>
                <a:ext cx="501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92" name="Line 312"/>
              <p:cNvSpPr>
                <a:spLocks noChangeShapeType="1"/>
              </p:cNvSpPr>
              <p:nvPr/>
            </p:nvSpPr>
            <p:spPr bwMode="auto">
              <a:xfrm>
                <a:off x="275" y="2153"/>
                <a:ext cx="489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93" name="Line 313"/>
              <p:cNvSpPr>
                <a:spLocks noChangeShapeType="1"/>
              </p:cNvSpPr>
              <p:nvPr/>
            </p:nvSpPr>
            <p:spPr bwMode="auto">
              <a:xfrm>
                <a:off x="920" y="1901"/>
                <a:ext cx="0" cy="207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94" name="Freeform 314"/>
              <p:cNvSpPr>
                <a:spLocks/>
              </p:cNvSpPr>
              <p:nvPr/>
            </p:nvSpPr>
            <p:spPr bwMode="auto">
              <a:xfrm>
                <a:off x="726" y="1868"/>
                <a:ext cx="26" cy="273"/>
              </a:xfrm>
              <a:custGeom>
                <a:avLst/>
                <a:gdLst>
                  <a:gd name="T0" fmla="*/ 26 w 26"/>
                  <a:gd name="T1" fmla="*/ 0 h 273"/>
                  <a:gd name="T2" fmla="*/ 0 w 26"/>
                  <a:gd name="T3" fmla="*/ 141 h 273"/>
                  <a:gd name="T4" fmla="*/ 24 w 26"/>
                  <a:gd name="T5" fmla="*/ 273 h 273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73"/>
                  <a:gd name="T11" fmla="*/ 26 w 26"/>
                  <a:gd name="T12" fmla="*/ 273 h 2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73">
                    <a:moveTo>
                      <a:pt x="26" y="0"/>
                    </a:moveTo>
                    <a:cubicBezTo>
                      <a:pt x="13" y="48"/>
                      <a:pt x="0" y="96"/>
                      <a:pt x="0" y="141"/>
                    </a:cubicBezTo>
                    <a:cubicBezTo>
                      <a:pt x="0" y="186"/>
                      <a:pt x="12" y="229"/>
                      <a:pt x="24" y="273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7" name="Rectangle 322"/>
          <p:cNvSpPr>
            <a:spLocks noChangeArrowheads="1"/>
          </p:cNvSpPr>
          <p:nvPr/>
        </p:nvSpPr>
        <p:spPr bwMode="auto">
          <a:xfrm>
            <a:off x="7404100" y="1282700"/>
            <a:ext cx="1182688" cy="765175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Trebuchet MS" pitchFamily="34" charset="0"/>
            </a:endParaRPr>
          </a:p>
        </p:txBody>
      </p:sp>
      <p:grpSp>
        <p:nvGrpSpPr>
          <p:cNvPr id="118" name="Группа 7255"/>
          <p:cNvGrpSpPr>
            <a:grpSpLocks/>
          </p:cNvGrpSpPr>
          <p:nvPr/>
        </p:nvGrpSpPr>
        <p:grpSpPr bwMode="auto">
          <a:xfrm>
            <a:off x="7267575" y="1543050"/>
            <a:ext cx="1466850" cy="503238"/>
            <a:chOff x="7261225" y="2017292"/>
            <a:chExt cx="1466850" cy="504108"/>
          </a:xfrm>
        </p:grpSpPr>
        <p:sp>
          <p:nvSpPr>
            <p:cNvPr id="72765" name="Rectangle 320"/>
            <p:cNvSpPr>
              <a:spLocks noChangeArrowheads="1"/>
            </p:cNvSpPr>
            <p:nvPr/>
          </p:nvSpPr>
          <p:spPr bwMode="auto">
            <a:xfrm>
              <a:off x="7268063" y="2147017"/>
              <a:ext cx="184638" cy="2321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66" name="Rectangle 321"/>
            <p:cNvSpPr>
              <a:spLocks noChangeArrowheads="1"/>
            </p:cNvSpPr>
            <p:nvPr/>
          </p:nvSpPr>
          <p:spPr bwMode="auto">
            <a:xfrm>
              <a:off x="8540017" y="2147017"/>
              <a:ext cx="184638" cy="2321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67" name="Freeform 323" descr="Темный диагональный 2"/>
            <p:cNvSpPr>
              <a:spLocks/>
            </p:cNvSpPr>
            <p:nvPr/>
          </p:nvSpPr>
          <p:spPr bwMode="auto">
            <a:xfrm>
              <a:off x="8497847" y="2389399"/>
              <a:ext cx="230228" cy="132001"/>
            </a:xfrm>
            <a:custGeom>
              <a:avLst/>
              <a:gdLst>
                <a:gd name="T0" fmla="*/ 2147483647 w 202"/>
                <a:gd name="T1" fmla="*/ 2147483647 h 116"/>
                <a:gd name="T2" fmla="*/ 2147483647 w 202"/>
                <a:gd name="T3" fmla="*/ 2147483647 h 116"/>
                <a:gd name="T4" fmla="*/ 2147483647 w 202"/>
                <a:gd name="T5" fmla="*/ 2147483647 h 116"/>
                <a:gd name="T6" fmla="*/ 0 w 202"/>
                <a:gd name="T7" fmla="*/ 2147483647 h 116"/>
                <a:gd name="T8" fmla="*/ 0 w 202"/>
                <a:gd name="T9" fmla="*/ 2147483647 h 116"/>
                <a:gd name="T10" fmla="*/ 2147483647 w 202"/>
                <a:gd name="T11" fmla="*/ 2147483647 h 116"/>
                <a:gd name="T12" fmla="*/ 2147483647 w 202"/>
                <a:gd name="T13" fmla="*/ 2147483647 h 116"/>
                <a:gd name="T14" fmla="*/ 2147483647 w 202"/>
                <a:gd name="T15" fmla="*/ 2147483647 h 116"/>
                <a:gd name="T16" fmla="*/ 2147483647 w 202"/>
                <a:gd name="T17" fmla="*/ 2147483647 h 116"/>
                <a:gd name="T18" fmla="*/ 2147483647 w 202"/>
                <a:gd name="T19" fmla="*/ 2147483647 h 116"/>
                <a:gd name="T20" fmla="*/ 2147483647 w 202"/>
                <a:gd name="T21" fmla="*/ 0 h 116"/>
                <a:gd name="T22" fmla="*/ 2147483647 w 202"/>
                <a:gd name="T23" fmla="*/ 0 h 116"/>
                <a:gd name="T24" fmla="*/ 2147483647 w 202"/>
                <a:gd name="T25" fmla="*/ 2147483647 h 116"/>
                <a:gd name="T26" fmla="*/ 2147483647 w 202"/>
                <a:gd name="T27" fmla="*/ 2147483647 h 116"/>
                <a:gd name="T28" fmla="*/ 2147483647 w 202"/>
                <a:gd name="T29" fmla="*/ 2147483647 h 116"/>
                <a:gd name="T30" fmla="*/ 2147483647 w 202"/>
                <a:gd name="T31" fmla="*/ 2147483647 h 116"/>
                <a:gd name="T32" fmla="*/ 2147483647 w 202"/>
                <a:gd name="T33" fmla="*/ 2147483647 h 116"/>
                <a:gd name="T34" fmla="*/ 2147483647 w 202"/>
                <a:gd name="T35" fmla="*/ 2147483647 h 116"/>
                <a:gd name="T36" fmla="*/ 2147483647 w 202"/>
                <a:gd name="T37" fmla="*/ 2147483647 h 1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2"/>
                <a:gd name="T58" fmla="*/ 0 h 116"/>
                <a:gd name="T59" fmla="*/ 202 w 202"/>
                <a:gd name="T60" fmla="*/ 116 h 11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2" h="116">
                  <a:moveTo>
                    <a:pt x="43" y="68"/>
                  </a:moveTo>
                  <a:lnTo>
                    <a:pt x="33" y="68"/>
                  </a:lnTo>
                  <a:lnTo>
                    <a:pt x="24" y="90"/>
                  </a:lnTo>
                  <a:lnTo>
                    <a:pt x="0" y="95"/>
                  </a:lnTo>
                  <a:lnTo>
                    <a:pt x="0" y="50"/>
                  </a:lnTo>
                  <a:lnTo>
                    <a:pt x="45" y="48"/>
                  </a:lnTo>
                  <a:lnTo>
                    <a:pt x="46" y="35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72" y="5"/>
                  </a:lnTo>
                  <a:lnTo>
                    <a:pt x="88" y="0"/>
                  </a:lnTo>
                  <a:lnTo>
                    <a:pt x="202" y="0"/>
                  </a:lnTo>
                  <a:lnTo>
                    <a:pt x="201" y="20"/>
                  </a:lnTo>
                  <a:lnTo>
                    <a:pt x="189" y="21"/>
                  </a:lnTo>
                  <a:lnTo>
                    <a:pt x="129" y="68"/>
                  </a:lnTo>
                  <a:lnTo>
                    <a:pt x="129" y="83"/>
                  </a:lnTo>
                  <a:lnTo>
                    <a:pt x="115" y="93"/>
                  </a:lnTo>
                  <a:lnTo>
                    <a:pt x="115" y="116"/>
                  </a:lnTo>
                  <a:lnTo>
                    <a:pt x="45" y="116"/>
                  </a:lnTo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8" name="Freeform 324" descr="Темный диагональный 2"/>
            <p:cNvSpPr>
              <a:spLocks/>
            </p:cNvSpPr>
            <p:nvPr/>
          </p:nvSpPr>
          <p:spPr bwMode="auto">
            <a:xfrm>
              <a:off x="8545716" y="2017292"/>
              <a:ext cx="182359" cy="135415"/>
            </a:xfrm>
            <a:custGeom>
              <a:avLst/>
              <a:gdLst>
                <a:gd name="T0" fmla="*/ 2147483647 w 160"/>
                <a:gd name="T1" fmla="*/ 2147483647 h 119"/>
                <a:gd name="T2" fmla="*/ 2147483647 w 160"/>
                <a:gd name="T3" fmla="*/ 2147483647 h 119"/>
                <a:gd name="T4" fmla="*/ 2147483647 w 160"/>
                <a:gd name="T5" fmla="*/ 2147483647 h 119"/>
                <a:gd name="T6" fmla="*/ 2147483647 w 160"/>
                <a:gd name="T7" fmla="*/ 2147483647 h 119"/>
                <a:gd name="T8" fmla="*/ 2147483647 w 160"/>
                <a:gd name="T9" fmla="*/ 2147483647 h 119"/>
                <a:gd name="T10" fmla="*/ 0 w 160"/>
                <a:gd name="T11" fmla="*/ 2147483647 h 119"/>
                <a:gd name="T12" fmla="*/ 2147483647 w 160"/>
                <a:gd name="T13" fmla="*/ 0 h 119"/>
                <a:gd name="T14" fmla="*/ 2147483647 w 160"/>
                <a:gd name="T15" fmla="*/ 0 h 119"/>
                <a:gd name="T16" fmla="*/ 2147483647 w 160"/>
                <a:gd name="T17" fmla="*/ 2147483647 h 119"/>
                <a:gd name="T18" fmla="*/ 2147483647 w 160"/>
                <a:gd name="T19" fmla="*/ 2147483647 h 119"/>
                <a:gd name="T20" fmla="*/ 2147483647 w 160"/>
                <a:gd name="T21" fmla="*/ 2147483647 h 119"/>
                <a:gd name="T22" fmla="*/ 2147483647 w 160"/>
                <a:gd name="T23" fmla="*/ 2147483647 h 119"/>
                <a:gd name="T24" fmla="*/ 2147483647 w 160"/>
                <a:gd name="T25" fmla="*/ 2147483647 h 119"/>
                <a:gd name="T26" fmla="*/ 2147483647 w 160"/>
                <a:gd name="T27" fmla="*/ 2147483647 h 1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19"/>
                <a:gd name="T44" fmla="*/ 160 w 160"/>
                <a:gd name="T45" fmla="*/ 119 h 1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19">
                  <a:moveTo>
                    <a:pt x="160" y="119"/>
                  </a:moveTo>
                  <a:lnTo>
                    <a:pt x="57" y="119"/>
                  </a:lnTo>
                  <a:lnTo>
                    <a:pt x="25" y="110"/>
                  </a:lnTo>
                  <a:lnTo>
                    <a:pt x="7" y="87"/>
                  </a:lnTo>
                  <a:lnTo>
                    <a:pt x="1" y="71"/>
                  </a:lnTo>
                  <a:lnTo>
                    <a:pt x="0" y="35"/>
                  </a:lnTo>
                  <a:lnTo>
                    <a:pt x="3" y="0"/>
                  </a:lnTo>
                  <a:lnTo>
                    <a:pt x="73" y="0"/>
                  </a:lnTo>
                  <a:lnTo>
                    <a:pt x="75" y="24"/>
                  </a:lnTo>
                  <a:lnTo>
                    <a:pt x="87" y="38"/>
                  </a:lnTo>
                  <a:lnTo>
                    <a:pt x="87" y="50"/>
                  </a:lnTo>
                  <a:lnTo>
                    <a:pt x="144" y="96"/>
                  </a:lnTo>
                  <a:lnTo>
                    <a:pt x="159" y="95"/>
                  </a:lnTo>
                  <a:lnTo>
                    <a:pt x="160" y="119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9" name="Line 325"/>
            <p:cNvSpPr>
              <a:spLocks noChangeShapeType="1"/>
            </p:cNvSpPr>
            <p:nvPr/>
          </p:nvSpPr>
          <p:spPr bwMode="auto">
            <a:xfrm>
              <a:off x="7989521" y="2495227"/>
              <a:ext cx="51288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0" name="Line 326"/>
            <p:cNvSpPr>
              <a:spLocks noChangeShapeType="1"/>
            </p:cNvSpPr>
            <p:nvPr/>
          </p:nvSpPr>
          <p:spPr bwMode="auto">
            <a:xfrm>
              <a:off x="7991801" y="2447434"/>
              <a:ext cx="50946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1" name="Freeform 327"/>
            <p:cNvSpPr>
              <a:spLocks/>
            </p:cNvSpPr>
            <p:nvPr/>
          </p:nvSpPr>
          <p:spPr bwMode="auto">
            <a:xfrm>
              <a:off x="8508104" y="2109465"/>
              <a:ext cx="28494" cy="327727"/>
            </a:xfrm>
            <a:custGeom>
              <a:avLst/>
              <a:gdLst>
                <a:gd name="T0" fmla="*/ 2147483647 w 25"/>
                <a:gd name="T1" fmla="*/ 0 h 288"/>
                <a:gd name="T2" fmla="*/ 0 w 25"/>
                <a:gd name="T3" fmla="*/ 2147483647 h 288"/>
                <a:gd name="T4" fmla="*/ 2147483647 w 25"/>
                <a:gd name="T5" fmla="*/ 2147483647 h 288"/>
                <a:gd name="T6" fmla="*/ 0 60000 65536"/>
                <a:gd name="T7" fmla="*/ 0 60000 65536"/>
                <a:gd name="T8" fmla="*/ 0 60000 65536"/>
                <a:gd name="T9" fmla="*/ 0 w 25"/>
                <a:gd name="T10" fmla="*/ 0 h 288"/>
                <a:gd name="T11" fmla="*/ 25 w 25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88">
                  <a:moveTo>
                    <a:pt x="24" y="0"/>
                  </a:moveTo>
                  <a:cubicBezTo>
                    <a:pt x="12" y="47"/>
                    <a:pt x="0" y="95"/>
                    <a:pt x="0" y="143"/>
                  </a:cubicBezTo>
                  <a:cubicBezTo>
                    <a:pt x="0" y="191"/>
                    <a:pt x="12" y="239"/>
                    <a:pt x="25" y="288"/>
                  </a:cubicBezTo>
                </a:path>
              </a:pathLst>
            </a:cu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2" name="Line 328"/>
            <p:cNvSpPr>
              <a:spLocks noChangeShapeType="1"/>
            </p:cNvSpPr>
            <p:nvPr/>
          </p:nvSpPr>
          <p:spPr bwMode="auto">
            <a:xfrm>
              <a:off x="8712200" y="2146300"/>
              <a:ext cx="15875" cy="246513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3" name="Freeform 330" descr="Темный диагональный 2"/>
            <p:cNvSpPr>
              <a:spLocks/>
            </p:cNvSpPr>
            <p:nvPr/>
          </p:nvSpPr>
          <p:spPr bwMode="auto">
            <a:xfrm flipH="1">
              <a:off x="7261225" y="2389399"/>
              <a:ext cx="230228" cy="132001"/>
            </a:xfrm>
            <a:custGeom>
              <a:avLst/>
              <a:gdLst>
                <a:gd name="T0" fmla="*/ 2147483647 w 202"/>
                <a:gd name="T1" fmla="*/ 2147483647 h 116"/>
                <a:gd name="T2" fmla="*/ 2147483647 w 202"/>
                <a:gd name="T3" fmla="*/ 2147483647 h 116"/>
                <a:gd name="T4" fmla="*/ 2147483647 w 202"/>
                <a:gd name="T5" fmla="*/ 2147483647 h 116"/>
                <a:gd name="T6" fmla="*/ 0 w 202"/>
                <a:gd name="T7" fmla="*/ 2147483647 h 116"/>
                <a:gd name="T8" fmla="*/ 0 w 202"/>
                <a:gd name="T9" fmla="*/ 2147483647 h 116"/>
                <a:gd name="T10" fmla="*/ 2147483647 w 202"/>
                <a:gd name="T11" fmla="*/ 2147483647 h 116"/>
                <a:gd name="T12" fmla="*/ 2147483647 w 202"/>
                <a:gd name="T13" fmla="*/ 2147483647 h 116"/>
                <a:gd name="T14" fmla="*/ 2147483647 w 202"/>
                <a:gd name="T15" fmla="*/ 2147483647 h 116"/>
                <a:gd name="T16" fmla="*/ 2147483647 w 202"/>
                <a:gd name="T17" fmla="*/ 2147483647 h 116"/>
                <a:gd name="T18" fmla="*/ 2147483647 w 202"/>
                <a:gd name="T19" fmla="*/ 2147483647 h 116"/>
                <a:gd name="T20" fmla="*/ 2147483647 w 202"/>
                <a:gd name="T21" fmla="*/ 0 h 116"/>
                <a:gd name="T22" fmla="*/ 2147483647 w 202"/>
                <a:gd name="T23" fmla="*/ 0 h 116"/>
                <a:gd name="T24" fmla="*/ 2147483647 w 202"/>
                <a:gd name="T25" fmla="*/ 2147483647 h 116"/>
                <a:gd name="T26" fmla="*/ 2147483647 w 202"/>
                <a:gd name="T27" fmla="*/ 2147483647 h 116"/>
                <a:gd name="T28" fmla="*/ 2147483647 w 202"/>
                <a:gd name="T29" fmla="*/ 2147483647 h 116"/>
                <a:gd name="T30" fmla="*/ 2147483647 w 202"/>
                <a:gd name="T31" fmla="*/ 2147483647 h 116"/>
                <a:gd name="T32" fmla="*/ 2147483647 w 202"/>
                <a:gd name="T33" fmla="*/ 2147483647 h 116"/>
                <a:gd name="T34" fmla="*/ 2147483647 w 202"/>
                <a:gd name="T35" fmla="*/ 2147483647 h 116"/>
                <a:gd name="T36" fmla="*/ 2147483647 w 202"/>
                <a:gd name="T37" fmla="*/ 2147483647 h 1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2"/>
                <a:gd name="T58" fmla="*/ 0 h 116"/>
                <a:gd name="T59" fmla="*/ 202 w 202"/>
                <a:gd name="T60" fmla="*/ 116 h 11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2" h="116">
                  <a:moveTo>
                    <a:pt x="43" y="68"/>
                  </a:moveTo>
                  <a:lnTo>
                    <a:pt x="33" y="68"/>
                  </a:lnTo>
                  <a:lnTo>
                    <a:pt x="24" y="90"/>
                  </a:lnTo>
                  <a:lnTo>
                    <a:pt x="0" y="95"/>
                  </a:lnTo>
                  <a:lnTo>
                    <a:pt x="0" y="50"/>
                  </a:lnTo>
                  <a:lnTo>
                    <a:pt x="45" y="48"/>
                  </a:lnTo>
                  <a:lnTo>
                    <a:pt x="46" y="35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72" y="5"/>
                  </a:lnTo>
                  <a:lnTo>
                    <a:pt x="88" y="0"/>
                  </a:lnTo>
                  <a:lnTo>
                    <a:pt x="202" y="0"/>
                  </a:lnTo>
                  <a:lnTo>
                    <a:pt x="201" y="20"/>
                  </a:lnTo>
                  <a:lnTo>
                    <a:pt x="189" y="21"/>
                  </a:lnTo>
                  <a:lnTo>
                    <a:pt x="129" y="68"/>
                  </a:lnTo>
                  <a:lnTo>
                    <a:pt x="129" y="83"/>
                  </a:lnTo>
                  <a:lnTo>
                    <a:pt x="115" y="93"/>
                  </a:lnTo>
                  <a:lnTo>
                    <a:pt x="115" y="116"/>
                  </a:lnTo>
                  <a:lnTo>
                    <a:pt x="45" y="116"/>
                  </a:lnTo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4" name="Freeform 331" descr="Темный диагональный 2"/>
            <p:cNvSpPr>
              <a:spLocks/>
            </p:cNvSpPr>
            <p:nvPr/>
          </p:nvSpPr>
          <p:spPr bwMode="auto">
            <a:xfrm flipH="1">
              <a:off x="7261225" y="2017292"/>
              <a:ext cx="182359" cy="135415"/>
            </a:xfrm>
            <a:custGeom>
              <a:avLst/>
              <a:gdLst>
                <a:gd name="T0" fmla="*/ 2147483647 w 160"/>
                <a:gd name="T1" fmla="*/ 2147483647 h 119"/>
                <a:gd name="T2" fmla="*/ 2147483647 w 160"/>
                <a:gd name="T3" fmla="*/ 2147483647 h 119"/>
                <a:gd name="T4" fmla="*/ 2147483647 w 160"/>
                <a:gd name="T5" fmla="*/ 2147483647 h 119"/>
                <a:gd name="T6" fmla="*/ 2147483647 w 160"/>
                <a:gd name="T7" fmla="*/ 2147483647 h 119"/>
                <a:gd name="T8" fmla="*/ 2147483647 w 160"/>
                <a:gd name="T9" fmla="*/ 2147483647 h 119"/>
                <a:gd name="T10" fmla="*/ 0 w 160"/>
                <a:gd name="T11" fmla="*/ 2147483647 h 119"/>
                <a:gd name="T12" fmla="*/ 2147483647 w 160"/>
                <a:gd name="T13" fmla="*/ 0 h 119"/>
                <a:gd name="T14" fmla="*/ 2147483647 w 160"/>
                <a:gd name="T15" fmla="*/ 0 h 119"/>
                <a:gd name="T16" fmla="*/ 2147483647 w 160"/>
                <a:gd name="T17" fmla="*/ 2147483647 h 119"/>
                <a:gd name="T18" fmla="*/ 2147483647 w 160"/>
                <a:gd name="T19" fmla="*/ 2147483647 h 119"/>
                <a:gd name="T20" fmla="*/ 2147483647 w 160"/>
                <a:gd name="T21" fmla="*/ 2147483647 h 119"/>
                <a:gd name="T22" fmla="*/ 2147483647 w 160"/>
                <a:gd name="T23" fmla="*/ 2147483647 h 119"/>
                <a:gd name="T24" fmla="*/ 2147483647 w 160"/>
                <a:gd name="T25" fmla="*/ 2147483647 h 119"/>
                <a:gd name="T26" fmla="*/ 2147483647 w 160"/>
                <a:gd name="T27" fmla="*/ 2147483647 h 1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0"/>
                <a:gd name="T43" fmla="*/ 0 h 119"/>
                <a:gd name="T44" fmla="*/ 160 w 160"/>
                <a:gd name="T45" fmla="*/ 119 h 1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0" h="119">
                  <a:moveTo>
                    <a:pt x="160" y="119"/>
                  </a:moveTo>
                  <a:lnTo>
                    <a:pt x="57" y="119"/>
                  </a:lnTo>
                  <a:lnTo>
                    <a:pt x="25" y="110"/>
                  </a:lnTo>
                  <a:lnTo>
                    <a:pt x="7" y="87"/>
                  </a:lnTo>
                  <a:lnTo>
                    <a:pt x="1" y="71"/>
                  </a:lnTo>
                  <a:lnTo>
                    <a:pt x="0" y="35"/>
                  </a:lnTo>
                  <a:lnTo>
                    <a:pt x="3" y="0"/>
                  </a:lnTo>
                  <a:lnTo>
                    <a:pt x="73" y="0"/>
                  </a:lnTo>
                  <a:lnTo>
                    <a:pt x="75" y="24"/>
                  </a:lnTo>
                  <a:lnTo>
                    <a:pt x="87" y="38"/>
                  </a:lnTo>
                  <a:lnTo>
                    <a:pt x="87" y="50"/>
                  </a:lnTo>
                  <a:lnTo>
                    <a:pt x="144" y="96"/>
                  </a:lnTo>
                  <a:lnTo>
                    <a:pt x="159" y="95"/>
                  </a:lnTo>
                  <a:lnTo>
                    <a:pt x="160" y="119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5" name="Line 332"/>
            <p:cNvSpPr>
              <a:spLocks noChangeShapeType="1"/>
            </p:cNvSpPr>
            <p:nvPr/>
          </p:nvSpPr>
          <p:spPr bwMode="auto">
            <a:xfrm flipH="1">
              <a:off x="7486894" y="2495227"/>
              <a:ext cx="51288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6" name="Line 333"/>
            <p:cNvSpPr>
              <a:spLocks noChangeShapeType="1"/>
            </p:cNvSpPr>
            <p:nvPr/>
          </p:nvSpPr>
          <p:spPr bwMode="auto">
            <a:xfrm flipH="1">
              <a:off x="7488034" y="2447434"/>
              <a:ext cx="50946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7" name="Freeform 334"/>
            <p:cNvSpPr>
              <a:spLocks/>
            </p:cNvSpPr>
            <p:nvPr/>
          </p:nvSpPr>
          <p:spPr bwMode="auto">
            <a:xfrm flipH="1">
              <a:off x="7452702" y="2109465"/>
              <a:ext cx="28494" cy="327727"/>
            </a:xfrm>
            <a:custGeom>
              <a:avLst/>
              <a:gdLst>
                <a:gd name="T0" fmla="*/ 2147483647 w 25"/>
                <a:gd name="T1" fmla="*/ 0 h 288"/>
                <a:gd name="T2" fmla="*/ 0 w 25"/>
                <a:gd name="T3" fmla="*/ 2147483647 h 288"/>
                <a:gd name="T4" fmla="*/ 2147483647 w 25"/>
                <a:gd name="T5" fmla="*/ 2147483647 h 288"/>
                <a:gd name="T6" fmla="*/ 0 60000 65536"/>
                <a:gd name="T7" fmla="*/ 0 60000 65536"/>
                <a:gd name="T8" fmla="*/ 0 60000 65536"/>
                <a:gd name="T9" fmla="*/ 0 w 25"/>
                <a:gd name="T10" fmla="*/ 0 h 288"/>
                <a:gd name="T11" fmla="*/ 25 w 25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88">
                  <a:moveTo>
                    <a:pt x="24" y="0"/>
                  </a:moveTo>
                  <a:cubicBezTo>
                    <a:pt x="12" y="47"/>
                    <a:pt x="0" y="95"/>
                    <a:pt x="0" y="143"/>
                  </a:cubicBezTo>
                  <a:cubicBezTo>
                    <a:pt x="0" y="191"/>
                    <a:pt x="12" y="239"/>
                    <a:pt x="25" y="288"/>
                  </a:cubicBezTo>
                </a:path>
              </a:pathLst>
            </a:cu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8" name="Line 335"/>
            <p:cNvSpPr>
              <a:spLocks noChangeShapeType="1"/>
            </p:cNvSpPr>
            <p:nvPr/>
          </p:nvSpPr>
          <p:spPr bwMode="auto">
            <a:xfrm flipH="1">
              <a:off x="7261225" y="2147017"/>
              <a:ext cx="0" cy="24579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" name="Group 360"/>
          <p:cNvGrpSpPr>
            <a:grpSpLocks/>
          </p:cNvGrpSpPr>
          <p:nvPr/>
        </p:nvGrpSpPr>
        <p:grpSpPr bwMode="auto">
          <a:xfrm>
            <a:off x="7339013" y="2601913"/>
            <a:ext cx="1322387" cy="1454150"/>
            <a:chOff x="2096" y="2268"/>
            <a:chExt cx="1162" cy="1275"/>
          </a:xfrm>
        </p:grpSpPr>
        <p:sp>
          <p:nvSpPr>
            <p:cNvPr id="72745" name="Rectangle 278"/>
            <p:cNvSpPr>
              <a:spLocks noChangeArrowheads="1"/>
            </p:cNvSpPr>
            <p:nvPr/>
          </p:nvSpPr>
          <p:spPr bwMode="auto">
            <a:xfrm>
              <a:off x="2148" y="2268"/>
              <a:ext cx="1038" cy="1272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grpSp>
          <p:nvGrpSpPr>
            <p:cNvPr id="72746" name="Group 279"/>
            <p:cNvGrpSpPr>
              <a:grpSpLocks/>
            </p:cNvGrpSpPr>
            <p:nvPr/>
          </p:nvGrpSpPr>
          <p:grpSpPr bwMode="auto">
            <a:xfrm>
              <a:off x="2178" y="3257"/>
              <a:ext cx="999" cy="148"/>
              <a:chOff x="624" y="3257"/>
              <a:chExt cx="999" cy="148"/>
            </a:xfrm>
          </p:grpSpPr>
          <p:sp>
            <p:nvSpPr>
              <p:cNvPr id="72749" name="Line 281"/>
              <p:cNvSpPr>
                <a:spLocks noChangeShapeType="1"/>
              </p:cNvSpPr>
              <p:nvPr/>
            </p:nvSpPr>
            <p:spPr bwMode="auto">
              <a:xfrm flipH="1">
                <a:off x="1116" y="3405"/>
                <a:ext cx="507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50" name="Rectangle 282"/>
              <p:cNvSpPr>
                <a:spLocks noChangeArrowheads="1"/>
              </p:cNvSpPr>
              <p:nvPr/>
            </p:nvSpPr>
            <p:spPr bwMode="auto">
              <a:xfrm>
                <a:off x="1556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1" name="Rectangle 283"/>
              <p:cNvSpPr>
                <a:spLocks noChangeArrowheads="1"/>
              </p:cNvSpPr>
              <p:nvPr/>
            </p:nvSpPr>
            <p:spPr bwMode="auto">
              <a:xfrm>
                <a:off x="153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2" name="Rectangle 284"/>
              <p:cNvSpPr>
                <a:spLocks noChangeArrowheads="1"/>
              </p:cNvSpPr>
              <p:nvPr/>
            </p:nvSpPr>
            <p:spPr bwMode="auto">
              <a:xfrm>
                <a:off x="150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3" name="Rectangle 285"/>
              <p:cNvSpPr>
                <a:spLocks noChangeArrowheads="1"/>
              </p:cNvSpPr>
              <p:nvPr/>
            </p:nvSpPr>
            <p:spPr bwMode="auto">
              <a:xfrm>
                <a:off x="1383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4" name="Rectangle 286"/>
              <p:cNvSpPr>
                <a:spLocks noChangeArrowheads="1"/>
              </p:cNvSpPr>
              <p:nvPr/>
            </p:nvSpPr>
            <p:spPr bwMode="auto">
              <a:xfrm>
                <a:off x="1355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5" name="Rectangle 287"/>
              <p:cNvSpPr>
                <a:spLocks noChangeArrowheads="1"/>
              </p:cNvSpPr>
              <p:nvPr/>
            </p:nvSpPr>
            <p:spPr bwMode="auto">
              <a:xfrm>
                <a:off x="1328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6" name="Rectangle 288"/>
              <p:cNvSpPr>
                <a:spLocks noChangeArrowheads="1"/>
              </p:cNvSpPr>
              <p:nvPr/>
            </p:nvSpPr>
            <p:spPr bwMode="auto">
              <a:xfrm>
                <a:off x="1131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7" name="Line 290"/>
              <p:cNvSpPr>
                <a:spLocks noChangeShapeType="1"/>
              </p:cNvSpPr>
              <p:nvPr/>
            </p:nvSpPr>
            <p:spPr bwMode="auto">
              <a:xfrm>
                <a:off x="624" y="3405"/>
                <a:ext cx="507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58" name="Rectangle 291"/>
              <p:cNvSpPr>
                <a:spLocks noChangeArrowheads="1"/>
              </p:cNvSpPr>
              <p:nvPr/>
            </p:nvSpPr>
            <p:spPr bwMode="auto">
              <a:xfrm flipH="1">
                <a:off x="664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59" name="Rectangle 292"/>
              <p:cNvSpPr>
                <a:spLocks noChangeArrowheads="1"/>
              </p:cNvSpPr>
              <p:nvPr/>
            </p:nvSpPr>
            <p:spPr bwMode="auto">
              <a:xfrm flipH="1">
                <a:off x="68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60" name="Rectangle 293"/>
              <p:cNvSpPr>
                <a:spLocks noChangeArrowheads="1"/>
              </p:cNvSpPr>
              <p:nvPr/>
            </p:nvSpPr>
            <p:spPr bwMode="auto">
              <a:xfrm flipH="1">
                <a:off x="71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61" name="Rectangle 294"/>
              <p:cNvSpPr>
                <a:spLocks noChangeArrowheads="1"/>
              </p:cNvSpPr>
              <p:nvPr/>
            </p:nvSpPr>
            <p:spPr bwMode="auto">
              <a:xfrm flipH="1">
                <a:off x="837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62" name="Rectangle 295"/>
              <p:cNvSpPr>
                <a:spLocks noChangeArrowheads="1"/>
              </p:cNvSpPr>
              <p:nvPr/>
            </p:nvSpPr>
            <p:spPr bwMode="auto">
              <a:xfrm flipH="1">
                <a:off x="865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63" name="Rectangle 296"/>
              <p:cNvSpPr>
                <a:spLocks noChangeArrowheads="1"/>
              </p:cNvSpPr>
              <p:nvPr/>
            </p:nvSpPr>
            <p:spPr bwMode="auto">
              <a:xfrm flipH="1">
                <a:off x="892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  <p:sp>
            <p:nvSpPr>
              <p:cNvPr id="72764" name="Rectangle 297"/>
              <p:cNvSpPr>
                <a:spLocks noChangeArrowheads="1"/>
              </p:cNvSpPr>
              <p:nvPr/>
            </p:nvSpPr>
            <p:spPr bwMode="auto">
              <a:xfrm flipH="1">
                <a:off x="1089" y="3257"/>
                <a:ext cx="27" cy="138"/>
              </a:xfrm>
              <a:prstGeom prst="rect">
                <a:avLst/>
              </a:prstGeom>
              <a:noFill/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>
                  <a:latin typeface="Trebuchet MS" pitchFamily="34" charset="0"/>
                </a:endParaRPr>
              </a:p>
            </p:txBody>
          </p:sp>
        </p:grpSp>
        <p:sp>
          <p:nvSpPr>
            <p:cNvPr id="72747" name="Freeform 317" descr="Темный диагональный 2"/>
            <p:cNvSpPr>
              <a:spLocks/>
            </p:cNvSpPr>
            <p:nvPr/>
          </p:nvSpPr>
          <p:spPr bwMode="auto">
            <a:xfrm>
              <a:off x="3166" y="2279"/>
              <a:ext cx="92" cy="1264"/>
            </a:xfrm>
            <a:custGeom>
              <a:avLst/>
              <a:gdLst>
                <a:gd name="T0" fmla="*/ 41 w 79"/>
                <a:gd name="T1" fmla="*/ 2147483647 h 340"/>
                <a:gd name="T2" fmla="*/ 41 w 79"/>
                <a:gd name="T3" fmla="*/ 2147483647 h 340"/>
                <a:gd name="T4" fmla="*/ 1 w 79"/>
                <a:gd name="T5" fmla="*/ 1582461763 h 340"/>
                <a:gd name="T6" fmla="*/ 0 w 79"/>
                <a:gd name="T7" fmla="*/ 0 h 340"/>
                <a:gd name="T8" fmla="*/ 454 w 79"/>
                <a:gd name="T9" fmla="*/ 28208641 h 340"/>
                <a:gd name="T10" fmla="*/ 454 w 79"/>
                <a:gd name="T11" fmla="*/ 467042538 h 340"/>
                <a:gd name="T12" fmla="*/ 510 w 79"/>
                <a:gd name="T13" fmla="*/ 725698483 h 340"/>
                <a:gd name="T14" fmla="*/ 576 w 79"/>
                <a:gd name="T15" fmla="*/ 780102451 h 340"/>
                <a:gd name="T16" fmla="*/ 576 w 79"/>
                <a:gd name="T17" fmla="*/ 1790298740 h 340"/>
                <a:gd name="T18" fmla="*/ 496 w 79"/>
                <a:gd name="T19" fmla="*/ 1790298740 h 340"/>
                <a:gd name="T20" fmla="*/ 483 w 79"/>
                <a:gd name="T21" fmla="*/ 2147483647 h 340"/>
                <a:gd name="T22" fmla="*/ 41 w 79"/>
                <a:gd name="T23" fmla="*/ 2147483647 h 3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9"/>
                <a:gd name="T37" fmla="*/ 0 h 340"/>
                <a:gd name="T38" fmla="*/ 79 w 79"/>
                <a:gd name="T39" fmla="*/ 340 h 3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9" h="340">
                  <a:moveTo>
                    <a:pt x="6" y="340"/>
                  </a:moveTo>
                  <a:lnTo>
                    <a:pt x="6" y="123"/>
                  </a:lnTo>
                  <a:lnTo>
                    <a:pt x="1" y="61"/>
                  </a:lnTo>
                  <a:lnTo>
                    <a:pt x="0" y="0"/>
                  </a:lnTo>
                  <a:lnTo>
                    <a:pt x="63" y="1"/>
                  </a:lnTo>
                  <a:lnTo>
                    <a:pt x="63" y="18"/>
                  </a:lnTo>
                  <a:lnTo>
                    <a:pt x="70" y="28"/>
                  </a:lnTo>
                  <a:lnTo>
                    <a:pt x="79" y="30"/>
                  </a:lnTo>
                  <a:lnTo>
                    <a:pt x="79" y="69"/>
                  </a:lnTo>
                  <a:lnTo>
                    <a:pt x="69" y="69"/>
                  </a:lnTo>
                  <a:lnTo>
                    <a:pt x="67" y="339"/>
                  </a:lnTo>
                  <a:lnTo>
                    <a:pt x="6" y="340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8" name="Freeform 318" descr="Темный диагональный 2"/>
            <p:cNvSpPr>
              <a:spLocks/>
            </p:cNvSpPr>
            <p:nvPr/>
          </p:nvSpPr>
          <p:spPr bwMode="auto">
            <a:xfrm flipH="1">
              <a:off x="2096" y="2279"/>
              <a:ext cx="93" cy="1264"/>
            </a:xfrm>
            <a:custGeom>
              <a:avLst/>
              <a:gdLst>
                <a:gd name="T0" fmla="*/ 47 w 79"/>
                <a:gd name="T1" fmla="*/ 2147483647 h 340"/>
                <a:gd name="T2" fmla="*/ 47 w 79"/>
                <a:gd name="T3" fmla="*/ 2147483647 h 340"/>
                <a:gd name="T4" fmla="*/ 1 w 79"/>
                <a:gd name="T5" fmla="*/ 1582461763 h 340"/>
                <a:gd name="T6" fmla="*/ 0 w 79"/>
                <a:gd name="T7" fmla="*/ 0 h 340"/>
                <a:gd name="T8" fmla="*/ 522 w 79"/>
                <a:gd name="T9" fmla="*/ 28208641 h 340"/>
                <a:gd name="T10" fmla="*/ 522 w 79"/>
                <a:gd name="T11" fmla="*/ 467042538 h 340"/>
                <a:gd name="T12" fmla="*/ 584 w 79"/>
                <a:gd name="T13" fmla="*/ 725698483 h 340"/>
                <a:gd name="T14" fmla="*/ 659 w 79"/>
                <a:gd name="T15" fmla="*/ 780102451 h 340"/>
                <a:gd name="T16" fmla="*/ 659 w 79"/>
                <a:gd name="T17" fmla="*/ 1790298740 h 340"/>
                <a:gd name="T18" fmla="*/ 571 w 79"/>
                <a:gd name="T19" fmla="*/ 1790298740 h 340"/>
                <a:gd name="T20" fmla="*/ 560 w 79"/>
                <a:gd name="T21" fmla="*/ 2147483647 h 340"/>
                <a:gd name="T22" fmla="*/ 47 w 79"/>
                <a:gd name="T23" fmla="*/ 2147483647 h 3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9"/>
                <a:gd name="T37" fmla="*/ 0 h 340"/>
                <a:gd name="T38" fmla="*/ 79 w 79"/>
                <a:gd name="T39" fmla="*/ 340 h 3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9" h="340">
                  <a:moveTo>
                    <a:pt x="6" y="340"/>
                  </a:moveTo>
                  <a:lnTo>
                    <a:pt x="6" y="123"/>
                  </a:lnTo>
                  <a:lnTo>
                    <a:pt x="1" y="61"/>
                  </a:lnTo>
                  <a:lnTo>
                    <a:pt x="0" y="0"/>
                  </a:lnTo>
                  <a:lnTo>
                    <a:pt x="63" y="1"/>
                  </a:lnTo>
                  <a:lnTo>
                    <a:pt x="63" y="18"/>
                  </a:lnTo>
                  <a:lnTo>
                    <a:pt x="70" y="28"/>
                  </a:lnTo>
                  <a:lnTo>
                    <a:pt x="79" y="30"/>
                  </a:lnTo>
                  <a:lnTo>
                    <a:pt x="79" y="69"/>
                  </a:lnTo>
                  <a:lnTo>
                    <a:pt x="69" y="69"/>
                  </a:lnTo>
                  <a:lnTo>
                    <a:pt x="67" y="339"/>
                  </a:lnTo>
                  <a:lnTo>
                    <a:pt x="6" y="340"/>
                  </a:lnTo>
                  <a:close/>
                </a:path>
              </a:pathLst>
            </a:custGeom>
            <a:pattFill prst="dkUpDiag">
              <a:fgClr>
                <a:srgbClr val="FF3300"/>
              </a:fgClr>
              <a:bgClr>
                <a:srgbClr val="FFFFFF"/>
              </a:bgClr>
            </a:patt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25" name="Line 351"/>
          <p:cNvSpPr>
            <a:spLocks noChangeShapeType="1"/>
          </p:cNvSpPr>
          <p:nvPr/>
        </p:nvSpPr>
        <p:spPr bwMode="auto">
          <a:xfrm flipH="1">
            <a:off x="7994650" y="1384300"/>
            <a:ext cx="0" cy="3255963"/>
          </a:xfrm>
          <a:prstGeom prst="line">
            <a:avLst/>
          </a:prstGeom>
          <a:noFill/>
          <a:ln w="19050">
            <a:solidFill>
              <a:srgbClr val="FF3300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5" name="Group 176"/>
          <p:cNvGrpSpPr>
            <a:grpSpLocks/>
          </p:cNvGrpSpPr>
          <p:nvPr/>
        </p:nvGrpSpPr>
        <p:grpSpPr bwMode="auto">
          <a:xfrm>
            <a:off x="7358063" y="1262063"/>
            <a:ext cx="1290637" cy="277812"/>
            <a:chOff x="556" y="1104"/>
            <a:chExt cx="1135" cy="236"/>
          </a:xfrm>
        </p:grpSpPr>
        <p:sp>
          <p:nvSpPr>
            <p:cNvPr id="72732" name="Rectangle 165"/>
            <p:cNvSpPr>
              <a:spLocks noChangeArrowheads="1"/>
            </p:cNvSpPr>
            <p:nvPr/>
          </p:nvSpPr>
          <p:spPr bwMode="auto">
            <a:xfrm>
              <a:off x="600" y="1110"/>
              <a:ext cx="1038" cy="228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33" name="Freeform 31" descr="Темный диагональный 2"/>
            <p:cNvSpPr>
              <a:spLocks/>
            </p:cNvSpPr>
            <p:nvPr/>
          </p:nvSpPr>
          <p:spPr bwMode="auto">
            <a:xfrm>
              <a:off x="1560" y="1104"/>
              <a:ext cx="131" cy="236"/>
            </a:xfrm>
            <a:custGeom>
              <a:avLst/>
              <a:gdLst>
                <a:gd name="T0" fmla="*/ 9 w 131"/>
                <a:gd name="T1" fmla="*/ 2 h 236"/>
                <a:gd name="T2" fmla="*/ 8 w 131"/>
                <a:gd name="T3" fmla="*/ 50 h 236"/>
                <a:gd name="T4" fmla="*/ 0 w 131"/>
                <a:gd name="T5" fmla="*/ 56 h 236"/>
                <a:gd name="T6" fmla="*/ 0 w 131"/>
                <a:gd name="T7" fmla="*/ 126 h 236"/>
                <a:gd name="T8" fmla="*/ 48 w 131"/>
                <a:gd name="T9" fmla="*/ 219 h 236"/>
                <a:gd name="T10" fmla="*/ 48 w 131"/>
                <a:gd name="T11" fmla="*/ 236 h 236"/>
                <a:gd name="T12" fmla="*/ 123 w 131"/>
                <a:gd name="T13" fmla="*/ 234 h 236"/>
                <a:gd name="T14" fmla="*/ 122 w 131"/>
                <a:gd name="T15" fmla="*/ 213 h 236"/>
                <a:gd name="T16" fmla="*/ 131 w 131"/>
                <a:gd name="T17" fmla="*/ 209 h 236"/>
                <a:gd name="T18" fmla="*/ 131 w 131"/>
                <a:gd name="T19" fmla="*/ 186 h 236"/>
                <a:gd name="T20" fmla="*/ 120 w 131"/>
                <a:gd name="T21" fmla="*/ 185 h 236"/>
                <a:gd name="T22" fmla="*/ 119 w 131"/>
                <a:gd name="T23" fmla="*/ 3 h 236"/>
                <a:gd name="T24" fmla="*/ 104 w 131"/>
                <a:gd name="T25" fmla="*/ 2 h 236"/>
                <a:gd name="T26" fmla="*/ 104 w 131"/>
                <a:gd name="T27" fmla="*/ 57 h 236"/>
                <a:gd name="T28" fmla="*/ 105 w 131"/>
                <a:gd name="T29" fmla="*/ 72 h 236"/>
                <a:gd name="T30" fmla="*/ 81 w 131"/>
                <a:gd name="T31" fmla="*/ 80 h 236"/>
                <a:gd name="T32" fmla="*/ 60 w 131"/>
                <a:gd name="T33" fmla="*/ 74 h 236"/>
                <a:gd name="T34" fmla="*/ 60 w 131"/>
                <a:gd name="T35" fmla="*/ 59 h 236"/>
                <a:gd name="T36" fmla="*/ 62 w 131"/>
                <a:gd name="T37" fmla="*/ 11 h 236"/>
                <a:gd name="T38" fmla="*/ 57 w 131"/>
                <a:gd name="T39" fmla="*/ 0 h 236"/>
                <a:gd name="T40" fmla="*/ 9 w 131"/>
                <a:gd name="T41" fmla="*/ 2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1"/>
                <a:gd name="T64" fmla="*/ 0 h 236"/>
                <a:gd name="T65" fmla="*/ 131 w 131"/>
                <a:gd name="T66" fmla="*/ 236 h 2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1" h="236">
                  <a:moveTo>
                    <a:pt x="9" y="2"/>
                  </a:moveTo>
                  <a:lnTo>
                    <a:pt x="8" y="50"/>
                  </a:lnTo>
                  <a:lnTo>
                    <a:pt x="0" y="56"/>
                  </a:lnTo>
                  <a:lnTo>
                    <a:pt x="0" y="126"/>
                  </a:lnTo>
                  <a:lnTo>
                    <a:pt x="48" y="219"/>
                  </a:lnTo>
                  <a:lnTo>
                    <a:pt x="48" y="236"/>
                  </a:lnTo>
                  <a:lnTo>
                    <a:pt x="123" y="234"/>
                  </a:lnTo>
                  <a:lnTo>
                    <a:pt x="122" y="213"/>
                  </a:lnTo>
                  <a:lnTo>
                    <a:pt x="131" y="209"/>
                  </a:lnTo>
                  <a:lnTo>
                    <a:pt x="131" y="186"/>
                  </a:lnTo>
                  <a:lnTo>
                    <a:pt x="120" y="185"/>
                  </a:lnTo>
                  <a:lnTo>
                    <a:pt x="119" y="3"/>
                  </a:lnTo>
                  <a:lnTo>
                    <a:pt x="104" y="2"/>
                  </a:lnTo>
                  <a:lnTo>
                    <a:pt x="104" y="57"/>
                  </a:lnTo>
                  <a:lnTo>
                    <a:pt x="105" y="72"/>
                  </a:lnTo>
                  <a:lnTo>
                    <a:pt x="81" y="80"/>
                  </a:lnTo>
                  <a:lnTo>
                    <a:pt x="60" y="74"/>
                  </a:lnTo>
                  <a:lnTo>
                    <a:pt x="60" y="59"/>
                  </a:lnTo>
                  <a:lnTo>
                    <a:pt x="62" y="11"/>
                  </a:lnTo>
                  <a:lnTo>
                    <a:pt x="57" y="0"/>
                  </a:lnTo>
                  <a:lnTo>
                    <a:pt x="9" y="2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4" name="Line 63"/>
            <p:cNvSpPr>
              <a:spLocks noChangeShapeType="1"/>
            </p:cNvSpPr>
            <p:nvPr/>
          </p:nvSpPr>
          <p:spPr bwMode="auto">
            <a:xfrm>
              <a:off x="1119" y="122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5" name="Line 64"/>
            <p:cNvSpPr>
              <a:spLocks noChangeShapeType="1"/>
            </p:cNvSpPr>
            <p:nvPr/>
          </p:nvSpPr>
          <p:spPr bwMode="auto">
            <a:xfrm>
              <a:off x="1121" y="115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6" name="Line 66"/>
            <p:cNvSpPr>
              <a:spLocks noChangeShapeType="1"/>
            </p:cNvSpPr>
            <p:nvPr/>
          </p:nvSpPr>
          <p:spPr bwMode="auto">
            <a:xfrm>
              <a:off x="1118" y="1107"/>
              <a:ext cx="56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7" name="Line 67"/>
            <p:cNvSpPr>
              <a:spLocks noChangeShapeType="1"/>
            </p:cNvSpPr>
            <p:nvPr/>
          </p:nvSpPr>
          <p:spPr bwMode="auto">
            <a:xfrm>
              <a:off x="1622" y="1161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8" name="Line 68"/>
            <p:cNvSpPr>
              <a:spLocks noChangeShapeType="1"/>
            </p:cNvSpPr>
            <p:nvPr/>
          </p:nvSpPr>
          <p:spPr bwMode="auto">
            <a:xfrm>
              <a:off x="1622" y="1176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9" name="Freeform 116" descr="Темный диагональный 2"/>
            <p:cNvSpPr>
              <a:spLocks/>
            </p:cNvSpPr>
            <p:nvPr/>
          </p:nvSpPr>
          <p:spPr bwMode="auto">
            <a:xfrm flipH="1">
              <a:off x="556" y="1104"/>
              <a:ext cx="131" cy="236"/>
            </a:xfrm>
            <a:custGeom>
              <a:avLst/>
              <a:gdLst>
                <a:gd name="T0" fmla="*/ 9 w 131"/>
                <a:gd name="T1" fmla="*/ 2 h 236"/>
                <a:gd name="T2" fmla="*/ 8 w 131"/>
                <a:gd name="T3" fmla="*/ 50 h 236"/>
                <a:gd name="T4" fmla="*/ 0 w 131"/>
                <a:gd name="T5" fmla="*/ 56 h 236"/>
                <a:gd name="T6" fmla="*/ 0 w 131"/>
                <a:gd name="T7" fmla="*/ 126 h 236"/>
                <a:gd name="T8" fmla="*/ 48 w 131"/>
                <a:gd name="T9" fmla="*/ 219 h 236"/>
                <a:gd name="T10" fmla="*/ 48 w 131"/>
                <a:gd name="T11" fmla="*/ 236 h 236"/>
                <a:gd name="T12" fmla="*/ 123 w 131"/>
                <a:gd name="T13" fmla="*/ 234 h 236"/>
                <a:gd name="T14" fmla="*/ 122 w 131"/>
                <a:gd name="T15" fmla="*/ 213 h 236"/>
                <a:gd name="T16" fmla="*/ 131 w 131"/>
                <a:gd name="T17" fmla="*/ 209 h 236"/>
                <a:gd name="T18" fmla="*/ 131 w 131"/>
                <a:gd name="T19" fmla="*/ 186 h 236"/>
                <a:gd name="T20" fmla="*/ 120 w 131"/>
                <a:gd name="T21" fmla="*/ 185 h 236"/>
                <a:gd name="T22" fmla="*/ 119 w 131"/>
                <a:gd name="T23" fmla="*/ 3 h 236"/>
                <a:gd name="T24" fmla="*/ 104 w 131"/>
                <a:gd name="T25" fmla="*/ 2 h 236"/>
                <a:gd name="T26" fmla="*/ 104 w 131"/>
                <a:gd name="T27" fmla="*/ 57 h 236"/>
                <a:gd name="T28" fmla="*/ 105 w 131"/>
                <a:gd name="T29" fmla="*/ 72 h 236"/>
                <a:gd name="T30" fmla="*/ 81 w 131"/>
                <a:gd name="T31" fmla="*/ 80 h 236"/>
                <a:gd name="T32" fmla="*/ 60 w 131"/>
                <a:gd name="T33" fmla="*/ 74 h 236"/>
                <a:gd name="T34" fmla="*/ 60 w 131"/>
                <a:gd name="T35" fmla="*/ 59 h 236"/>
                <a:gd name="T36" fmla="*/ 62 w 131"/>
                <a:gd name="T37" fmla="*/ 11 h 236"/>
                <a:gd name="T38" fmla="*/ 57 w 131"/>
                <a:gd name="T39" fmla="*/ 0 h 236"/>
                <a:gd name="T40" fmla="*/ 9 w 131"/>
                <a:gd name="T41" fmla="*/ 2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1"/>
                <a:gd name="T64" fmla="*/ 0 h 236"/>
                <a:gd name="T65" fmla="*/ 131 w 131"/>
                <a:gd name="T66" fmla="*/ 236 h 2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1" h="236">
                  <a:moveTo>
                    <a:pt x="9" y="2"/>
                  </a:moveTo>
                  <a:lnTo>
                    <a:pt x="8" y="50"/>
                  </a:lnTo>
                  <a:lnTo>
                    <a:pt x="0" y="56"/>
                  </a:lnTo>
                  <a:lnTo>
                    <a:pt x="0" y="126"/>
                  </a:lnTo>
                  <a:lnTo>
                    <a:pt x="48" y="219"/>
                  </a:lnTo>
                  <a:lnTo>
                    <a:pt x="48" y="236"/>
                  </a:lnTo>
                  <a:lnTo>
                    <a:pt x="123" y="234"/>
                  </a:lnTo>
                  <a:lnTo>
                    <a:pt x="122" y="213"/>
                  </a:lnTo>
                  <a:lnTo>
                    <a:pt x="131" y="209"/>
                  </a:lnTo>
                  <a:lnTo>
                    <a:pt x="131" y="186"/>
                  </a:lnTo>
                  <a:lnTo>
                    <a:pt x="120" y="185"/>
                  </a:lnTo>
                  <a:lnTo>
                    <a:pt x="119" y="3"/>
                  </a:lnTo>
                  <a:lnTo>
                    <a:pt x="104" y="2"/>
                  </a:lnTo>
                  <a:lnTo>
                    <a:pt x="104" y="57"/>
                  </a:lnTo>
                  <a:lnTo>
                    <a:pt x="105" y="72"/>
                  </a:lnTo>
                  <a:lnTo>
                    <a:pt x="81" y="80"/>
                  </a:lnTo>
                  <a:lnTo>
                    <a:pt x="60" y="74"/>
                  </a:lnTo>
                  <a:lnTo>
                    <a:pt x="60" y="59"/>
                  </a:lnTo>
                  <a:lnTo>
                    <a:pt x="62" y="11"/>
                  </a:lnTo>
                  <a:lnTo>
                    <a:pt x="57" y="0"/>
                  </a:lnTo>
                  <a:lnTo>
                    <a:pt x="9" y="2"/>
                  </a:lnTo>
                  <a:close/>
                </a:path>
              </a:pathLst>
            </a:custGeom>
            <a:pattFill prst="dkUpDiag">
              <a:fgClr>
                <a:schemeClr val="accent2"/>
              </a:fgClr>
              <a:bgClr>
                <a:srgbClr val="FFFFFF"/>
              </a:bgClr>
            </a:patt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0" name="Line 148"/>
            <p:cNvSpPr>
              <a:spLocks noChangeShapeType="1"/>
            </p:cNvSpPr>
            <p:nvPr/>
          </p:nvSpPr>
          <p:spPr bwMode="auto">
            <a:xfrm flipH="1">
              <a:off x="684" y="122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1" name="Line 149"/>
            <p:cNvSpPr>
              <a:spLocks noChangeShapeType="1"/>
            </p:cNvSpPr>
            <p:nvPr/>
          </p:nvSpPr>
          <p:spPr bwMode="auto">
            <a:xfrm flipH="1">
              <a:off x="682" y="1157"/>
              <a:ext cx="4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2" name="Line 150"/>
            <p:cNvSpPr>
              <a:spLocks noChangeShapeType="1"/>
            </p:cNvSpPr>
            <p:nvPr/>
          </p:nvSpPr>
          <p:spPr bwMode="auto">
            <a:xfrm flipH="1">
              <a:off x="568" y="1107"/>
              <a:ext cx="561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3" name="Line 151"/>
            <p:cNvSpPr>
              <a:spLocks noChangeShapeType="1"/>
            </p:cNvSpPr>
            <p:nvPr/>
          </p:nvSpPr>
          <p:spPr bwMode="auto">
            <a:xfrm flipH="1">
              <a:off x="583" y="1161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4" name="Line 152"/>
            <p:cNvSpPr>
              <a:spLocks noChangeShapeType="1"/>
            </p:cNvSpPr>
            <p:nvPr/>
          </p:nvSpPr>
          <p:spPr bwMode="auto">
            <a:xfrm flipH="1">
              <a:off x="583" y="1176"/>
              <a:ext cx="4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9" name="Group 359"/>
          <p:cNvGrpSpPr>
            <a:grpSpLocks/>
          </p:cNvGrpSpPr>
          <p:nvPr/>
        </p:nvGrpSpPr>
        <p:grpSpPr bwMode="auto">
          <a:xfrm flipH="1">
            <a:off x="7296150" y="1447800"/>
            <a:ext cx="234950" cy="2682875"/>
            <a:chOff x="3307" y="1256"/>
            <a:chExt cx="206" cy="2352"/>
          </a:xfrm>
        </p:grpSpPr>
        <p:sp>
          <p:nvSpPr>
            <p:cNvPr id="72728" name="Oval 16"/>
            <p:cNvSpPr>
              <a:spLocks noChangeArrowheads="1"/>
            </p:cNvSpPr>
            <p:nvPr/>
          </p:nvSpPr>
          <p:spPr bwMode="auto">
            <a:xfrm>
              <a:off x="3307" y="1697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29" name="Oval 17"/>
            <p:cNvSpPr>
              <a:spLocks noChangeArrowheads="1"/>
            </p:cNvSpPr>
            <p:nvPr/>
          </p:nvSpPr>
          <p:spPr bwMode="auto">
            <a:xfrm>
              <a:off x="3337" y="2221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30" name="Oval 18"/>
            <p:cNvSpPr>
              <a:spLocks noChangeArrowheads="1"/>
            </p:cNvSpPr>
            <p:nvPr/>
          </p:nvSpPr>
          <p:spPr bwMode="auto">
            <a:xfrm>
              <a:off x="3353" y="3448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2731" name="Oval 16"/>
            <p:cNvSpPr>
              <a:spLocks noChangeArrowheads="1"/>
            </p:cNvSpPr>
            <p:nvPr/>
          </p:nvSpPr>
          <p:spPr bwMode="auto">
            <a:xfrm>
              <a:off x="3307" y="1256"/>
              <a:ext cx="160" cy="160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5" grpId="0" animBg="1"/>
      <p:bldP spid="1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0"/>
            <a:ext cx="8229600" cy="530225"/>
          </a:xfrm>
        </p:spPr>
        <p:txBody>
          <a:bodyPr/>
          <a:lstStyle/>
          <a:p>
            <a:r>
              <a:rPr lang="ru-RU" sz="3200" smtClean="0">
                <a:solidFill>
                  <a:schemeClr val="accent2"/>
                </a:solidFill>
                <a:latin typeface="Tahoma" pitchFamily="34" charset="0"/>
                <a:cs typeface="Trebuchet MS" pitchFamily="34" charset="0"/>
              </a:rPr>
              <a:t>СЕРИЙНАЯ РУ ВВЭР-1000 (В-320)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12775"/>
            <a:ext cx="8915400" cy="59991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90000"/>
              </a:lnSpc>
              <a:defRPr/>
            </a:pPr>
            <a:r>
              <a:rPr lang="ru-RU" smtClean="0"/>
              <a:t>Основные технические характеристики:</a:t>
            </a:r>
            <a:endParaRPr lang="en-US" smtClean="0"/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1. Тепловая мощность,МВт – 3000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2. Давление 1 контура: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    -номинальное/расчетное,МПа – 15,7/17,64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3. Температура 1 контура: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     -номинальная </a:t>
            </a:r>
            <a:r>
              <a:rPr lang="en-US" sz="2400" smtClean="0"/>
              <a:t>t</a:t>
            </a:r>
            <a:r>
              <a:rPr lang="ru-RU" sz="2400" baseline="-25000" smtClean="0"/>
              <a:t>вх</a:t>
            </a:r>
            <a:r>
              <a:rPr lang="ru-RU" sz="2400" smtClean="0"/>
              <a:t> / </a:t>
            </a:r>
            <a:r>
              <a:rPr lang="en-US" sz="2400" smtClean="0"/>
              <a:t>t</a:t>
            </a:r>
            <a:r>
              <a:rPr lang="ru-RU" sz="2400" baseline="-25000" smtClean="0"/>
              <a:t>вых</a:t>
            </a:r>
            <a:r>
              <a:rPr lang="ru-RU" sz="2400" smtClean="0"/>
              <a:t>, </a:t>
            </a:r>
            <a:r>
              <a:rPr lang="ru-RU" sz="2400" baseline="30000" smtClean="0"/>
              <a:t>О</a:t>
            </a:r>
            <a:r>
              <a:rPr lang="ru-RU" sz="2400" smtClean="0"/>
              <a:t>С </a:t>
            </a:r>
            <a:r>
              <a:rPr lang="en-US" sz="2400" smtClean="0"/>
              <a:t>-</a:t>
            </a:r>
            <a:r>
              <a:rPr lang="ru-RU" sz="2400" smtClean="0"/>
              <a:t> 290/320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     -расчетная, </a:t>
            </a:r>
            <a:r>
              <a:rPr lang="ru-RU" sz="2400" baseline="30000" smtClean="0"/>
              <a:t>О</a:t>
            </a:r>
            <a:r>
              <a:rPr lang="ru-RU" sz="2400" smtClean="0"/>
              <a:t>С </a:t>
            </a:r>
            <a:r>
              <a:rPr lang="en-US" sz="2400" smtClean="0"/>
              <a:t>-</a:t>
            </a:r>
            <a:r>
              <a:rPr lang="ru-RU" sz="2400" smtClean="0"/>
              <a:t> 350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4. Давление 2 контура (на выходе из ПГ):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    -номинальное/расчетное,МПа – 6,27/7,84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5. Расчетная температура 2 контура, </a:t>
            </a:r>
            <a:r>
              <a:rPr lang="ru-RU" sz="2400" baseline="30000" smtClean="0"/>
              <a:t>О</a:t>
            </a:r>
            <a:r>
              <a:rPr lang="ru-RU" sz="2400" smtClean="0"/>
              <a:t>С – 300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6. Расчетный проектный флюенс нейтронов на стенку КР за 40 лет –5,7 10</a:t>
            </a:r>
            <a:r>
              <a:rPr lang="ru-RU" sz="2400" baseline="30000" smtClean="0"/>
              <a:t>19 </a:t>
            </a:r>
            <a:r>
              <a:rPr lang="ru-RU" sz="2400" smtClean="0"/>
              <a:t>нейтр/см</a:t>
            </a:r>
            <a:r>
              <a:rPr lang="ru-RU" sz="2400" baseline="30000" smtClean="0"/>
              <a:t>2</a:t>
            </a:r>
          </a:p>
          <a:p>
            <a:pPr fontAlgn="auto">
              <a:lnSpc>
                <a:spcPct val="90000"/>
              </a:lnSpc>
              <a:defRPr/>
            </a:pPr>
            <a:r>
              <a:rPr lang="ru-RU" sz="2400" smtClean="0"/>
              <a:t>7. Расчетная повреждающая доза на выгородке – 5</a:t>
            </a:r>
            <a:r>
              <a:rPr lang="en-US" sz="2400" smtClean="0"/>
              <a:t>7</a:t>
            </a:r>
            <a:r>
              <a:rPr lang="ru-RU" sz="2400" smtClean="0"/>
              <a:t> сна</a:t>
            </a:r>
          </a:p>
          <a:p>
            <a:pPr fontAlgn="auto">
              <a:lnSpc>
                <a:spcPct val="90000"/>
              </a:lnSpc>
              <a:defRPr/>
            </a:pPr>
            <a:endParaRPr lang="ru-RU" sz="2400" smtClean="0"/>
          </a:p>
          <a:p>
            <a:pPr fontAlgn="auto">
              <a:lnSpc>
                <a:spcPct val="90000"/>
              </a:lnSpc>
              <a:defRPr/>
            </a:pPr>
            <a:endParaRPr lang="ru-RU" sz="2400" baseline="-25000" smtClean="0"/>
          </a:p>
        </p:txBody>
      </p:sp>
      <p:sp>
        <p:nvSpPr>
          <p:cNvPr id="15363" name="Номер слайда 5"/>
          <p:cNvSpPr txBox="1">
            <a:spLocks noGrp="1"/>
          </p:cNvSpPr>
          <p:nvPr/>
        </p:nvSpPr>
        <p:spPr bwMode="auto">
          <a:xfrm>
            <a:off x="665956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1032"/>
          <p:cNvSpPr>
            <a:spLocks noGrp="1" noChangeArrowheads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None/>
            </a:pPr>
            <a:r>
              <a:rPr lang="ru-RU" altLang="ru-RU" smtClean="0">
                <a:solidFill>
                  <a:srgbClr val="F6530A"/>
                </a:solidFill>
                <a:latin typeface="Calibri" pitchFamily="34" charset="0"/>
                <a:cs typeface="Trebuchet MS" pitchFamily="34" charset="0"/>
              </a:rPr>
              <a:t>АКТИВНАЯ ЗОНА</a:t>
            </a:r>
          </a:p>
        </p:txBody>
      </p:sp>
      <p:pic>
        <p:nvPicPr>
          <p:cNvPr id="74754" name="Picture 5"/>
          <p:cNvPicPr>
            <a:picLocks noChangeAspect="1" noChangeArrowheads="1"/>
          </p:cNvPicPr>
          <p:nvPr/>
        </p:nvPicPr>
        <p:blipFill>
          <a:blip r:embed="rId2"/>
          <a:srcRect l="20451" t="7841" r="32722" b="19603"/>
          <a:stretch>
            <a:fillRect/>
          </a:stretch>
        </p:blipFill>
        <p:spPr bwMode="auto">
          <a:xfrm>
            <a:off x="338138" y="782638"/>
            <a:ext cx="3467100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Grp="1" noChangeArrowheads="1"/>
          </p:cNvSpPr>
          <p:nvPr>
            <p:ph idx="1"/>
          </p:nvPr>
        </p:nvSpPr>
        <p:spPr>
          <a:xfrm>
            <a:off x="3735388" y="1249363"/>
            <a:ext cx="1584325" cy="274637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ct val="80000"/>
              </a:lnSpc>
              <a:defRPr/>
            </a:pPr>
            <a:r>
              <a:rPr lang="ru-RU" altLang="ru-RU" dirty="0">
                <a:solidFill>
                  <a:srgbClr val="003399"/>
                </a:solidFill>
                <a:latin typeface="Calibri" pitchFamily="34" charset="0"/>
              </a:rPr>
              <a:t>ОР СУЗ</a:t>
            </a:r>
            <a:r>
              <a:rPr lang="en-US" altLang="ru-RU" dirty="0">
                <a:solidFill>
                  <a:srgbClr val="003399"/>
                </a:solidFill>
                <a:latin typeface="Calibri" pitchFamily="34" charset="0"/>
              </a:rPr>
              <a:t> </a:t>
            </a:r>
            <a:r>
              <a:rPr lang="ru-RU" altLang="ru-RU" dirty="0">
                <a:solidFill>
                  <a:srgbClr val="003399"/>
                </a:solidFill>
                <a:latin typeface="Calibri" pitchFamily="34" charset="0"/>
              </a:rPr>
              <a:t>(18 ПЭЛ)</a:t>
            </a:r>
          </a:p>
        </p:txBody>
      </p:sp>
      <p:pic>
        <p:nvPicPr>
          <p:cNvPr id="74756" name="Picture 115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50000"/>
          </a:blip>
          <a:srcRect l="18407" t="19603" r="44994" b="7841"/>
          <a:stretch>
            <a:fillRect/>
          </a:stretch>
        </p:blipFill>
        <p:spPr bwMode="auto">
          <a:xfrm>
            <a:off x="3805238" y="1038225"/>
            <a:ext cx="17526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2"/>
          <p:cNvSpPr txBox="1">
            <a:spLocks noChangeArrowheads="1"/>
          </p:cNvSpPr>
          <p:nvPr/>
        </p:nvSpPr>
        <p:spPr bwMode="auto">
          <a:xfrm>
            <a:off x="3567113" y="3181350"/>
            <a:ext cx="2008187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>
                <a:solidFill>
                  <a:srgbClr val="003399"/>
                </a:solidFill>
                <a:latin typeface="Calibri" pitchFamily="34" charset="0"/>
              </a:rPr>
              <a:t>ОР СУЗ</a:t>
            </a:r>
            <a:r>
              <a:rPr lang="en-US" altLang="ru-RU">
                <a:solidFill>
                  <a:srgbClr val="003399"/>
                </a:solidFill>
                <a:latin typeface="Calibri" pitchFamily="34" charset="0"/>
              </a:rPr>
              <a:t> </a:t>
            </a:r>
            <a:r>
              <a:rPr lang="ru-RU" altLang="ru-RU">
                <a:solidFill>
                  <a:srgbClr val="003399"/>
                </a:solidFill>
                <a:latin typeface="Calibri" pitchFamily="34" charset="0"/>
              </a:rPr>
              <a:t>(1</a:t>
            </a:r>
            <a:r>
              <a:rPr lang="en-US" altLang="ru-RU">
                <a:solidFill>
                  <a:srgbClr val="003399"/>
                </a:solidFill>
                <a:latin typeface="Calibri" pitchFamily="34" charset="0"/>
              </a:rPr>
              <a:t>6 </a:t>
            </a:r>
            <a:r>
              <a:rPr lang="ru-RU" altLang="ru-RU">
                <a:solidFill>
                  <a:srgbClr val="003399"/>
                </a:solidFill>
                <a:latin typeface="Calibri" pitchFamily="34" charset="0"/>
              </a:rPr>
              <a:t>ПЭЛ)</a:t>
            </a:r>
          </a:p>
        </p:txBody>
      </p:sp>
      <p:pic>
        <p:nvPicPr>
          <p:cNvPr id="74758" name="Picture 4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76" t="9448" r="3937" b="6299"/>
          <a:stretch>
            <a:fillRect/>
          </a:stretch>
        </p:blipFill>
        <p:spPr bwMode="auto">
          <a:xfrm>
            <a:off x="3567113" y="3581400"/>
            <a:ext cx="17938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122238" y="3565525"/>
            <a:ext cx="3246437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Преимущества:</a:t>
            </a:r>
            <a:r>
              <a:rPr lang="en-US" sz="1200" dirty="0">
                <a:solidFill>
                  <a:srgbClr val="000099"/>
                </a:solidFill>
                <a:latin typeface="Calibri" pitchFamily="34" charset="0"/>
                <a:cs typeface="+mn-cs"/>
              </a:rPr>
              <a:t> </a:t>
            </a:r>
          </a:p>
          <a:p>
            <a:pPr marL="180975" indent="-180975" fontAlgn="auto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Количество </a:t>
            </a:r>
            <a:r>
              <a:rPr lang="ru-RU" sz="1200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твэл</a:t>
            </a: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 в ТВС увеличено до 312 шт. за счёт переноса канала под КНИТ на место направляющего канала под ПС СУЗ, исключив из кластера ПС СУЗ два поглощающих стержня</a:t>
            </a:r>
          </a:p>
          <a:p>
            <a:pPr marL="180975" indent="-180975" fontAlgn="auto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Применение </a:t>
            </a:r>
            <a:r>
              <a:rPr lang="ru-RU" sz="1200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твэг</a:t>
            </a: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 с осевым профилированием в трёх исполнениях, отличающихся содержанием </a:t>
            </a:r>
            <a:r>
              <a:rPr lang="ru-RU" sz="1200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Gd</a:t>
            </a: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, что позволяет оптимально сформировать поле </a:t>
            </a:r>
            <a:r>
              <a:rPr lang="ru-RU" sz="1200" dirty="0" err="1">
                <a:solidFill>
                  <a:srgbClr val="003399"/>
                </a:solidFill>
                <a:latin typeface="Calibri" pitchFamily="34" charset="0"/>
                <a:cs typeface="+mn-cs"/>
              </a:rPr>
              <a:t>энерговыделения</a:t>
            </a:r>
            <a:endParaRPr lang="ru-RU" sz="1200" dirty="0">
              <a:solidFill>
                <a:srgbClr val="003399"/>
              </a:solidFill>
              <a:latin typeface="Calibri" pitchFamily="34" charset="0"/>
              <a:cs typeface="+mn-cs"/>
            </a:endParaRPr>
          </a:p>
          <a:p>
            <a:pPr marL="180975" indent="-180975" fontAlgn="auto">
              <a:spcBef>
                <a:spcPts val="0"/>
              </a:spcBef>
              <a:spcAft>
                <a:spcPct val="40000"/>
              </a:spcAft>
              <a:buClr>
                <a:srgbClr val="F6530A"/>
              </a:buClr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3399"/>
                </a:solidFill>
                <a:latin typeface="Calibri" pitchFamily="34" charset="0"/>
                <a:cs typeface="+mn-cs"/>
              </a:rPr>
              <a:t>Реализованы два вида кластеров ПС СУЗ – с 16-ю и 18-ю ПС</a:t>
            </a:r>
          </a:p>
        </p:txBody>
      </p:sp>
      <p:sp>
        <p:nvSpPr>
          <p:cNvPr id="74760" name="Oval 43"/>
          <p:cNvSpPr>
            <a:spLocks noChangeArrowheads="1"/>
          </p:cNvSpPr>
          <p:nvPr/>
        </p:nvSpPr>
        <p:spPr bwMode="auto">
          <a:xfrm>
            <a:off x="3805238" y="4870450"/>
            <a:ext cx="141287" cy="141288"/>
          </a:xfrm>
          <a:prstGeom prst="ellipse">
            <a:avLst/>
          </a:prstGeom>
          <a:gradFill rotWithShape="0">
            <a:gsLst>
              <a:gs pos="0">
                <a:srgbClr val="F8F8F8"/>
              </a:gs>
              <a:gs pos="100000">
                <a:srgbClr val="737373"/>
              </a:gs>
            </a:gsLst>
            <a:lin ang="0" scaled="1"/>
          </a:gra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Trebuchet MS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 flipH="1">
            <a:off x="6425675" y="882463"/>
            <a:ext cx="1071327" cy="2456331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9960" y="3481672"/>
            <a:ext cx="1099314" cy="2761130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8" descr="ТВС-2М укороченная с вырезом"/>
          <p:cNvPicPr>
            <a:picLocks noChangeAspect="1" noChangeArrowheads="1"/>
          </p:cNvPicPr>
          <p:nvPr/>
        </p:nvPicPr>
        <p:blipFill>
          <a:blip r:embed="rId7" cstate="print">
            <a:lum bright="20000"/>
          </a:blip>
          <a:srcRect/>
          <a:stretch>
            <a:fillRect/>
          </a:stretch>
        </p:blipFill>
        <p:spPr bwMode="auto">
          <a:xfrm>
            <a:off x="7777598" y="893989"/>
            <a:ext cx="913288" cy="5331688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rgbClr val="F6530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4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Парогенератор. ГЦНА. Сравнение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144838" y="1090613"/>
          <a:ext cx="5738812" cy="4000500"/>
        </p:xfrm>
        <a:graphic>
          <a:graphicData uri="http://schemas.openxmlformats.org/drawingml/2006/table">
            <a:tbl>
              <a:tblPr/>
              <a:tblGrid>
                <a:gridCol w="1871662"/>
                <a:gridCol w="1233488"/>
                <a:gridCol w="1371600"/>
                <a:gridCol w="1262062"/>
              </a:tblGrid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АЭС с РУ</a:t>
                      </a:r>
                      <a:b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В-320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АЭС-2006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ВВЭР-ТОИ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Тип парогенератора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ПГВ-1000…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ПГВ-1000 МКП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ПГВ-1000 МКО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89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Рабочее давление в трубопроводах пара и питательной воды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6,27 МПа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8,1 МПа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9,0 МПа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Диаметр паропроводов свежего пара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700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Диаметр трубопроводов питательной воды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400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400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Ду 500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667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5812" name="Group 205"/>
          <p:cNvGrpSpPr>
            <a:grpSpLocks/>
          </p:cNvGrpSpPr>
          <p:nvPr/>
        </p:nvGrpSpPr>
        <p:grpSpPr bwMode="auto">
          <a:xfrm>
            <a:off x="184150" y="1570038"/>
            <a:ext cx="2749550" cy="1500187"/>
            <a:chOff x="1195" y="1168"/>
            <a:chExt cx="1732" cy="969"/>
          </a:xfrm>
        </p:grpSpPr>
        <p:sp>
          <p:nvSpPr>
            <p:cNvPr id="115332" name="AutoShape 10"/>
            <p:cNvSpPr>
              <a:spLocks noChangeArrowheads="1"/>
            </p:cNvSpPr>
            <p:nvPr/>
          </p:nvSpPr>
          <p:spPr bwMode="auto">
            <a:xfrm>
              <a:off x="1232" y="1288"/>
              <a:ext cx="1624" cy="528"/>
            </a:xfrm>
            <a:prstGeom prst="roundRect">
              <a:avLst>
                <a:gd name="adj" fmla="val 34125"/>
              </a:avLst>
            </a:prstGeom>
            <a:gradFill rotWithShape="0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115333" name="Freeform 207"/>
            <p:cNvSpPr>
              <a:spLocks/>
            </p:cNvSpPr>
            <p:nvPr/>
          </p:nvSpPr>
          <p:spPr bwMode="auto">
            <a:xfrm>
              <a:off x="2851" y="1424"/>
              <a:ext cx="4" cy="18"/>
            </a:xfrm>
            <a:custGeom>
              <a:avLst/>
              <a:gdLst>
                <a:gd name="T0" fmla="*/ 0 w 18"/>
                <a:gd name="T1" fmla="*/ 0 h 74"/>
                <a:gd name="T2" fmla="*/ 0 w 18"/>
                <a:gd name="T3" fmla="*/ 0 h 74"/>
                <a:gd name="T4" fmla="*/ 0 w 18"/>
                <a:gd name="T5" fmla="*/ 0 h 74"/>
                <a:gd name="T6" fmla="*/ 0 w 18"/>
                <a:gd name="T7" fmla="*/ 0 h 74"/>
                <a:gd name="T8" fmla="*/ 0 w 18"/>
                <a:gd name="T9" fmla="*/ 0 h 74"/>
                <a:gd name="T10" fmla="*/ 0 w 18"/>
                <a:gd name="T11" fmla="*/ 0 h 74"/>
                <a:gd name="T12" fmla="*/ 0 w 18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74"/>
                <a:gd name="T23" fmla="*/ 18 w 18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74">
                  <a:moveTo>
                    <a:pt x="18" y="74"/>
                  </a:moveTo>
                  <a:lnTo>
                    <a:pt x="16" y="62"/>
                  </a:lnTo>
                  <a:lnTo>
                    <a:pt x="13" y="49"/>
                  </a:lnTo>
                  <a:lnTo>
                    <a:pt x="10" y="37"/>
                  </a:lnTo>
                  <a:lnTo>
                    <a:pt x="7" y="25"/>
                  </a:lnTo>
                  <a:lnTo>
                    <a:pt x="4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4" name="Line 208"/>
            <p:cNvSpPr>
              <a:spLocks noChangeShapeType="1"/>
            </p:cNvSpPr>
            <p:nvPr/>
          </p:nvSpPr>
          <p:spPr bwMode="auto">
            <a:xfrm flipV="1">
              <a:off x="2429" y="1284"/>
              <a:ext cx="1" cy="7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5" name="Line 209"/>
            <p:cNvSpPr>
              <a:spLocks noChangeShapeType="1"/>
            </p:cNvSpPr>
            <p:nvPr/>
          </p:nvSpPr>
          <p:spPr bwMode="auto">
            <a:xfrm flipV="1">
              <a:off x="2429" y="1274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6" name="Line 210"/>
            <p:cNvSpPr>
              <a:spLocks noChangeShapeType="1"/>
            </p:cNvSpPr>
            <p:nvPr/>
          </p:nvSpPr>
          <p:spPr bwMode="auto">
            <a:xfrm flipV="1">
              <a:off x="2429" y="1179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7" name="Line 211"/>
            <p:cNvSpPr>
              <a:spLocks noChangeShapeType="1"/>
            </p:cNvSpPr>
            <p:nvPr/>
          </p:nvSpPr>
          <p:spPr bwMode="auto">
            <a:xfrm flipV="1">
              <a:off x="1690" y="1272"/>
              <a:ext cx="1" cy="6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8" name="Line 212"/>
            <p:cNvSpPr>
              <a:spLocks noChangeShapeType="1"/>
            </p:cNvSpPr>
            <p:nvPr/>
          </p:nvSpPr>
          <p:spPr bwMode="auto">
            <a:xfrm flipV="1">
              <a:off x="1690" y="1263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39" name="Line 213"/>
            <p:cNvSpPr>
              <a:spLocks noChangeShapeType="1"/>
            </p:cNvSpPr>
            <p:nvPr/>
          </p:nvSpPr>
          <p:spPr bwMode="auto">
            <a:xfrm flipV="1">
              <a:off x="1690" y="1168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0" name="Freeform 214"/>
            <p:cNvSpPr>
              <a:spLocks/>
            </p:cNvSpPr>
            <p:nvPr/>
          </p:nvSpPr>
          <p:spPr bwMode="auto">
            <a:xfrm>
              <a:off x="1289" y="1743"/>
              <a:ext cx="48" cy="57"/>
            </a:xfrm>
            <a:custGeom>
              <a:avLst/>
              <a:gdLst>
                <a:gd name="T0" fmla="*/ 0 w 191"/>
                <a:gd name="T1" fmla="*/ 0 h 228"/>
                <a:gd name="T2" fmla="*/ 0 w 191"/>
                <a:gd name="T3" fmla="*/ 0 h 228"/>
                <a:gd name="T4" fmla="*/ 0 w 191"/>
                <a:gd name="T5" fmla="*/ 0 h 228"/>
                <a:gd name="T6" fmla="*/ 0 w 191"/>
                <a:gd name="T7" fmla="*/ 0 h 228"/>
                <a:gd name="T8" fmla="*/ 0 w 191"/>
                <a:gd name="T9" fmla="*/ 0 h 228"/>
                <a:gd name="T10" fmla="*/ 0 w 191"/>
                <a:gd name="T11" fmla="*/ 0 h 228"/>
                <a:gd name="T12" fmla="*/ 0 w 191"/>
                <a:gd name="T13" fmla="*/ 0 h 228"/>
                <a:gd name="T14" fmla="*/ 0 w 191"/>
                <a:gd name="T15" fmla="*/ 0 h 228"/>
                <a:gd name="T16" fmla="*/ 0 w 191"/>
                <a:gd name="T17" fmla="*/ 0 h 228"/>
                <a:gd name="T18" fmla="*/ 0 w 191"/>
                <a:gd name="T19" fmla="*/ 0 h 228"/>
                <a:gd name="T20" fmla="*/ 0 w 191"/>
                <a:gd name="T21" fmla="*/ 0 h 228"/>
                <a:gd name="T22" fmla="*/ 0 w 191"/>
                <a:gd name="T23" fmla="*/ 0 h 228"/>
                <a:gd name="T24" fmla="*/ 0 w 191"/>
                <a:gd name="T25" fmla="*/ 0 h 228"/>
                <a:gd name="T26" fmla="*/ 0 w 191"/>
                <a:gd name="T27" fmla="*/ 0 h 228"/>
                <a:gd name="T28" fmla="*/ 0 w 191"/>
                <a:gd name="T29" fmla="*/ 0 h 228"/>
                <a:gd name="T30" fmla="*/ 0 w 191"/>
                <a:gd name="T31" fmla="*/ 0 h 228"/>
                <a:gd name="T32" fmla="*/ 0 w 191"/>
                <a:gd name="T33" fmla="*/ 0 h 228"/>
                <a:gd name="T34" fmla="*/ 0 w 191"/>
                <a:gd name="T35" fmla="*/ 0 h 228"/>
                <a:gd name="T36" fmla="*/ 0 w 191"/>
                <a:gd name="T37" fmla="*/ 0 h 228"/>
                <a:gd name="T38" fmla="*/ 0 w 191"/>
                <a:gd name="T39" fmla="*/ 0 h 2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1"/>
                <a:gd name="T61" fmla="*/ 0 h 228"/>
                <a:gd name="T62" fmla="*/ 191 w 191"/>
                <a:gd name="T63" fmla="*/ 228 h 2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1" h="228">
                  <a:moveTo>
                    <a:pt x="0" y="0"/>
                  </a:moveTo>
                  <a:lnTo>
                    <a:pt x="8" y="14"/>
                  </a:lnTo>
                  <a:lnTo>
                    <a:pt x="15" y="28"/>
                  </a:lnTo>
                  <a:lnTo>
                    <a:pt x="23" y="41"/>
                  </a:lnTo>
                  <a:lnTo>
                    <a:pt x="32" y="54"/>
                  </a:lnTo>
                  <a:lnTo>
                    <a:pt x="41" y="67"/>
                  </a:lnTo>
                  <a:lnTo>
                    <a:pt x="50" y="80"/>
                  </a:lnTo>
                  <a:lnTo>
                    <a:pt x="59" y="93"/>
                  </a:lnTo>
                  <a:lnTo>
                    <a:pt x="68" y="105"/>
                  </a:lnTo>
                  <a:lnTo>
                    <a:pt x="78" y="118"/>
                  </a:lnTo>
                  <a:lnTo>
                    <a:pt x="88" y="130"/>
                  </a:lnTo>
                  <a:lnTo>
                    <a:pt x="99" y="141"/>
                  </a:lnTo>
                  <a:lnTo>
                    <a:pt x="109" y="154"/>
                  </a:lnTo>
                  <a:lnTo>
                    <a:pt x="121" y="165"/>
                  </a:lnTo>
                  <a:lnTo>
                    <a:pt x="132" y="176"/>
                  </a:lnTo>
                  <a:lnTo>
                    <a:pt x="144" y="187"/>
                  </a:lnTo>
                  <a:lnTo>
                    <a:pt x="155" y="198"/>
                  </a:lnTo>
                  <a:lnTo>
                    <a:pt x="167" y="208"/>
                  </a:lnTo>
                  <a:lnTo>
                    <a:pt x="179" y="218"/>
                  </a:lnTo>
                  <a:lnTo>
                    <a:pt x="191" y="22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1" name="Line 215"/>
            <p:cNvSpPr>
              <a:spLocks noChangeShapeType="1"/>
            </p:cNvSpPr>
            <p:nvPr/>
          </p:nvSpPr>
          <p:spPr bwMode="auto">
            <a:xfrm flipV="1">
              <a:off x="1385" y="1360"/>
              <a:ext cx="1" cy="4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2" name="Line 216"/>
            <p:cNvSpPr>
              <a:spLocks noChangeShapeType="1"/>
            </p:cNvSpPr>
            <p:nvPr/>
          </p:nvSpPr>
          <p:spPr bwMode="auto">
            <a:xfrm flipV="1">
              <a:off x="1790" y="1668"/>
              <a:ext cx="1" cy="1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3" name="Line 217"/>
            <p:cNvSpPr>
              <a:spLocks noChangeShapeType="1"/>
            </p:cNvSpPr>
            <p:nvPr/>
          </p:nvSpPr>
          <p:spPr bwMode="auto">
            <a:xfrm flipV="1">
              <a:off x="1766" y="1704"/>
              <a:ext cx="1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4" name="Line 218"/>
            <p:cNvSpPr>
              <a:spLocks noChangeShapeType="1"/>
            </p:cNvSpPr>
            <p:nvPr/>
          </p:nvSpPr>
          <p:spPr bwMode="auto">
            <a:xfrm flipV="1">
              <a:off x="1925" y="181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5" name="Line 219"/>
            <p:cNvSpPr>
              <a:spLocks noChangeShapeType="1"/>
            </p:cNvSpPr>
            <p:nvPr/>
          </p:nvSpPr>
          <p:spPr bwMode="auto">
            <a:xfrm flipV="1">
              <a:off x="1925" y="180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6" name="Line 220"/>
            <p:cNvSpPr>
              <a:spLocks noChangeShapeType="1"/>
            </p:cNvSpPr>
            <p:nvPr/>
          </p:nvSpPr>
          <p:spPr bwMode="auto">
            <a:xfrm flipV="1">
              <a:off x="1925" y="1706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7" name="Line 221"/>
            <p:cNvSpPr>
              <a:spLocks noChangeShapeType="1"/>
            </p:cNvSpPr>
            <p:nvPr/>
          </p:nvSpPr>
          <p:spPr bwMode="auto">
            <a:xfrm flipV="1">
              <a:off x="1925" y="1697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8" name="Line 222"/>
            <p:cNvSpPr>
              <a:spLocks noChangeShapeType="1"/>
            </p:cNvSpPr>
            <p:nvPr/>
          </p:nvSpPr>
          <p:spPr bwMode="auto">
            <a:xfrm flipV="1">
              <a:off x="1925" y="1602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49" name="Line 223"/>
            <p:cNvSpPr>
              <a:spLocks noChangeShapeType="1"/>
            </p:cNvSpPr>
            <p:nvPr/>
          </p:nvSpPr>
          <p:spPr bwMode="auto">
            <a:xfrm flipV="1">
              <a:off x="1925" y="1593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0" name="Line 224"/>
            <p:cNvSpPr>
              <a:spLocks noChangeShapeType="1"/>
            </p:cNvSpPr>
            <p:nvPr/>
          </p:nvSpPr>
          <p:spPr bwMode="auto">
            <a:xfrm flipV="1">
              <a:off x="1925" y="1498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1" name="Line 225"/>
            <p:cNvSpPr>
              <a:spLocks noChangeShapeType="1"/>
            </p:cNvSpPr>
            <p:nvPr/>
          </p:nvSpPr>
          <p:spPr bwMode="auto">
            <a:xfrm flipV="1">
              <a:off x="1925" y="1489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2" name="Line 226"/>
            <p:cNvSpPr>
              <a:spLocks noChangeShapeType="1"/>
            </p:cNvSpPr>
            <p:nvPr/>
          </p:nvSpPr>
          <p:spPr bwMode="auto">
            <a:xfrm flipV="1">
              <a:off x="1925" y="1394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3" name="Line 227"/>
            <p:cNvSpPr>
              <a:spLocks noChangeShapeType="1"/>
            </p:cNvSpPr>
            <p:nvPr/>
          </p:nvSpPr>
          <p:spPr bwMode="auto">
            <a:xfrm flipV="1">
              <a:off x="1925" y="1385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4" name="Line 228"/>
            <p:cNvSpPr>
              <a:spLocks noChangeShapeType="1"/>
            </p:cNvSpPr>
            <p:nvPr/>
          </p:nvSpPr>
          <p:spPr bwMode="auto">
            <a:xfrm flipV="1">
              <a:off x="1925" y="1290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5" name="Line 229"/>
            <p:cNvSpPr>
              <a:spLocks noChangeShapeType="1"/>
            </p:cNvSpPr>
            <p:nvPr/>
          </p:nvSpPr>
          <p:spPr bwMode="auto">
            <a:xfrm flipV="1">
              <a:off x="1925" y="128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6" name="Line 230"/>
            <p:cNvSpPr>
              <a:spLocks noChangeShapeType="1"/>
            </p:cNvSpPr>
            <p:nvPr/>
          </p:nvSpPr>
          <p:spPr bwMode="auto">
            <a:xfrm flipV="1">
              <a:off x="1925" y="120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7" name="Line 231"/>
            <p:cNvSpPr>
              <a:spLocks noChangeShapeType="1"/>
            </p:cNvSpPr>
            <p:nvPr/>
          </p:nvSpPr>
          <p:spPr bwMode="auto">
            <a:xfrm flipV="1">
              <a:off x="1589" y="1671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8" name="Line 232"/>
            <p:cNvSpPr>
              <a:spLocks noChangeShapeType="1"/>
            </p:cNvSpPr>
            <p:nvPr/>
          </p:nvSpPr>
          <p:spPr bwMode="auto">
            <a:xfrm flipV="1">
              <a:off x="1537" y="1682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59" name="Line 233"/>
            <p:cNvSpPr>
              <a:spLocks noChangeShapeType="1"/>
            </p:cNvSpPr>
            <p:nvPr/>
          </p:nvSpPr>
          <p:spPr bwMode="auto">
            <a:xfrm flipV="1">
              <a:off x="1485" y="1682"/>
              <a:ext cx="1" cy="10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0" name="Line 234"/>
            <p:cNvSpPr>
              <a:spLocks noChangeShapeType="1"/>
            </p:cNvSpPr>
            <p:nvPr/>
          </p:nvSpPr>
          <p:spPr bwMode="auto">
            <a:xfrm flipV="1">
              <a:off x="1480" y="1682"/>
              <a:ext cx="1" cy="1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1" name="Line 235"/>
            <p:cNvSpPr>
              <a:spLocks noChangeShapeType="1"/>
            </p:cNvSpPr>
            <p:nvPr/>
          </p:nvSpPr>
          <p:spPr bwMode="auto">
            <a:xfrm flipV="1">
              <a:off x="1428" y="1671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2" name="Line 236"/>
            <p:cNvSpPr>
              <a:spLocks noChangeShapeType="1"/>
            </p:cNvSpPr>
            <p:nvPr/>
          </p:nvSpPr>
          <p:spPr bwMode="auto">
            <a:xfrm flipV="1">
              <a:off x="1435" y="1682"/>
              <a:ext cx="1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3" name="Line 237"/>
            <p:cNvSpPr>
              <a:spLocks noChangeShapeType="1"/>
            </p:cNvSpPr>
            <p:nvPr/>
          </p:nvSpPr>
          <p:spPr bwMode="auto">
            <a:xfrm flipV="1">
              <a:off x="1586" y="1682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4" name="Line 238"/>
            <p:cNvSpPr>
              <a:spLocks noChangeShapeType="1"/>
            </p:cNvSpPr>
            <p:nvPr/>
          </p:nvSpPr>
          <p:spPr bwMode="auto">
            <a:xfrm flipV="1">
              <a:off x="1582" y="1682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5" name="Line 239"/>
            <p:cNvSpPr>
              <a:spLocks noChangeShapeType="1"/>
            </p:cNvSpPr>
            <p:nvPr/>
          </p:nvSpPr>
          <p:spPr bwMode="auto">
            <a:xfrm flipH="1">
              <a:off x="1383" y="2050"/>
              <a:ext cx="2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6" name="Line 240"/>
            <p:cNvSpPr>
              <a:spLocks noChangeShapeType="1"/>
            </p:cNvSpPr>
            <p:nvPr/>
          </p:nvSpPr>
          <p:spPr bwMode="auto">
            <a:xfrm>
              <a:off x="1431" y="1866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7" name="Line 241"/>
            <p:cNvSpPr>
              <a:spLocks noChangeShapeType="1"/>
            </p:cNvSpPr>
            <p:nvPr/>
          </p:nvSpPr>
          <p:spPr bwMode="auto">
            <a:xfrm>
              <a:off x="1431" y="1862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8" name="Line 242"/>
            <p:cNvSpPr>
              <a:spLocks noChangeShapeType="1"/>
            </p:cNvSpPr>
            <p:nvPr/>
          </p:nvSpPr>
          <p:spPr bwMode="auto">
            <a:xfrm>
              <a:off x="1431" y="1871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69" name="Line 243"/>
            <p:cNvSpPr>
              <a:spLocks noChangeShapeType="1"/>
            </p:cNvSpPr>
            <p:nvPr/>
          </p:nvSpPr>
          <p:spPr bwMode="auto">
            <a:xfrm>
              <a:off x="1431" y="1848"/>
              <a:ext cx="1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0" name="Line 244"/>
            <p:cNvSpPr>
              <a:spLocks noChangeShapeType="1"/>
            </p:cNvSpPr>
            <p:nvPr/>
          </p:nvSpPr>
          <p:spPr bwMode="auto">
            <a:xfrm>
              <a:off x="1485" y="1871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1" name="Line 245"/>
            <p:cNvSpPr>
              <a:spLocks noChangeShapeType="1"/>
            </p:cNvSpPr>
            <p:nvPr/>
          </p:nvSpPr>
          <p:spPr bwMode="auto">
            <a:xfrm>
              <a:off x="1493" y="1949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2" name="Line 246"/>
            <p:cNvSpPr>
              <a:spLocks noChangeShapeType="1"/>
            </p:cNvSpPr>
            <p:nvPr/>
          </p:nvSpPr>
          <p:spPr bwMode="auto">
            <a:xfrm>
              <a:off x="1497" y="194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3" name="Freeform 247"/>
            <p:cNvSpPr>
              <a:spLocks/>
            </p:cNvSpPr>
            <p:nvPr/>
          </p:nvSpPr>
          <p:spPr bwMode="auto">
            <a:xfrm>
              <a:off x="1495" y="1947"/>
              <a:ext cx="4" cy="4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0 w 18"/>
                <a:gd name="T5" fmla="*/ 0 h 18"/>
                <a:gd name="T6" fmla="*/ 0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0 w 18"/>
                <a:gd name="T13" fmla="*/ 0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0 h 18"/>
                <a:gd name="T20" fmla="*/ 0 w 18"/>
                <a:gd name="T21" fmla="*/ 0 h 18"/>
                <a:gd name="T22" fmla="*/ 0 w 18"/>
                <a:gd name="T23" fmla="*/ 0 h 18"/>
                <a:gd name="T24" fmla="*/ 0 w 18"/>
                <a:gd name="T25" fmla="*/ 0 h 18"/>
                <a:gd name="T26" fmla="*/ 0 w 18"/>
                <a:gd name="T27" fmla="*/ 0 h 18"/>
                <a:gd name="T28" fmla="*/ 0 w 18"/>
                <a:gd name="T29" fmla="*/ 0 h 18"/>
                <a:gd name="T30" fmla="*/ 0 w 18"/>
                <a:gd name="T31" fmla="*/ 0 h 18"/>
                <a:gd name="T32" fmla="*/ 0 w 18"/>
                <a:gd name="T33" fmla="*/ 0 h 18"/>
                <a:gd name="T34" fmla="*/ 0 w 18"/>
                <a:gd name="T35" fmla="*/ 0 h 18"/>
                <a:gd name="T36" fmla="*/ 0 w 18"/>
                <a:gd name="T37" fmla="*/ 0 h 18"/>
                <a:gd name="T38" fmla="*/ 0 w 18"/>
                <a:gd name="T39" fmla="*/ 0 h 18"/>
                <a:gd name="T40" fmla="*/ 0 w 18"/>
                <a:gd name="T41" fmla="*/ 0 h 18"/>
                <a:gd name="T42" fmla="*/ 0 w 18"/>
                <a:gd name="T43" fmla="*/ 0 h 18"/>
                <a:gd name="T44" fmla="*/ 0 w 18"/>
                <a:gd name="T45" fmla="*/ 0 h 18"/>
                <a:gd name="T46" fmla="*/ 0 w 18"/>
                <a:gd name="T47" fmla="*/ 0 h 18"/>
                <a:gd name="T48" fmla="*/ 0 w 18"/>
                <a:gd name="T49" fmla="*/ 0 h 18"/>
                <a:gd name="T50" fmla="*/ 0 w 18"/>
                <a:gd name="T51" fmla="*/ 0 h 18"/>
                <a:gd name="T52" fmla="*/ 0 w 18"/>
                <a:gd name="T53" fmla="*/ 0 h 18"/>
                <a:gd name="T54" fmla="*/ 0 w 18"/>
                <a:gd name="T55" fmla="*/ 0 h 18"/>
                <a:gd name="T56" fmla="*/ 0 w 18"/>
                <a:gd name="T57" fmla="*/ 0 h 18"/>
                <a:gd name="T58" fmla="*/ 0 w 18"/>
                <a:gd name="T59" fmla="*/ 0 h 18"/>
                <a:gd name="T60" fmla="*/ 0 w 18"/>
                <a:gd name="T61" fmla="*/ 0 h 18"/>
                <a:gd name="T62" fmla="*/ 0 w 18"/>
                <a:gd name="T63" fmla="*/ 0 h 18"/>
                <a:gd name="T64" fmla="*/ 0 w 18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"/>
                <a:gd name="T100" fmla="*/ 0 h 18"/>
                <a:gd name="T101" fmla="*/ 18 w 18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" h="18">
                  <a:moveTo>
                    <a:pt x="18" y="9"/>
                  </a:moveTo>
                  <a:lnTo>
                    <a:pt x="18" y="7"/>
                  </a:lnTo>
                  <a:lnTo>
                    <a:pt x="18" y="5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4" y="17"/>
                  </a:lnTo>
                  <a:lnTo>
                    <a:pt x="16" y="16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8" y="11"/>
                  </a:lnTo>
                  <a:lnTo>
                    <a:pt x="18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4" name="Freeform 248"/>
            <p:cNvSpPr>
              <a:spLocks/>
            </p:cNvSpPr>
            <p:nvPr/>
          </p:nvSpPr>
          <p:spPr bwMode="auto">
            <a:xfrm>
              <a:off x="1495" y="1973"/>
              <a:ext cx="4" cy="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0 w 18"/>
                <a:gd name="T5" fmla="*/ 0 h 18"/>
                <a:gd name="T6" fmla="*/ 0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0 w 18"/>
                <a:gd name="T13" fmla="*/ 0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0 h 18"/>
                <a:gd name="T20" fmla="*/ 0 w 18"/>
                <a:gd name="T21" fmla="*/ 0 h 18"/>
                <a:gd name="T22" fmla="*/ 0 w 18"/>
                <a:gd name="T23" fmla="*/ 0 h 18"/>
                <a:gd name="T24" fmla="*/ 0 w 18"/>
                <a:gd name="T25" fmla="*/ 0 h 18"/>
                <a:gd name="T26" fmla="*/ 0 w 18"/>
                <a:gd name="T27" fmla="*/ 0 h 18"/>
                <a:gd name="T28" fmla="*/ 0 w 18"/>
                <a:gd name="T29" fmla="*/ 0 h 18"/>
                <a:gd name="T30" fmla="*/ 0 w 18"/>
                <a:gd name="T31" fmla="*/ 0 h 18"/>
                <a:gd name="T32" fmla="*/ 0 w 18"/>
                <a:gd name="T33" fmla="*/ 0 h 18"/>
                <a:gd name="T34" fmla="*/ 0 w 18"/>
                <a:gd name="T35" fmla="*/ 0 h 18"/>
                <a:gd name="T36" fmla="*/ 0 w 18"/>
                <a:gd name="T37" fmla="*/ 0 h 18"/>
                <a:gd name="T38" fmla="*/ 0 w 18"/>
                <a:gd name="T39" fmla="*/ 0 h 18"/>
                <a:gd name="T40" fmla="*/ 0 w 18"/>
                <a:gd name="T41" fmla="*/ 0 h 18"/>
                <a:gd name="T42" fmla="*/ 0 w 18"/>
                <a:gd name="T43" fmla="*/ 0 h 18"/>
                <a:gd name="T44" fmla="*/ 0 w 18"/>
                <a:gd name="T45" fmla="*/ 0 h 18"/>
                <a:gd name="T46" fmla="*/ 0 w 18"/>
                <a:gd name="T47" fmla="*/ 0 h 18"/>
                <a:gd name="T48" fmla="*/ 0 w 18"/>
                <a:gd name="T49" fmla="*/ 0 h 18"/>
                <a:gd name="T50" fmla="*/ 0 w 18"/>
                <a:gd name="T51" fmla="*/ 0 h 18"/>
                <a:gd name="T52" fmla="*/ 0 w 18"/>
                <a:gd name="T53" fmla="*/ 0 h 18"/>
                <a:gd name="T54" fmla="*/ 0 w 18"/>
                <a:gd name="T55" fmla="*/ 0 h 18"/>
                <a:gd name="T56" fmla="*/ 0 w 18"/>
                <a:gd name="T57" fmla="*/ 0 h 18"/>
                <a:gd name="T58" fmla="*/ 0 w 18"/>
                <a:gd name="T59" fmla="*/ 0 h 18"/>
                <a:gd name="T60" fmla="*/ 0 w 18"/>
                <a:gd name="T61" fmla="*/ 0 h 18"/>
                <a:gd name="T62" fmla="*/ 0 w 18"/>
                <a:gd name="T63" fmla="*/ 0 h 18"/>
                <a:gd name="T64" fmla="*/ 0 w 18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"/>
                <a:gd name="T100" fmla="*/ 0 h 18"/>
                <a:gd name="T101" fmla="*/ 18 w 18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" h="18">
                  <a:moveTo>
                    <a:pt x="18" y="9"/>
                  </a:moveTo>
                  <a:lnTo>
                    <a:pt x="18" y="7"/>
                  </a:lnTo>
                  <a:lnTo>
                    <a:pt x="18" y="6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4" y="17"/>
                  </a:lnTo>
                  <a:lnTo>
                    <a:pt x="16" y="16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8" y="11"/>
                  </a:lnTo>
                  <a:lnTo>
                    <a:pt x="18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5" name="Line 249"/>
            <p:cNvSpPr>
              <a:spLocks noChangeShapeType="1"/>
            </p:cNvSpPr>
            <p:nvPr/>
          </p:nvSpPr>
          <p:spPr bwMode="auto">
            <a:xfrm>
              <a:off x="1490" y="1942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6" name="Line 250"/>
            <p:cNvSpPr>
              <a:spLocks noChangeShapeType="1"/>
            </p:cNvSpPr>
            <p:nvPr/>
          </p:nvSpPr>
          <p:spPr bwMode="auto">
            <a:xfrm flipV="1">
              <a:off x="1473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7" name="Line 251"/>
            <p:cNvSpPr>
              <a:spLocks noChangeShapeType="1"/>
            </p:cNvSpPr>
            <p:nvPr/>
          </p:nvSpPr>
          <p:spPr bwMode="auto">
            <a:xfrm flipV="1">
              <a:off x="1446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8" name="Line 252"/>
            <p:cNvSpPr>
              <a:spLocks noChangeShapeType="1"/>
            </p:cNvSpPr>
            <p:nvPr/>
          </p:nvSpPr>
          <p:spPr bwMode="auto">
            <a:xfrm flipH="1">
              <a:off x="1463" y="196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79" name="Line 253"/>
            <p:cNvSpPr>
              <a:spLocks noChangeShapeType="1"/>
            </p:cNvSpPr>
            <p:nvPr/>
          </p:nvSpPr>
          <p:spPr bwMode="auto">
            <a:xfrm>
              <a:off x="1427" y="195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0" name="Line 254"/>
            <p:cNvSpPr>
              <a:spLocks noChangeShapeType="1"/>
            </p:cNvSpPr>
            <p:nvPr/>
          </p:nvSpPr>
          <p:spPr bwMode="auto">
            <a:xfrm>
              <a:off x="1427" y="194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1" name="Line 255"/>
            <p:cNvSpPr>
              <a:spLocks noChangeShapeType="1"/>
            </p:cNvSpPr>
            <p:nvPr/>
          </p:nvSpPr>
          <p:spPr bwMode="auto">
            <a:xfrm>
              <a:off x="1446" y="1957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2" name="Line 256"/>
            <p:cNvSpPr>
              <a:spLocks noChangeShapeType="1"/>
            </p:cNvSpPr>
            <p:nvPr/>
          </p:nvSpPr>
          <p:spPr bwMode="auto">
            <a:xfrm>
              <a:off x="1397" y="2003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3" name="Line 257"/>
            <p:cNvSpPr>
              <a:spLocks noChangeShapeType="1"/>
            </p:cNvSpPr>
            <p:nvPr/>
          </p:nvSpPr>
          <p:spPr bwMode="auto">
            <a:xfrm>
              <a:off x="1427" y="1991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4" name="Line 258"/>
            <p:cNvSpPr>
              <a:spLocks noChangeShapeType="1"/>
            </p:cNvSpPr>
            <p:nvPr/>
          </p:nvSpPr>
          <p:spPr bwMode="auto">
            <a:xfrm>
              <a:off x="1427" y="1966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5" name="Line 259"/>
            <p:cNvSpPr>
              <a:spLocks noChangeShapeType="1"/>
            </p:cNvSpPr>
            <p:nvPr/>
          </p:nvSpPr>
          <p:spPr bwMode="auto">
            <a:xfrm>
              <a:off x="1427" y="198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6" name="Line 260"/>
            <p:cNvSpPr>
              <a:spLocks noChangeShapeType="1"/>
            </p:cNvSpPr>
            <p:nvPr/>
          </p:nvSpPr>
          <p:spPr bwMode="auto">
            <a:xfrm flipH="1">
              <a:off x="1470" y="1991"/>
              <a:ext cx="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7" name="Line 261"/>
            <p:cNvSpPr>
              <a:spLocks noChangeShapeType="1"/>
            </p:cNvSpPr>
            <p:nvPr/>
          </p:nvSpPr>
          <p:spPr bwMode="auto">
            <a:xfrm flipH="1">
              <a:off x="1473" y="1966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8" name="Line 262"/>
            <p:cNvSpPr>
              <a:spLocks noChangeShapeType="1"/>
            </p:cNvSpPr>
            <p:nvPr/>
          </p:nvSpPr>
          <p:spPr bwMode="auto">
            <a:xfrm flipH="1">
              <a:off x="1463" y="1966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89" name="Line 263"/>
            <p:cNvSpPr>
              <a:spLocks noChangeShapeType="1"/>
            </p:cNvSpPr>
            <p:nvPr/>
          </p:nvSpPr>
          <p:spPr bwMode="auto">
            <a:xfrm flipH="1">
              <a:off x="1463" y="194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0" name="Line 264"/>
            <p:cNvSpPr>
              <a:spLocks noChangeShapeType="1"/>
            </p:cNvSpPr>
            <p:nvPr/>
          </p:nvSpPr>
          <p:spPr bwMode="auto">
            <a:xfrm>
              <a:off x="1473" y="1957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1" name="Line 265"/>
            <p:cNvSpPr>
              <a:spLocks noChangeShapeType="1"/>
            </p:cNvSpPr>
            <p:nvPr/>
          </p:nvSpPr>
          <p:spPr bwMode="auto">
            <a:xfrm>
              <a:off x="1463" y="1957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2" name="Line 266"/>
            <p:cNvSpPr>
              <a:spLocks noChangeShapeType="1"/>
            </p:cNvSpPr>
            <p:nvPr/>
          </p:nvSpPr>
          <p:spPr bwMode="auto">
            <a:xfrm flipH="1">
              <a:off x="1373" y="181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3" name="Freeform 267"/>
            <p:cNvSpPr>
              <a:spLocks/>
            </p:cNvSpPr>
            <p:nvPr/>
          </p:nvSpPr>
          <p:spPr bwMode="auto">
            <a:xfrm>
              <a:off x="1337" y="1800"/>
              <a:ext cx="36" cy="16"/>
            </a:xfrm>
            <a:custGeom>
              <a:avLst/>
              <a:gdLst>
                <a:gd name="T0" fmla="*/ 0 w 144"/>
                <a:gd name="T1" fmla="*/ 0 h 60"/>
                <a:gd name="T2" fmla="*/ 0 w 144"/>
                <a:gd name="T3" fmla="*/ 0 h 60"/>
                <a:gd name="T4" fmla="*/ 0 w 144"/>
                <a:gd name="T5" fmla="*/ 0 h 60"/>
                <a:gd name="T6" fmla="*/ 0 w 144"/>
                <a:gd name="T7" fmla="*/ 0 h 60"/>
                <a:gd name="T8" fmla="*/ 0 w 144"/>
                <a:gd name="T9" fmla="*/ 0 h 60"/>
                <a:gd name="T10" fmla="*/ 0 w 144"/>
                <a:gd name="T11" fmla="*/ 0 h 60"/>
                <a:gd name="T12" fmla="*/ 0 w 144"/>
                <a:gd name="T13" fmla="*/ 0 h 60"/>
                <a:gd name="T14" fmla="*/ 0 w 144"/>
                <a:gd name="T15" fmla="*/ 0 h 60"/>
                <a:gd name="T16" fmla="*/ 0 w 144"/>
                <a:gd name="T17" fmla="*/ 0 h 60"/>
                <a:gd name="T18" fmla="*/ 0 w 144"/>
                <a:gd name="T19" fmla="*/ 0 h 60"/>
                <a:gd name="T20" fmla="*/ 0 w 144"/>
                <a:gd name="T21" fmla="*/ 0 h 60"/>
                <a:gd name="T22" fmla="*/ 0 w 144"/>
                <a:gd name="T23" fmla="*/ 0 h 60"/>
                <a:gd name="T24" fmla="*/ 0 w 144"/>
                <a:gd name="T25" fmla="*/ 0 h 60"/>
                <a:gd name="T26" fmla="*/ 0 w 144"/>
                <a:gd name="T27" fmla="*/ 0 h 60"/>
                <a:gd name="T28" fmla="*/ 0 w 144"/>
                <a:gd name="T29" fmla="*/ 0 h 60"/>
                <a:gd name="T30" fmla="*/ 0 w 144"/>
                <a:gd name="T31" fmla="*/ 0 h 60"/>
                <a:gd name="T32" fmla="*/ 0 w 144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4"/>
                <a:gd name="T52" fmla="*/ 0 h 60"/>
                <a:gd name="T53" fmla="*/ 144 w 144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4" h="60">
                  <a:moveTo>
                    <a:pt x="0" y="0"/>
                  </a:moveTo>
                  <a:lnTo>
                    <a:pt x="8" y="6"/>
                  </a:lnTo>
                  <a:lnTo>
                    <a:pt x="16" y="12"/>
                  </a:lnTo>
                  <a:lnTo>
                    <a:pt x="24" y="17"/>
                  </a:lnTo>
                  <a:lnTo>
                    <a:pt x="33" y="22"/>
                  </a:lnTo>
                  <a:lnTo>
                    <a:pt x="42" y="27"/>
                  </a:lnTo>
                  <a:lnTo>
                    <a:pt x="50" y="32"/>
                  </a:lnTo>
                  <a:lnTo>
                    <a:pt x="59" y="36"/>
                  </a:lnTo>
                  <a:lnTo>
                    <a:pt x="68" y="40"/>
                  </a:lnTo>
                  <a:lnTo>
                    <a:pt x="77" y="43"/>
                  </a:lnTo>
                  <a:lnTo>
                    <a:pt x="87" y="47"/>
                  </a:lnTo>
                  <a:lnTo>
                    <a:pt x="96" y="50"/>
                  </a:lnTo>
                  <a:lnTo>
                    <a:pt x="106" y="52"/>
                  </a:lnTo>
                  <a:lnTo>
                    <a:pt x="115" y="55"/>
                  </a:lnTo>
                  <a:lnTo>
                    <a:pt x="125" y="57"/>
                  </a:lnTo>
                  <a:lnTo>
                    <a:pt x="135" y="58"/>
                  </a:lnTo>
                  <a:lnTo>
                    <a:pt x="144" y="6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4" name="Line 268"/>
            <p:cNvSpPr>
              <a:spLocks noChangeShapeType="1"/>
            </p:cNvSpPr>
            <p:nvPr/>
          </p:nvSpPr>
          <p:spPr bwMode="auto">
            <a:xfrm flipH="1">
              <a:off x="1480" y="1848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5" name="Line 269"/>
            <p:cNvSpPr>
              <a:spLocks noChangeShapeType="1"/>
            </p:cNvSpPr>
            <p:nvPr/>
          </p:nvSpPr>
          <p:spPr bwMode="auto">
            <a:xfrm>
              <a:off x="1431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6" name="Line 270"/>
            <p:cNvSpPr>
              <a:spLocks noChangeShapeType="1"/>
            </p:cNvSpPr>
            <p:nvPr/>
          </p:nvSpPr>
          <p:spPr bwMode="auto">
            <a:xfrm>
              <a:off x="1472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7" name="Line 271"/>
            <p:cNvSpPr>
              <a:spLocks noChangeShapeType="1"/>
            </p:cNvSpPr>
            <p:nvPr/>
          </p:nvSpPr>
          <p:spPr bwMode="auto">
            <a:xfrm>
              <a:off x="1431" y="186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8" name="Line 272"/>
            <p:cNvSpPr>
              <a:spLocks noChangeShapeType="1"/>
            </p:cNvSpPr>
            <p:nvPr/>
          </p:nvSpPr>
          <p:spPr bwMode="auto">
            <a:xfrm flipH="1">
              <a:off x="1431" y="184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99" name="Line 273"/>
            <p:cNvSpPr>
              <a:spLocks noChangeShapeType="1"/>
            </p:cNvSpPr>
            <p:nvPr/>
          </p:nvSpPr>
          <p:spPr bwMode="auto">
            <a:xfrm flipV="1">
              <a:off x="1485" y="1791"/>
              <a:ext cx="1" cy="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0" name="Line 274"/>
            <p:cNvSpPr>
              <a:spLocks noChangeShapeType="1"/>
            </p:cNvSpPr>
            <p:nvPr/>
          </p:nvSpPr>
          <p:spPr bwMode="auto">
            <a:xfrm flipV="1">
              <a:off x="1480" y="1793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1" name="Line 275"/>
            <p:cNvSpPr>
              <a:spLocks noChangeShapeType="1"/>
            </p:cNvSpPr>
            <p:nvPr/>
          </p:nvSpPr>
          <p:spPr bwMode="auto">
            <a:xfrm flipV="1">
              <a:off x="1435" y="1803"/>
              <a:ext cx="1" cy="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2" name="Line 276"/>
            <p:cNvSpPr>
              <a:spLocks noChangeShapeType="1"/>
            </p:cNvSpPr>
            <p:nvPr/>
          </p:nvSpPr>
          <p:spPr bwMode="auto">
            <a:xfrm flipV="1">
              <a:off x="1561" y="1979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3" name="Line 277"/>
            <p:cNvSpPr>
              <a:spLocks noChangeShapeType="1"/>
            </p:cNvSpPr>
            <p:nvPr/>
          </p:nvSpPr>
          <p:spPr bwMode="auto">
            <a:xfrm flipV="1">
              <a:off x="1561" y="1970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4" name="Line 278"/>
            <p:cNvSpPr>
              <a:spLocks noChangeShapeType="1"/>
            </p:cNvSpPr>
            <p:nvPr/>
          </p:nvSpPr>
          <p:spPr bwMode="auto">
            <a:xfrm flipV="1">
              <a:off x="1561" y="1875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5" name="Line 279"/>
            <p:cNvSpPr>
              <a:spLocks noChangeShapeType="1"/>
            </p:cNvSpPr>
            <p:nvPr/>
          </p:nvSpPr>
          <p:spPr bwMode="auto">
            <a:xfrm flipV="1">
              <a:off x="1561" y="186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6" name="Line 280"/>
            <p:cNvSpPr>
              <a:spLocks noChangeShapeType="1"/>
            </p:cNvSpPr>
            <p:nvPr/>
          </p:nvSpPr>
          <p:spPr bwMode="auto">
            <a:xfrm flipV="1">
              <a:off x="1561" y="1784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7" name="Line 281"/>
            <p:cNvSpPr>
              <a:spLocks noChangeShapeType="1"/>
            </p:cNvSpPr>
            <p:nvPr/>
          </p:nvSpPr>
          <p:spPr bwMode="auto">
            <a:xfrm>
              <a:off x="1533" y="1871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8" name="Line 282"/>
            <p:cNvSpPr>
              <a:spLocks noChangeShapeType="1"/>
            </p:cNvSpPr>
            <p:nvPr/>
          </p:nvSpPr>
          <p:spPr bwMode="auto">
            <a:xfrm>
              <a:off x="1591" y="2003"/>
              <a:ext cx="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09" name="Line 283"/>
            <p:cNvSpPr>
              <a:spLocks noChangeShapeType="1"/>
            </p:cNvSpPr>
            <p:nvPr/>
          </p:nvSpPr>
          <p:spPr bwMode="auto">
            <a:xfrm flipH="1">
              <a:off x="1575" y="2015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0" name="Line 284"/>
            <p:cNvSpPr>
              <a:spLocks noChangeShapeType="1"/>
            </p:cNvSpPr>
            <p:nvPr/>
          </p:nvSpPr>
          <p:spPr bwMode="auto">
            <a:xfrm>
              <a:off x="1586" y="1936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1" name="Line 285"/>
            <p:cNvSpPr>
              <a:spLocks noChangeShapeType="1"/>
            </p:cNvSpPr>
            <p:nvPr/>
          </p:nvSpPr>
          <p:spPr bwMode="auto">
            <a:xfrm flipV="1">
              <a:off x="1591" y="194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2" name="Line 286"/>
            <p:cNvSpPr>
              <a:spLocks noChangeShapeType="1"/>
            </p:cNvSpPr>
            <p:nvPr/>
          </p:nvSpPr>
          <p:spPr bwMode="auto">
            <a:xfrm>
              <a:off x="1605" y="194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3" name="Line 287"/>
            <p:cNvSpPr>
              <a:spLocks noChangeShapeType="1"/>
            </p:cNvSpPr>
            <p:nvPr/>
          </p:nvSpPr>
          <p:spPr bwMode="auto">
            <a:xfrm flipH="1">
              <a:off x="1516" y="194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4" name="Line 288"/>
            <p:cNvSpPr>
              <a:spLocks noChangeShapeType="1"/>
            </p:cNvSpPr>
            <p:nvPr/>
          </p:nvSpPr>
          <p:spPr bwMode="auto">
            <a:xfrm>
              <a:off x="1517" y="1949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5" name="Freeform 289"/>
            <p:cNvSpPr>
              <a:spLocks/>
            </p:cNvSpPr>
            <p:nvPr/>
          </p:nvSpPr>
          <p:spPr bwMode="auto">
            <a:xfrm>
              <a:off x="1518" y="1947"/>
              <a:ext cx="5" cy="4"/>
            </a:xfrm>
            <a:custGeom>
              <a:avLst/>
              <a:gdLst>
                <a:gd name="T0" fmla="*/ 0 w 19"/>
                <a:gd name="T1" fmla="*/ 0 h 18"/>
                <a:gd name="T2" fmla="*/ 0 w 19"/>
                <a:gd name="T3" fmla="*/ 0 h 18"/>
                <a:gd name="T4" fmla="*/ 0 w 19"/>
                <a:gd name="T5" fmla="*/ 0 h 18"/>
                <a:gd name="T6" fmla="*/ 0 w 19"/>
                <a:gd name="T7" fmla="*/ 0 h 18"/>
                <a:gd name="T8" fmla="*/ 0 w 19"/>
                <a:gd name="T9" fmla="*/ 0 h 18"/>
                <a:gd name="T10" fmla="*/ 0 w 19"/>
                <a:gd name="T11" fmla="*/ 0 h 18"/>
                <a:gd name="T12" fmla="*/ 0 w 19"/>
                <a:gd name="T13" fmla="*/ 0 h 18"/>
                <a:gd name="T14" fmla="*/ 0 w 19"/>
                <a:gd name="T15" fmla="*/ 0 h 18"/>
                <a:gd name="T16" fmla="*/ 0 w 19"/>
                <a:gd name="T17" fmla="*/ 0 h 18"/>
                <a:gd name="T18" fmla="*/ 0 w 19"/>
                <a:gd name="T19" fmla="*/ 0 h 18"/>
                <a:gd name="T20" fmla="*/ 0 w 19"/>
                <a:gd name="T21" fmla="*/ 0 h 18"/>
                <a:gd name="T22" fmla="*/ 0 w 19"/>
                <a:gd name="T23" fmla="*/ 0 h 18"/>
                <a:gd name="T24" fmla="*/ 0 w 19"/>
                <a:gd name="T25" fmla="*/ 0 h 18"/>
                <a:gd name="T26" fmla="*/ 0 w 19"/>
                <a:gd name="T27" fmla="*/ 0 h 18"/>
                <a:gd name="T28" fmla="*/ 0 w 19"/>
                <a:gd name="T29" fmla="*/ 0 h 18"/>
                <a:gd name="T30" fmla="*/ 0 w 19"/>
                <a:gd name="T31" fmla="*/ 0 h 18"/>
                <a:gd name="T32" fmla="*/ 0 w 19"/>
                <a:gd name="T33" fmla="*/ 0 h 18"/>
                <a:gd name="T34" fmla="*/ 0 w 19"/>
                <a:gd name="T35" fmla="*/ 0 h 18"/>
                <a:gd name="T36" fmla="*/ 0 w 19"/>
                <a:gd name="T37" fmla="*/ 0 h 18"/>
                <a:gd name="T38" fmla="*/ 0 w 19"/>
                <a:gd name="T39" fmla="*/ 0 h 18"/>
                <a:gd name="T40" fmla="*/ 0 w 19"/>
                <a:gd name="T41" fmla="*/ 0 h 18"/>
                <a:gd name="T42" fmla="*/ 0 w 19"/>
                <a:gd name="T43" fmla="*/ 0 h 18"/>
                <a:gd name="T44" fmla="*/ 0 w 19"/>
                <a:gd name="T45" fmla="*/ 0 h 18"/>
                <a:gd name="T46" fmla="*/ 0 w 19"/>
                <a:gd name="T47" fmla="*/ 0 h 18"/>
                <a:gd name="T48" fmla="*/ 0 w 19"/>
                <a:gd name="T49" fmla="*/ 0 h 18"/>
                <a:gd name="T50" fmla="*/ 0 w 19"/>
                <a:gd name="T51" fmla="*/ 0 h 18"/>
                <a:gd name="T52" fmla="*/ 0 w 19"/>
                <a:gd name="T53" fmla="*/ 0 h 18"/>
                <a:gd name="T54" fmla="*/ 0 w 19"/>
                <a:gd name="T55" fmla="*/ 0 h 18"/>
                <a:gd name="T56" fmla="*/ 0 w 19"/>
                <a:gd name="T57" fmla="*/ 0 h 18"/>
                <a:gd name="T58" fmla="*/ 0 w 19"/>
                <a:gd name="T59" fmla="*/ 0 h 18"/>
                <a:gd name="T60" fmla="*/ 0 w 19"/>
                <a:gd name="T61" fmla="*/ 0 h 18"/>
                <a:gd name="T62" fmla="*/ 0 w 19"/>
                <a:gd name="T63" fmla="*/ 0 h 18"/>
                <a:gd name="T64" fmla="*/ 0 w 19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"/>
                <a:gd name="T100" fmla="*/ 0 h 18"/>
                <a:gd name="T101" fmla="*/ 19 w 19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" h="18">
                  <a:moveTo>
                    <a:pt x="19" y="9"/>
                  </a:moveTo>
                  <a:lnTo>
                    <a:pt x="19" y="7"/>
                  </a:lnTo>
                  <a:lnTo>
                    <a:pt x="18" y="5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5" y="17"/>
                  </a:lnTo>
                  <a:lnTo>
                    <a:pt x="16" y="16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9" y="11"/>
                  </a:lnTo>
                  <a:lnTo>
                    <a:pt x="19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6" name="Line 290"/>
            <p:cNvSpPr>
              <a:spLocks noChangeShapeType="1"/>
            </p:cNvSpPr>
            <p:nvPr/>
          </p:nvSpPr>
          <p:spPr bwMode="auto">
            <a:xfrm>
              <a:off x="1520" y="194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7" name="Line 291"/>
            <p:cNvSpPr>
              <a:spLocks noChangeShapeType="1"/>
            </p:cNvSpPr>
            <p:nvPr/>
          </p:nvSpPr>
          <p:spPr bwMode="auto">
            <a:xfrm flipV="1">
              <a:off x="1544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8" name="Line 292"/>
            <p:cNvSpPr>
              <a:spLocks noChangeShapeType="1"/>
            </p:cNvSpPr>
            <p:nvPr/>
          </p:nvSpPr>
          <p:spPr bwMode="auto">
            <a:xfrm>
              <a:off x="1554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19" name="Line 293"/>
            <p:cNvSpPr>
              <a:spLocks noChangeShapeType="1"/>
            </p:cNvSpPr>
            <p:nvPr/>
          </p:nvSpPr>
          <p:spPr bwMode="auto">
            <a:xfrm flipV="1">
              <a:off x="1571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0" name="Line 294"/>
            <p:cNvSpPr>
              <a:spLocks noChangeShapeType="1"/>
            </p:cNvSpPr>
            <p:nvPr/>
          </p:nvSpPr>
          <p:spPr bwMode="auto">
            <a:xfrm>
              <a:off x="1527" y="1966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1" name="Line 295"/>
            <p:cNvSpPr>
              <a:spLocks noChangeShapeType="1"/>
            </p:cNvSpPr>
            <p:nvPr/>
          </p:nvSpPr>
          <p:spPr bwMode="auto">
            <a:xfrm>
              <a:off x="1554" y="196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2" name="Line 296"/>
            <p:cNvSpPr>
              <a:spLocks noChangeShapeType="1"/>
            </p:cNvSpPr>
            <p:nvPr/>
          </p:nvSpPr>
          <p:spPr bwMode="auto">
            <a:xfrm flipH="1">
              <a:off x="1527" y="1966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3" name="Line 297"/>
            <p:cNvSpPr>
              <a:spLocks noChangeShapeType="1"/>
            </p:cNvSpPr>
            <p:nvPr/>
          </p:nvSpPr>
          <p:spPr bwMode="auto">
            <a:xfrm flipH="1">
              <a:off x="1569" y="1944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4" name="Line 298"/>
            <p:cNvSpPr>
              <a:spLocks noChangeShapeType="1"/>
            </p:cNvSpPr>
            <p:nvPr/>
          </p:nvSpPr>
          <p:spPr bwMode="auto">
            <a:xfrm>
              <a:off x="1527" y="1957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5" name="Line 299"/>
            <p:cNvSpPr>
              <a:spLocks noChangeShapeType="1"/>
            </p:cNvSpPr>
            <p:nvPr/>
          </p:nvSpPr>
          <p:spPr bwMode="auto">
            <a:xfrm flipH="1">
              <a:off x="1569" y="1957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6" name="Line 300"/>
            <p:cNvSpPr>
              <a:spLocks noChangeShapeType="1"/>
            </p:cNvSpPr>
            <p:nvPr/>
          </p:nvSpPr>
          <p:spPr bwMode="auto">
            <a:xfrm flipH="1">
              <a:off x="1569" y="1966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7" name="Line 301"/>
            <p:cNvSpPr>
              <a:spLocks noChangeShapeType="1"/>
            </p:cNvSpPr>
            <p:nvPr/>
          </p:nvSpPr>
          <p:spPr bwMode="auto">
            <a:xfrm>
              <a:off x="1569" y="195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8" name="Line 302"/>
            <p:cNvSpPr>
              <a:spLocks noChangeShapeType="1"/>
            </p:cNvSpPr>
            <p:nvPr/>
          </p:nvSpPr>
          <p:spPr bwMode="auto">
            <a:xfrm flipV="1">
              <a:off x="1591" y="1991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29" name="Line 303"/>
            <p:cNvSpPr>
              <a:spLocks noChangeShapeType="1"/>
            </p:cNvSpPr>
            <p:nvPr/>
          </p:nvSpPr>
          <p:spPr bwMode="auto">
            <a:xfrm>
              <a:off x="1517" y="1975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0" name="Freeform 304"/>
            <p:cNvSpPr>
              <a:spLocks/>
            </p:cNvSpPr>
            <p:nvPr/>
          </p:nvSpPr>
          <p:spPr bwMode="auto">
            <a:xfrm>
              <a:off x="1518" y="1973"/>
              <a:ext cx="5" cy="5"/>
            </a:xfrm>
            <a:custGeom>
              <a:avLst/>
              <a:gdLst>
                <a:gd name="T0" fmla="*/ 0 w 19"/>
                <a:gd name="T1" fmla="*/ 0 h 18"/>
                <a:gd name="T2" fmla="*/ 0 w 19"/>
                <a:gd name="T3" fmla="*/ 0 h 18"/>
                <a:gd name="T4" fmla="*/ 0 w 19"/>
                <a:gd name="T5" fmla="*/ 0 h 18"/>
                <a:gd name="T6" fmla="*/ 0 w 19"/>
                <a:gd name="T7" fmla="*/ 0 h 18"/>
                <a:gd name="T8" fmla="*/ 0 w 19"/>
                <a:gd name="T9" fmla="*/ 0 h 18"/>
                <a:gd name="T10" fmla="*/ 0 w 19"/>
                <a:gd name="T11" fmla="*/ 0 h 18"/>
                <a:gd name="T12" fmla="*/ 0 w 19"/>
                <a:gd name="T13" fmla="*/ 0 h 18"/>
                <a:gd name="T14" fmla="*/ 0 w 19"/>
                <a:gd name="T15" fmla="*/ 0 h 18"/>
                <a:gd name="T16" fmla="*/ 0 w 19"/>
                <a:gd name="T17" fmla="*/ 0 h 18"/>
                <a:gd name="T18" fmla="*/ 0 w 19"/>
                <a:gd name="T19" fmla="*/ 0 h 18"/>
                <a:gd name="T20" fmla="*/ 0 w 19"/>
                <a:gd name="T21" fmla="*/ 0 h 18"/>
                <a:gd name="T22" fmla="*/ 0 w 19"/>
                <a:gd name="T23" fmla="*/ 0 h 18"/>
                <a:gd name="T24" fmla="*/ 0 w 19"/>
                <a:gd name="T25" fmla="*/ 0 h 18"/>
                <a:gd name="T26" fmla="*/ 0 w 19"/>
                <a:gd name="T27" fmla="*/ 0 h 18"/>
                <a:gd name="T28" fmla="*/ 0 w 19"/>
                <a:gd name="T29" fmla="*/ 0 h 18"/>
                <a:gd name="T30" fmla="*/ 0 w 19"/>
                <a:gd name="T31" fmla="*/ 0 h 18"/>
                <a:gd name="T32" fmla="*/ 0 w 19"/>
                <a:gd name="T33" fmla="*/ 0 h 18"/>
                <a:gd name="T34" fmla="*/ 0 w 19"/>
                <a:gd name="T35" fmla="*/ 0 h 18"/>
                <a:gd name="T36" fmla="*/ 0 w 19"/>
                <a:gd name="T37" fmla="*/ 0 h 18"/>
                <a:gd name="T38" fmla="*/ 0 w 19"/>
                <a:gd name="T39" fmla="*/ 0 h 18"/>
                <a:gd name="T40" fmla="*/ 0 w 19"/>
                <a:gd name="T41" fmla="*/ 0 h 18"/>
                <a:gd name="T42" fmla="*/ 0 w 19"/>
                <a:gd name="T43" fmla="*/ 0 h 18"/>
                <a:gd name="T44" fmla="*/ 0 w 19"/>
                <a:gd name="T45" fmla="*/ 0 h 18"/>
                <a:gd name="T46" fmla="*/ 0 w 19"/>
                <a:gd name="T47" fmla="*/ 0 h 18"/>
                <a:gd name="T48" fmla="*/ 0 w 19"/>
                <a:gd name="T49" fmla="*/ 0 h 18"/>
                <a:gd name="T50" fmla="*/ 0 w 19"/>
                <a:gd name="T51" fmla="*/ 0 h 18"/>
                <a:gd name="T52" fmla="*/ 0 w 19"/>
                <a:gd name="T53" fmla="*/ 0 h 18"/>
                <a:gd name="T54" fmla="*/ 0 w 19"/>
                <a:gd name="T55" fmla="*/ 0 h 18"/>
                <a:gd name="T56" fmla="*/ 0 w 19"/>
                <a:gd name="T57" fmla="*/ 0 h 18"/>
                <a:gd name="T58" fmla="*/ 0 w 19"/>
                <a:gd name="T59" fmla="*/ 0 h 18"/>
                <a:gd name="T60" fmla="*/ 0 w 19"/>
                <a:gd name="T61" fmla="*/ 0 h 18"/>
                <a:gd name="T62" fmla="*/ 0 w 19"/>
                <a:gd name="T63" fmla="*/ 0 h 18"/>
                <a:gd name="T64" fmla="*/ 0 w 19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"/>
                <a:gd name="T100" fmla="*/ 0 h 18"/>
                <a:gd name="T101" fmla="*/ 19 w 19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" h="18">
                  <a:moveTo>
                    <a:pt x="19" y="9"/>
                  </a:moveTo>
                  <a:lnTo>
                    <a:pt x="19" y="7"/>
                  </a:lnTo>
                  <a:lnTo>
                    <a:pt x="18" y="6"/>
                  </a:lnTo>
                  <a:lnTo>
                    <a:pt x="17" y="4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3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4"/>
                  </a:lnTo>
                  <a:lnTo>
                    <a:pt x="1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5" y="17"/>
                  </a:lnTo>
                  <a:lnTo>
                    <a:pt x="16" y="16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9" y="11"/>
                  </a:lnTo>
                  <a:lnTo>
                    <a:pt x="19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1" name="Line 305"/>
            <p:cNvSpPr>
              <a:spLocks noChangeShapeType="1"/>
            </p:cNvSpPr>
            <p:nvPr/>
          </p:nvSpPr>
          <p:spPr bwMode="auto">
            <a:xfrm>
              <a:off x="1527" y="1981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2" name="Line 306"/>
            <p:cNvSpPr>
              <a:spLocks noChangeShapeType="1"/>
            </p:cNvSpPr>
            <p:nvPr/>
          </p:nvSpPr>
          <p:spPr bwMode="auto">
            <a:xfrm flipH="1">
              <a:off x="1575" y="1991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3" name="Line 307"/>
            <p:cNvSpPr>
              <a:spLocks noChangeShapeType="1"/>
            </p:cNvSpPr>
            <p:nvPr/>
          </p:nvSpPr>
          <p:spPr bwMode="auto">
            <a:xfrm>
              <a:off x="1397" y="2003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4" name="Line 308"/>
            <p:cNvSpPr>
              <a:spLocks noChangeShapeType="1"/>
            </p:cNvSpPr>
            <p:nvPr/>
          </p:nvSpPr>
          <p:spPr bwMode="auto">
            <a:xfrm flipV="1">
              <a:off x="1527" y="1942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5" name="Line 309"/>
            <p:cNvSpPr>
              <a:spLocks noChangeShapeType="1"/>
            </p:cNvSpPr>
            <p:nvPr/>
          </p:nvSpPr>
          <p:spPr bwMode="auto">
            <a:xfrm flipV="1">
              <a:off x="1591" y="1966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6" name="Line 310"/>
            <p:cNvSpPr>
              <a:spLocks noChangeShapeType="1"/>
            </p:cNvSpPr>
            <p:nvPr/>
          </p:nvSpPr>
          <p:spPr bwMode="auto">
            <a:xfrm>
              <a:off x="1611" y="1942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7" name="Line 311"/>
            <p:cNvSpPr>
              <a:spLocks noChangeShapeType="1"/>
            </p:cNvSpPr>
            <p:nvPr/>
          </p:nvSpPr>
          <p:spPr bwMode="auto">
            <a:xfrm flipV="1">
              <a:off x="1605" y="1942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8" name="Line 312"/>
            <p:cNvSpPr>
              <a:spLocks noChangeShapeType="1"/>
            </p:cNvSpPr>
            <p:nvPr/>
          </p:nvSpPr>
          <p:spPr bwMode="auto">
            <a:xfrm>
              <a:off x="1520" y="1972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39" name="Line 313"/>
            <p:cNvSpPr>
              <a:spLocks noChangeShapeType="1"/>
            </p:cNvSpPr>
            <p:nvPr/>
          </p:nvSpPr>
          <p:spPr bwMode="auto">
            <a:xfrm>
              <a:off x="1620" y="201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0" name="Line 314"/>
            <p:cNvSpPr>
              <a:spLocks noChangeShapeType="1"/>
            </p:cNvSpPr>
            <p:nvPr/>
          </p:nvSpPr>
          <p:spPr bwMode="auto">
            <a:xfrm>
              <a:off x="1620" y="2003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1" name="Line 315"/>
            <p:cNvSpPr>
              <a:spLocks noChangeShapeType="1"/>
            </p:cNvSpPr>
            <p:nvPr/>
          </p:nvSpPr>
          <p:spPr bwMode="auto">
            <a:xfrm>
              <a:off x="1586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2" name="Line 316"/>
            <p:cNvSpPr>
              <a:spLocks noChangeShapeType="1"/>
            </p:cNvSpPr>
            <p:nvPr/>
          </p:nvSpPr>
          <p:spPr bwMode="auto">
            <a:xfrm flipV="1">
              <a:off x="1586" y="186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3" name="Line 317"/>
            <p:cNvSpPr>
              <a:spLocks noChangeShapeType="1"/>
            </p:cNvSpPr>
            <p:nvPr/>
          </p:nvSpPr>
          <p:spPr bwMode="auto">
            <a:xfrm>
              <a:off x="1586" y="1866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4" name="Line 318"/>
            <p:cNvSpPr>
              <a:spLocks noChangeShapeType="1"/>
            </p:cNvSpPr>
            <p:nvPr/>
          </p:nvSpPr>
          <p:spPr bwMode="auto">
            <a:xfrm>
              <a:off x="1525" y="1854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5" name="Line 319"/>
            <p:cNvSpPr>
              <a:spLocks noChangeShapeType="1"/>
            </p:cNvSpPr>
            <p:nvPr/>
          </p:nvSpPr>
          <p:spPr bwMode="auto">
            <a:xfrm>
              <a:off x="1578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6" name="Line 320"/>
            <p:cNvSpPr>
              <a:spLocks noChangeShapeType="1"/>
            </p:cNvSpPr>
            <p:nvPr/>
          </p:nvSpPr>
          <p:spPr bwMode="auto">
            <a:xfrm>
              <a:off x="1545" y="1851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7" name="Line 321"/>
            <p:cNvSpPr>
              <a:spLocks noChangeShapeType="1"/>
            </p:cNvSpPr>
            <p:nvPr/>
          </p:nvSpPr>
          <p:spPr bwMode="auto">
            <a:xfrm>
              <a:off x="1569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8" name="Line 322"/>
            <p:cNvSpPr>
              <a:spLocks noChangeShapeType="1"/>
            </p:cNvSpPr>
            <p:nvPr/>
          </p:nvSpPr>
          <p:spPr bwMode="auto">
            <a:xfrm>
              <a:off x="1582" y="1871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49" name="Line 323"/>
            <p:cNvSpPr>
              <a:spLocks noChangeShapeType="1"/>
            </p:cNvSpPr>
            <p:nvPr/>
          </p:nvSpPr>
          <p:spPr bwMode="auto">
            <a:xfrm flipH="1">
              <a:off x="1569" y="1871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0" name="Line 324"/>
            <p:cNvSpPr>
              <a:spLocks noChangeShapeType="1"/>
            </p:cNvSpPr>
            <p:nvPr/>
          </p:nvSpPr>
          <p:spPr bwMode="auto">
            <a:xfrm flipH="1">
              <a:off x="1582" y="184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1" name="Line 325"/>
            <p:cNvSpPr>
              <a:spLocks noChangeShapeType="1"/>
            </p:cNvSpPr>
            <p:nvPr/>
          </p:nvSpPr>
          <p:spPr bwMode="auto">
            <a:xfrm>
              <a:off x="1741" y="1816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2" name="Line 326"/>
            <p:cNvSpPr>
              <a:spLocks noChangeShapeType="1"/>
            </p:cNvSpPr>
            <p:nvPr/>
          </p:nvSpPr>
          <p:spPr bwMode="auto">
            <a:xfrm>
              <a:off x="1790" y="1816"/>
              <a:ext cx="2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3" name="Line 327"/>
            <p:cNvSpPr>
              <a:spLocks noChangeShapeType="1"/>
            </p:cNvSpPr>
            <p:nvPr/>
          </p:nvSpPr>
          <p:spPr bwMode="auto">
            <a:xfrm flipH="1">
              <a:off x="1649" y="1297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4" name="Line 328"/>
            <p:cNvSpPr>
              <a:spLocks noChangeShapeType="1"/>
            </p:cNvSpPr>
            <p:nvPr/>
          </p:nvSpPr>
          <p:spPr bwMode="auto">
            <a:xfrm>
              <a:off x="1428" y="1671"/>
              <a:ext cx="1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5" name="Freeform 329"/>
            <p:cNvSpPr>
              <a:spLocks/>
            </p:cNvSpPr>
            <p:nvPr/>
          </p:nvSpPr>
          <p:spPr bwMode="auto">
            <a:xfrm>
              <a:off x="1269" y="1697"/>
              <a:ext cx="20" cy="46"/>
            </a:xfrm>
            <a:custGeom>
              <a:avLst/>
              <a:gdLst>
                <a:gd name="T0" fmla="*/ 0 w 78"/>
                <a:gd name="T1" fmla="*/ 0 h 185"/>
                <a:gd name="T2" fmla="*/ 0 w 78"/>
                <a:gd name="T3" fmla="*/ 0 h 185"/>
                <a:gd name="T4" fmla="*/ 0 w 78"/>
                <a:gd name="T5" fmla="*/ 0 h 185"/>
                <a:gd name="T6" fmla="*/ 0 w 78"/>
                <a:gd name="T7" fmla="*/ 0 h 185"/>
                <a:gd name="T8" fmla="*/ 0 w 78"/>
                <a:gd name="T9" fmla="*/ 0 h 185"/>
                <a:gd name="T10" fmla="*/ 0 w 78"/>
                <a:gd name="T11" fmla="*/ 0 h 185"/>
                <a:gd name="T12" fmla="*/ 0 w 78"/>
                <a:gd name="T13" fmla="*/ 0 h 185"/>
                <a:gd name="T14" fmla="*/ 0 w 78"/>
                <a:gd name="T15" fmla="*/ 0 h 185"/>
                <a:gd name="T16" fmla="*/ 0 w 78"/>
                <a:gd name="T17" fmla="*/ 0 h 185"/>
                <a:gd name="T18" fmla="*/ 0 w 78"/>
                <a:gd name="T19" fmla="*/ 0 h 185"/>
                <a:gd name="T20" fmla="*/ 0 w 78"/>
                <a:gd name="T21" fmla="*/ 0 h 18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8"/>
                <a:gd name="T34" fmla="*/ 0 h 185"/>
                <a:gd name="T35" fmla="*/ 78 w 78"/>
                <a:gd name="T36" fmla="*/ 185 h 18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8" h="185">
                  <a:moveTo>
                    <a:pt x="0" y="0"/>
                  </a:moveTo>
                  <a:lnTo>
                    <a:pt x="6" y="19"/>
                  </a:lnTo>
                  <a:lnTo>
                    <a:pt x="13" y="38"/>
                  </a:lnTo>
                  <a:lnTo>
                    <a:pt x="20" y="57"/>
                  </a:lnTo>
                  <a:lnTo>
                    <a:pt x="27" y="75"/>
                  </a:lnTo>
                  <a:lnTo>
                    <a:pt x="35" y="95"/>
                  </a:lnTo>
                  <a:lnTo>
                    <a:pt x="43" y="113"/>
                  </a:lnTo>
                  <a:lnTo>
                    <a:pt x="51" y="131"/>
                  </a:lnTo>
                  <a:lnTo>
                    <a:pt x="60" y="149"/>
                  </a:lnTo>
                  <a:lnTo>
                    <a:pt x="69" y="167"/>
                  </a:lnTo>
                  <a:lnTo>
                    <a:pt x="78" y="18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6" name="Line 330"/>
            <p:cNvSpPr>
              <a:spLocks noChangeShapeType="1"/>
            </p:cNvSpPr>
            <p:nvPr/>
          </p:nvSpPr>
          <p:spPr bwMode="auto">
            <a:xfrm>
              <a:off x="1241" y="1658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7" name="Freeform 331"/>
            <p:cNvSpPr>
              <a:spLocks/>
            </p:cNvSpPr>
            <p:nvPr/>
          </p:nvSpPr>
          <p:spPr bwMode="auto">
            <a:xfrm>
              <a:off x="1289" y="1312"/>
              <a:ext cx="48" cy="57"/>
            </a:xfrm>
            <a:custGeom>
              <a:avLst/>
              <a:gdLst>
                <a:gd name="T0" fmla="*/ 0 w 191"/>
                <a:gd name="T1" fmla="*/ 0 h 228"/>
                <a:gd name="T2" fmla="*/ 0 w 191"/>
                <a:gd name="T3" fmla="*/ 0 h 228"/>
                <a:gd name="T4" fmla="*/ 0 w 191"/>
                <a:gd name="T5" fmla="*/ 0 h 228"/>
                <a:gd name="T6" fmla="*/ 0 w 191"/>
                <a:gd name="T7" fmla="*/ 0 h 228"/>
                <a:gd name="T8" fmla="*/ 0 w 191"/>
                <a:gd name="T9" fmla="*/ 0 h 228"/>
                <a:gd name="T10" fmla="*/ 0 w 191"/>
                <a:gd name="T11" fmla="*/ 0 h 228"/>
                <a:gd name="T12" fmla="*/ 0 w 191"/>
                <a:gd name="T13" fmla="*/ 0 h 228"/>
                <a:gd name="T14" fmla="*/ 0 w 191"/>
                <a:gd name="T15" fmla="*/ 0 h 228"/>
                <a:gd name="T16" fmla="*/ 0 w 191"/>
                <a:gd name="T17" fmla="*/ 0 h 228"/>
                <a:gd name="T18" fmla="*/ 0 w 191"/>
                <a:gd name="T19" fmla="*/ 0 h 228"/>
                <a:gd name="T20" fmla="*/ 0 w 191"/>
                <a:gd name="T21" fmla="*/ 0 h 228"/>
                <a:gd name="T22" fmla="*/ 0 w 191"/>
                <a:gd name="T23" fmla="*/ 0 h 228"/>
                <a:gd name="T24" fmla="*/ 0 w 191"/>
                <a:gd name="T25" fmla="*/ 0 h 228"/>
                <a:gd name="T26" fmla="*/ 0 w 191"/>
                <a:gd name="T27" fmla="*/ 0 h 228"/>
                <a:gd name="T28" fmla="*/ 0 w 191"/>
                <a:gd name="T29" fmla="*/ 0 h 228"/>
                <a:gd name="T30" fmla="*/ 0 w 191"/>
                <a:gd name="T31" fmla="*/ 0 h 228"/>
                <a:gd name="T32" fmla="*/ 0 w 191"/>
                <a:gd name="T33" fmla="*/ 0 h 228"/>
                <a:gd name="T34" fmla="*/ 0 w 191"/>
                <a:gd name="T35" fmla="*/ 0 h 228"/>
                <a:gd name="T36" fmla="*/ 0 w 191"/>
                <a:gd name="T37" fmla="*/ 0 h 228"/>
                <a:gd name="T38" fmla="*/ 0 w 191"/>
                <a:gd name="T39" fmla="*/ 0 h 2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1"/>
                <a:gd name="T61" fmla="*/ 0 h 228"/>
                <a:gd name="T62" fmla="*/ 191 w 191"/>
                <a:gd name="T63" fmla="*/ 228 h 2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1" h="228">
                  <a:moveTo>
                    <a:pt x="191" y="0"/>
                  </a:moveTo>
                  <a:lnTo>
                    <a:pt x="179" y="10"/>
                  </a:lnTo>
                  <a:lnTo>
                    <a:pt x="167" y="20"/>
                  </a:lnTo>
                  <a:lnTo>
                    <a:pt x="155" y="31"/>
                  </a:lnTo>
                  <a:lnTo>
                    <a:pt x="144" y="41"/>
                  </a:lnTo>
                  <a:lnTo>
                    <a:pt x="132" y="52"/>
                  </a:lnTo>
                  <a:lnTo>
                    <a:pt x="121" y="63"/>
                  </a:lnTo>
                  <a:lnTo>
                    <a:pt x="109" y="74"/>
                  </a:lnTo>
                  <a:lnTo>
                    <a:pt x="99" y="86"/>
                  </a:lnTo>
                  <a:lnTo>
                    <a:pt x="88" y="98"/>
                  </a:lnTo>
                  <a:lnTo>
                    <a:pt x="78" y="110"/>
                  </a:lnTo>
                  <a:lnTo>
                    <a:pt x="68" y="122"/>
                  </a:lnTo>
                  <a:lnTo>
                    <a:pt x="59" y="135"/>
                  </a:lnTo>
                  <a:lnTo>
                    <a:pt x="50" y="147"/>
                  </a:lnTo>
                  <a:lnTo>
                    <a:pt x="41" y="160"/>
                  </a:lnTo>
                  <a:lnTo>
                    <a:pt x="32" y="173"/>
                  </a:lnTo>
                  <a:lnTo>
                    <a:pt x="23" y="186"/>
                  </a:lnTo>
                  <a:lnTo>
                    <a:pt x="15" y="200"/>
                  </a:lnTo>
                  <a:lnTo>
                    <a:pt x="8" y="214"/>
                  </a:lnTo>
                  <a:lnTo>
                    <a:pt x="0" y="22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8" name="Freeform 332"/>
            <p:cNvSpPr>
              <a:spLocks/>
            </p:cNvSpPr>
            <p:nvPr/>
          </p:nvSpPr>
          <p:spPr bwMode="auto">
            <a:xfrm>
              <a:off x="1274" y="1369"/>
              <a:ext cx="15" cy="32"/>
            </a:xfrm>
            <a:custGeom>
              <a:avLst/>
              <a:gdLst>
                <a:gd name="T0" fmla="*/ 0 w 58"/>
                <a:gd name="T1" fmla="*/ 0 h 127"/>
                <a:gd name="T2" fmla="*/ 0 w 58"/>
                <a:gd name="T3" fmla="*/ 0 h 127"/>
                <a:gd name="T4" fmla="*/ 0 w 58"/>
                <a:gd name="T5" fmla="*/ 0 h 127"/>
                <a:gd name="T6" fmla="*/ 0 w 58"/>
                <a:gd name="T7" fmla="*/ 0 h 127"/>
                <a:gd name="T8" fmla="*/ 0 w 58"/>
                <a:gd name="T9" fmla="*/ 0 h 127"/>
                <a:gd name="T10" fmla="*/ 0 w 58"/>
                <a:gd name="T11" fmla="*/ 0 h 127"/>
                <a:gd name="T12" fmla="*/ 0 w 58"/>
                <a:gd name="T13" fmla="*/ 0 h 127"/>
                <a:gd name="T14" fmla="*/ 0 w 58"/>
                <a:gd name="T15" fmla="*/ 0 h 1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127"/>
                <a:gd name="T26" fmla="*/ 58 w 58"/>
                <a:gd name="T27" fmla="*/ 127 h 1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127">
                  <a:moveTo>
                    <a:pt x="58" y="0"/>
                  </a:moveTo>
                  <a:lnTo>
                    <a:pt x="49" y="18"/>
                  </a:lnTo>
                  <a:lnTo>
                    <a:pt x="40" y="36"/>
                  </a:lnTo>
                  <a:lnTo>
                    <a:pt x="31" y="54"/>
                  </a:lnTo>
                  <a:lnTo>
                    <a:pt x="23" y="72"/>
                  </a:lnTo>
                  <a:lnTo>
                    <a:pt x="15" y="90"/>
                  </a:lnTo>
                  <a:lnTo>
                    <a:pt x="8" y="108"/>
                  </a:lnTo>
                  <a:lnTo>
                    <a:pt x="0" y="12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59" name="Line 333"/>
            <p:cNvSpPr>
              <a:spLocks noChangeShapeType="1"/>
            </p:cNvSpPr>
            <p:nvPr/>
          </p:nvSpPr>
          <p:spPr bwMode="auto">
            <a:xfrm>
              <a:off x="1237" y="142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0" name="Line 334"/>
            <p:cNvSpPr>
              <a:spLocks noChangeShapeType="1"/>
            </p:cNvSpPr>
            <p:nvPr/>
          </p:nvSpPr>
          <p:spPr bwMode="auto">
            <a:xfrm flipV="1">
              <a:off x="1385" y="1297"/>
              <a:ext cx="1" cy="1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1" name="Line 335"/>
            <p:cNvSpPr>
              <a:spLocks noChangeShapeType="1"/>
            </p:cNvSpPr>
            <p:nvPr/>
          </p:nvSpPr>
          <p:spPr bwMode="auto">
            <a:xfrm flipH="1">
              <a:off x="1385" y="1297"/>
              <a:ext cx="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2" name="Line 336"/>
            <p:cNvSpPr>
              <a:spLocks noChangeShapeType="1"/>
            </p:cNvSpPr>
            <p:nvPr/>
          </p:nvSpPr>
          <p:spPr bwMode="auto">
            <a:xfrm flipH="1">
              <a:off x="1373" y="1297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3" name="Freeform 337"/>
            <p:cNvSpPr>
              <a:spLocks/>
            </p:cNvSpPr>
            <p:nvPr/>
          </p:nvSpPr>
          <p:spPr bwMode="auto">
            <a:xfrm>
              <a:off x="1337" y="1297"/>
              <a:ext cx="36" cy="15"/>
            </a:xfrm>
            <a:custGeom>
              <a:avLst/>
              <a:gdLst>
                <a:gd name="T0" fmla="*/ 0 w 144"/>
                <a:gd name="T1" fmla="*/ 0 h 60"/>
                <a:gd name="T2" fmla="*/ 0 w 144"/>
                <a:gd name="T3" fmla="*/ 0 h 60"/>
                <a:gd name="T4" fmla="*/ 0 w 144"/>
                <a:gd name="T5" fmla="*/ 0 h 60"/>
                <a:gd name="T6" fmla="*/ 0 w 144"/>
                <a:gd name="T7" fmla="*/ 0 h 60"/>
                <a:gd name="T8" fmla="*/ 0 w 144"/>
                <a:gd name="T9" fmla="*/ 0 h 60"/>
                <a:gd name="T10" fmla="*/ 0 w 144"/>
                <a:gd name="T11" fmla="*/ 0 h 60"/>
                <a:gd name="T12" fmla="*/ 0 w 144"/>
                <a:gd name="T13" fmla="*/ 0 h 60"/>
                <a:gd name="T14" fmla="*/ 0 w 144"/>
                <a:gd name="T15" fmla="*/ 0 h 60"/>
                <a:gd name="T16" fmla="*/ 0 w 144"/>
                <a:gd name="T17" fmla="*/ 0 h 60"/>
                <a:gd name="T18" fmla="*/ 0 w 144"/>
                <a:gd name="T19" fmla="*/ 0 h 60"/>
                <a:gd name="T20" fmla="*/ 0 w 144"/>
                <a:gd name="T21" fmla="*/ 0 h 60"/>
                <a:gd name="T22" fmla="*/ 0 w 144"/>
                <a:gd name="T23" fmla="*/ 0 h 60"/>
                <a:gd name="T24" fmla="*/ 0 w 144"/>
                <a:gd name="T25" fmla="*/ 0 h 60"/>
                <a:gd name="T26" fmla="*/ 0 w 144"/>
                <a:gd name="T27" fmla="*/ 0 h 60"/>
                <a:gd name="T28" fmla="*/ 0 w 144"/>
                <a:gd name="T29" fmla="*/ 0 h 60"/>
                <a:gd name="T30" fmla="*/ 0 w 144"/>
                <a:gd name="T31" fmla="*/ 0 h 60"/>
                <a:gd name="T32" fmla="*/ 0 w 144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4"/>
                <a:gd name="T52" fmla="*/ 0 h 60"/>
                <a:gd name="T53" fmla="*/ 144 w 144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4" h="60">
                  <a:moveTo>
                    <a:pt x="144" y="0"/>
                  </a:moveTo>
                  <a:lnTo>
                    <a:pt x="135" y="1"/>
                  </a:lnTo>
                  <a:lnTo>
                    <a:pt x="125" y="3"/>
                  </a:lnTo>
                  <a:lnTo>
                    <a:pt x="115" y="5"/>
                  </a:lnTo>
                  <a:lnTo>
                    <a:pt x="106" y="7"/>
                  </a:lnTo>
                  <a:lnTo>
                    <a:pt x="96" y="10"/>
                  </a:lnTo>
                  <a:lnTo>
                    <a:pt x="87" y="13"/>
                  </a:lnTo>
                  <a:lnTo>
                    <a:pt x="77" y="16"/>
                  </a:lnTo>
                  <a:lnTo>
                    <a:pt x="68" y="20"/>
                  </a:lnTo>
                  <a:lnTo>
                    <a:pt x="59" y="24"/>
                  </a:lnTo>
                  <a:lnTo>
                    <a:pt x="50" y="28"/>
                  </a:lnTo>
                  <a:lnTo>
                    <a:pt x="42" y="32"/>
                  </a:lnTo>
                  <a:lnTo>
                    <a:pt x="33" y="37"/>
                  </a:lnTo>
                  <a:lnTo>
                    <a:pt x="24" y="42"/>
                  </a:lnTo>
                  <a:lnTo>
                    <a:pt x="16" y="48"/>
                  </a:lnTo>
                  <a:lnTo>
                    <a:pt x="8" y="54"/>
                  </a:lnTo>
                  <a:lnTo>
                    <a:pt x="0" y="6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4" name="Freeform 338"/>
            <p:cNvSpPr>
              <a:spLocks/>
            </p:cNvSpPr>
            <p:nvPr/>
          </p:nvSpPr>
          <p:spPr bwMode="auto">
            <a:xfrm>
              <a:off x="2842" y="1701"/>
              <a:ext cx="5" cy="13"/>
            </a:xfrm>
            <a:custGeom>
              <a:avLst/>
              <a:gdLst>
                <a:gd name="T0" fmla="*/ 0 w 20"/>
                <a:gd name="T1" fmla="*/ 0 h 53"/>
                <a:gd name="T2" fmla="*/ 0 w 20"/>
                <a:gd name="T3" fmla="*/ 0 h 53"/>
                <a:gd name="T4" fmla="*/ 0 w 20"/>
                <a:gd name="T5" fmla="*/ 0 h 53"/>
                <a:gd name="T6" fmla="*/ 0 w 2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53"/>
                <a:gd name="T14" fmla="*/ 20 w 20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53">
                  <a:moveTo>
                    <a:pt x="0" y="53"/>
                  </a:moveTo>
                  <a:lnTo>
                    <a:pt x="7" y="36"/>
                  </a:lnTo>
                  <a:lnTo>
                    <a:pt x="14" y="18"/>
                  </a:lnTo>
                  <a:lnTo>
                    <a:pt x="2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5" name="Line 339"/>
            <p:cNvSpPr>
              <a:spLocks noChangeShapeType="1"/>
            </p:cNvSpPr>
            <p:nvPr/>
          </p:nvSpPr>
          <p:spPr bwMode="auto">
            <a:xfrm flipH="1">
              <a:off x="2843" y="1658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6" name="Line 340"/>
            <p:cNvSpPr>
              <a:spLocks noChangeShapeType="1"/>
            </p:cNvSpPr>
            <p:nvPr/>
          </p:nvSpPr>
          <p:spPr bwMode="auto">
            <a:xfrm>
              <a:off x="1554" y="1848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7" name="Freeform 341"/>
            <p:cNvSpPr>
              <a:spLocks/>
            </p:cNvSpPr>
            <p:nvPr/>
          </p:nvSpPr>
          <p:spPr bwMode="auto">
            <a:xfrm>
              <a:off x="2802" y="1328"/>
              <a:ext cx="33" cy="47"/>
            </a:xfrm>
            <a:custGeom>
              <a:avLst/>
              <a:gdLst>
                <a:gd name="T0" fmla="*/ 0 w 133"/>
                <a:gd name="T1" fmla="*/ 0 h 188"/>
                <a:gd name="T2" fmla="*/ 0 w 133"/>
                <a:gd name="T3" fmla="*/ 0 h 188"/>
                <a:gd name="T4" fmla="*/ 0 w 133"/>
                <a:gd name="T5" fmla="*/ 0 h 188"/>
                <a:gd name="T6" fmla="*/ 0 w 133"/>
                <a:gd name="T7" fmla="*/ 0 h 188"/>
                <a:gd name="T8" fmla="*/ 0 w 133"/>
                <a:gd name="T9" fmla="*/ 0 h 188"/>
                <a:gd name="T10" fmla="*/ 0 w 133"/>
                <a:gd name="T11" fmla="*/ 0 h 188"/>
                <a:gd name="T12" fmla="*/ 0 w 133"/>
                <a:gd name="T13" fmla="*/ 0 h 188"/>
                <a:gd name="T14" fmla="*/ 0 w 133"/>
                <a:gd name="T15" fmla="*/ 0 h 188"/>
                <a:gd name="T16" fmla="*/ 0 w 133"/>
                <a:gd name="T17" fmla="*/ 0 h 188"/>
                <a:gd name="T18" fmla="*/ 0 w 133"/>
                <a:gd name="T19" fmla="*/ 0 h 188"/>
                <a:gd name="T20" fmla="*/ 0 w 133"/>
                <a:gd name="T21" fmla="*/ 0 h 188"/>
                <a:gd name="T22" fmla="*/ 0 w 133"/>
                <a:gd name="T23" fmla="*/ 0 h 188"/>
                <a:gd name="T24" fmla="*/ 0 w 133"/>
                <a:gd name="T25" fmla="*/ 0 h 188"/>
                <a:gd name="T26" fmla="*/ 0 w 133"/>
                <a:gd name="T27" fmla="*/ 0 h 188"/>
                <a:gd name="T28" fmla="*/ 0 w 133"/>
                <a:gd name="T29" fmla="*/ 0 h 1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3"/>
                <a:gd name="T46" fmla="*/ 0 h 188"/>
                <a:gd name="T47" fmla="*/ 133 w 133"/>
                <a:gd name="T48" fmla="*/ 188 h 1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3" h="188">
                  <a:moveTo>
                    <a:pt x="133" y="188"/>
                  </a:moveTo>
                  <a:lnTo>
                    <a:pt x="126" y="173"/>
                  </a:lnTo>
                  <a:lnTo>
                    <a:pt x="118" y="158"/>
                  </a:lnTo>
                  <a:lnTo>
                    <a:pt x="109" y="143"/>
                  </a:lnTo>
                  <a:lnTo>
                    <a:pt x="100" y="129"/>
                  </a:lnTo>
                  <a:lnTo>
                    <a:pt x="92" y="115"/>
                  </a:lnTo>
                  <a:lnTo>
                    <a:pt x="83" y="102"/>
                  </a:lnTo>
                  <a:lnTo>
                    <a:pt x="73" y="88"/>
                  </a:lnTo>
                  <a:lnTo>
                    <a:pt x="64" y="75"/>
                  </a:lnTo>
                  <a:lnTo>
                    <a:pt x="54" y="62"/>
                  </a:lnTo>
                  <a:lnTo>
                    <a:pt x="44" y="49"/>
                  </a:lnTo>
                  <a:lnTo>
                    <a:pt x="33" y="36"/>
                  </a:lnTo>
                  <a:lnTo>
                    <a:pt x="22" y="24"/>
                  </a:lnTo>
                  <a:lnTo>
                    <a:pt x="11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8" name="Line 342"/>
            <p:cNvSpPr>
              <a:spLocks noChangeShapeType="1"/>
            </p:cNvSpPr>
            <p:nvPr/>
          </p:nvSpPr>
          <p:spPr bwMode="auto">
            <a:xfrm flipV="1">
              <a:off x="2854" y="1282"/>
              <a:ext cx="1" cy="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69" name="Line 343"/>
            <p:cNvSpPr>
              <a:spLocks noChangeShapeType="1"/>
            </p:cNvSpPr>
            <p:nvPr/>
          </p:nvSpPr>
          <p:spPr bwMode="auto">
            <a:xfrm flipV="1">
              <a:off x="2838" y="1385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0" name="Line 344"/>
            <p:cNvSpPr>
              <a:spLocks noChangeShapeType="1"/>
            </p:cNvSpPr>
            <p:nvPr/>
          </p:nvSpPr>
          <p:spPr bwMode="auto">
            <a:xfrm flipV="1">
              <a:off x="2833" y="1375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1" name="Line 345"/>
            <p:cNvSpPr>
              <a:spLocks noChangeShapeType="1"/>
            </p:cNvSpPr>
            <p:nvPr/>
          </p:nvSpPr>
          <p:spPr bwMode="auto">
            <a:xfrm flipH="1">
              <a:off x="2849" y="137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2" name="Line 346"/>
            <p:cNvSpPr>
              <a:spLocks noChangeShapeType="1"/>
            </p:cNvSpPr>
            <p:nvPr/>
          </p:nvSpPr>
          <p:spPr bwMode="auto">
            <a:xfrm flipH="1">
              <a:off x="2823" y="126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3" name="Line 347"/>
            <p:cNvSpPr>
              <a:spLocks noChangeShapeType="1"/>
            </p:cNvSpPr>
            <p:nvPr/>
          </p:nvSpPr>
          <p:spPr bwMode="auto">
            <a:xfrm flipH="1">
              <a:off x="2823" y="12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4" name="Line 348"/>
            <p:cNvSpPr>
              <a:spLocks noChangeShapeType="1"/>
            </p:cNvSpPr>
            <p:nvPr/>
          </p:nvSpPr>
          <p:spPr bwMode="auto">
            <a:xfrm flipH="1">
              <a:off x="2822" y="1267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5" name="Line 349"/>
            <p:cNvSpPr>
              <a:spLocks noChangeShapeType="1"/>
            </p:cNvSpPr>
            <p:nvPr/>
          </p:nvSpPr>
          <p:spPr bwMode="auto">
            <a:xfrm>
              <a:off x="2823" y="1267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6" name="Line 350"/>
            <p:cNvSpPr>
              <a:spLocks noChangeShapeType="1"/>
            </p:cNvSpPr>
            <p:nvPr/>
          </p:nvSpPr>
          <p:spPr bwMode="auto">
            <a:xfrm flipV="1">
              <a:off x="2788" y="1312"/>
              <a:ext cx="3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7" name="Line 351"/>
            <p:cNvSpPr>
              <a:spLocks noChangeShapeType="1"/>
            </p:cNvSpPr>
            <p:nvPr/>
          </p:nvSpPr>
          <p:spPr bwMode="auto">
            <a:xfrm>
              <a:off x="2791" y="1312"/>
              <a:ext cx="13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8" name="Line 352"/>
            <p:cNvSpPr>
              <a:spLocks noChangeShapeType="1"/>
            </p:cNvSpPr>
            <p:nvPr/>
          </p:nvSpPr>
          <p:spPr bwMode="auto">
            <a:xfrm>
              <a:off x="2795" y="1323"/>
              <a:ext cx="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79" name="Line 353"/>
            <p:cNvSpPr>
              <a:spLocks noChangeShapeType="1"/>
            </p:cNvSpPr>
            <p:nvPr/>
          </p:nvSpPr>
          <p:spPr bwMode="auto">
            <a:xfrm flipV="1">
              <a:off x="2794" y="132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0" name="Line 354"/>
            <p:cNvSpPr>
              <a:spLocks noChangeShapeType="1"/>
            </p:cNvSpPr>
            <p:nvPr/>
          </p:nvSpPr>
          <p:spPr bwMode="auto">
            <a:xfrm flipH="1">
              <a:off x="2810" y="1268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1" name="Line 355"/>
            <p:cNvSpPr>
              <a:spLocks noChangeShapeType="1"/>
            </p:cNvSpPr>
            <p:nvPr/>
          </p:nvSpPr>
          <p:spPr bwMode="auto">
            <a:xfrm flipH="1">
              <a:off x="2810" y="1265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2" name="Line 356"/>
            <p:cNvSpPr>
              <a:spLocks noChangeShapeType="1"/>
            </p:cNvSpPr>
            <p:nvPr/>
          </p:nvSpPr>
          <p:spPr bwMode="auto">
            <a:xfrm>
              <a:off x="2812" y="1268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3" name="Line 357"/>
            <p:cNvSpPr>
              <a:spLocks noChangeShapeType="1"/>
            </p:cNvSpPr>
            <p:nvPr/>
          </p:nvSpPr>
          <p:spPr bwMode="auto">
            <a:xfrm>
              <a:off x="2812" y="1265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4" name="Line 358"/>
            <p:cNvSpPr>
              <a:spLocks noChangeShapeType="1"/>
            </p:cNvSpPr>
            <p:nvPr/>
          </p:nvSpPr>
          <p:spPr bwMode="auto">
            <a:xfrm flipH="1">
              <a:off x="2810" y="1267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5" name="Line 359"/>
            <p:cNvSpPr>
              <a:spLocks noChangeShapeType="1"/>
            </p:cNvSpPr>
            <p:nvPr/>
          </p:nvSpPr>
          <p:spPr bwMode="auto">
            <a:xfrm>
              <a:off x="2812" y="1267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6" name="Line 360"/>
            <p:cNvSpPr>
              <a:spLocks noChangeShapeType="1"/>
            </p:cNvSpPr>
            <p:nvPr/>
          </p:nvSpPr>
          <p:spPr bwMode="auto">
            <a:xfrm flipV="1">
              <a:off x="2823" y="1265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7" name="Line 361"/>
            <p:cNvSpPr>
              <a:spLocks noChangeShapeType="1"/>
            </p:cNvSpPr>
            <p:nvPr/>
          </p:nvSpPr>
          <p:spPr bwMode="auto">
            <a:xfrm flipH="1">
              <a:off x="2851" y="1274"/>
              <a:ext cx="4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8" name="Line 362"/>
            <p:cNvSpPr>
              <a:spLocks noChangeShapeType="1"/>
            </p:cNvSpPr>
            <p:nvPr/>
          </p:nvSpPr>
          <p:spPr bwMode="auto">
            <a:xfrm>
              <a:off x="2848" y="1237"/>
              <a:ext cx="1" cy="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89" name="Line 363"/>
            <p:cNvSpPr>
              <a:spLocks noChangeShapeType="1"/>
            </p:cNvSpPr>
            <p:nvPr/>
          </p:nvSpPr>
          <p:spPr bwMode="auto">
            <a:xfrm>
              <a:off x="2834" y="1276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0" name="Line 364"/>
            <p:cNvSpPr>
              <a:spLocks noChangeShapeType="1"/>
            </p:cNvSpPr>
            <p:nvPr/>
          </p:nvSpPr>
          <p:spPr bwMode="auto">
            <a:xfrm>
              <a:off x="2842" y="1276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1" name="Line 365"/>
            <p:cNvSpPr>
              <a:spLocks noChangeShapeType="1"/>
            </p:cNvSpPr>
            <p:nvPr/>
          </p:nvSpPr>
          <p:spPr bwMode="auto">
            <a:xfrm flipV="1">
              <a:off x="2854" y="127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2" name="Line 366"/>
            <p:cNvSpPr>
              <a:spLocks noChangeShapeType="1"/>
            </p:cNvSpPr>
            <p:nvPr/>
          </p:nvSpPr>
          <p:spPr bwMode="auto">
            <a:xfrm>
              <a:off x="2855" y="1276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3" name="Line 367"/>
            <p:cNvSpPr>
              <a:spLocks noChangeShapeType="1"/>
            </p:cNvSpPr>
            <p:nvPr/>
          </p:nvSpPr>
          <p:spPr bwMode="auto">
            <a:xfrm>
              <a:off x="2843" y="1276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4" name="Line 368"/>
            <p:cNvSpPr>
              <a:spLocks noChangeShapeType="1"/>
            </p:cNvSpPr>
            <p:nvPr/>
          </p:nvSpPr>
          <p:spPr bwMode="auto">
            <a:xfrm flipH="1" flipV="1">
              <a:off x="2844" y="127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5" name="Line 369"/>
            <p:cNvSpPr>
              <a:spLocks noChangeShapeType="1"/>
            </p:cNvSpPr>
            <p:nvPr/>
          </p:nvSpPr>
          <p:spPr bwMode="auto">
            <a:xfrm>
              <a:off x="2842" y="1234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6" name="Line 370"/>
            <p:cNvSpPr>
              <a:spLocks noChangeShapeType="1"/>
            </p:cNvSpPr>
            <p:nvPr/>
          </p:nvSpPr>
          <p:spPr bwMode="auto">
            <a:xfrm>
              <a:off x="2842" y="1273"/>
              <a:ext cx="1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7" name="Line 371"/>
            <p:cNvSpPr>
              <a:spLocks noChangeShapeType="1"/>
            </p:cNvSpPr>
            <p:nvPr/>
          </p:nvSpPr>
          <p:spPr bwMode="auto">
            <a:xfrm>
              <a:off x="2835" y="129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8" name="Line 372"/>
            <p:cNvSpPr>
              <a:spLocks noChangeShapeType="1"/>
            </p:cNvSpPr>
            <p:nvPr/>
          </p:nvSpPr>
          <p:spPr bwMode="auto">
            <a:xfrm flipV="1">
              <a:off x="2848" y="1282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99" name="Line 373"/>
            <p:cNvSpPr>
              <a:spLocks noChangeShapeType="1"/>
            </p:cNvSpPr>
            <p:nvPr/>
          </p:nvSpPr>
          <p:spPr bwMode="auto">
            <a:xfrm>
              <a:off x="2849" y="1282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0" name="Line 374"/>
            <p:cNvSpPr>
              <a:spLocks noChangeShapeType="1"/>
            </p:cNvSpPr>
            <p:nvPr/>
          </p:nvSpPr>
          <p:spPr bwMode="auto">
            <a:xfrm>
              <a:off x="2842" y="129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1" name="Line 375"/>
            <p:cNvSpPr>
              <a:spLocks noChangeShapeType="1"/>
            </p:cNvSpPr>
            <p:nvPr/>
          </p:nvSpPr>
          <p:spPr bwMode="auto">
            <a:xfrm>
              <a:off x="2841" y="129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2" name="Line 376"/>
            <p:cNvSpPr>
              <a:spLocks noChangeShapeType="1"/>
            </p:cNvSpPr>
            <p:nvPr/>
          </p:nvSpPr>
          <p:spPr bwMode="auto">
            <a:xfrm>
              <a:off x="2840" y="129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3" name="Line 377"/>
            <p:cNvSpPr>
              <a:spLocks noChangeShapeType="1"/>
            </p:cNvSpPr>
            <p:nvPr/>
          </p:nvSpPr>
          <p:spPr bwMode="auto">
            <a:xfrm>
              <a:off x="2835" y="1293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4" name="Line 378"/>
            <p:cNvSpPr>
              <a:spLocks noChangeShapeType="1"/>
            </p:cNvSpPr>
            <p:nvPr/>
          </p:nvSpPr>
          <p:spPr bwMode="auto">
            <a:xfrm>
              <a:off x="2840" y="1294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5" name="Line 379"/>
            <p:cNvSpPr>
              <a:spLocks noChangeShapeType="1"/>
            </p:cNvSpPr>
            <p:nvPr/>
          </p:nvSpPr>
          <p:spPr bwMode="auto">
            <a:xfrm>
              <a:off x="2836" y="1294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6" name="Line 380"/>
            <p:cNvSpPr>
              <a:spLocks noChangeShapeType="1"/>
            </p:cNvSpPr>
            <p:nvPr/>
          </p:nvSpPr>
          <p:spPr bwMode="auto">
            <a:xfrm>
              <a:off x="2835" y="129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7" name="Line 381"/>
            <p:cNvSpPr>
              <a:spLocks noChangeShapeType="1"/>
            </p:cNvSpPr>
            <p:nvPr/>
          </p:nvSpPr>
          <p:spPr bwMode="auto">
            <a:xfrm>
              <a:off x="2842" y="129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8" name="Line 382"/>
            <p:cNvSpPr>
              <a:spLocks noChangeShapeType="1"/>
            </p:cNvSpPr>
            <p:nvPr/>
          </p:nvSpPr>
          <p:spPr bwMode="auto">
            <a:xfrm>
              <a:off x="2842" y="129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09" name="Line 383"/>
            <p:cNvSpPr>
              <a:spLocks noChangeShapeType="1"/>
            </p:cNvSpPr>
            <p:nvPr/>
          </p:nvSpPr>
          <p:spPr bwMode="auto">
            <a:xfrm>
              <a:off x="2842" y="129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0" name="Line 384"/>
            <p:cNvSpPr>
              <a:spLocks noChangeShapeType="1"/>
            </p:cNvSpPr>
            <p:nvPr/>
          </p:nvSpPr>
          <p:spPr bwMode="auto">
            <a:xfrm>
              <a:off x="2842" y="129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1" name="Line 385"/>
            <p:cNvSpPr>
              <a:spLocks noChangeShapeType="1"/>
            </p:cNvSpPr>
            <p:nvPr/>
          </p:nvSpPr>
          <p:spPr bwMode="auto">
            <a:xfrm flipV="1">
              <a:off x="2847" y="129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2" name="Line 386"/>
            <p:cNvSpPr>
              <a:spLocks noChangeShapeType="1"/>
            </p:cNvSpPr>
            <p:nvPr/>
          </p:nvSpPr>
          <p:spPr bwMode="auto">
            <a:xfrm>
              <a:off x="2834" y="1281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3" name="Line 387"/>
            <p:cNvSpPr>
              <a:spLocks noChangeShapeType="1"/>
            </p:cNvSpPr>
            <p:nvPr/>
          </p:nvSpPr>
          <p:spPr bwMode="auto">
            <a:xfrm>
              <a:off x="2835" y="1281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4" name="Line 388"/>
            <p:cNvSpPr>
              <a:spLocks noChangeShapeType="1"/>
            </p:cNvSpPr>
            <p:nvPr/>
          </p:nvSpPr>
          <p:spPr bwMode="auto">
            <a:xfrm>
              <a:off x="2845" y="1281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5" name="Line 389"/>
            <p:cNvSpPr>
              <a:spLocks noChangeShapeType="1"/>
            </p:cNvSpPr>
            <p:nvPr/>
          </p:nvSpPr>
          <p:spPr bwMode="auto">
            <a:xfrm flipH="1">
              <a:off x="2849" y="128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6" name="Freeform 390"/>
            <p:cNvSpPr>
              <a:spLocks/>
            </p:cNvSpPr>
            <p:nvPr/>
          </p:nvSpPr>
          <p:spPr bwMode="auto">
            <a:xfrm>
              <a:off x="2853" y="1280"/>
              <a:ext cx="1" cy="1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0 w 4"/>
                <a:gd name="T5" fmla="*/ 0 h 3"/>
                <a:gd name="T6" fmla="*/ 0 w 4"/>
                <a:gd name="T7" fmla="*/ 0 h 3"/>
                <a:gd name="T8" fmla="*/ 0 w 4"/>
                <a:gd name="T9" fmla="*/ 0 h 3"/>
                <a:gd name="T10" fmla="*/ 0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0" y="3"/>
                  </a:move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7" name="Freeform 391"/>
            <p:cNvSpPr>
              <a:spLocks/>
            </p:cNvSpPr>
            <p:nvPr/>
          </p:nvSpPr>
          <p:spPr bwMode="auto">
            <a:xfrm>
              <a:off x="2844" y="1280"/>
              <a:ext cx="1" cy="1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0 w 4"/>
                <a:gd name="T5" fmla="*/ 0 h 3"/>
                <a:gd name="T6" fmla="*/ 0 w 4"/>
                <a:gd name="T7" fmla="*/ 0 h 3"/>
                <a:gd name="T8" fmla="*/ 0 w 4"/>
                <a:gd name="T9" fmla="*/ 0 h 3"/>
                <a:gd name="T10" fmla="*/ 0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8" name="Line 392"/>
            <p:cNvSpPr>
              <a:spLocks noChangeShapeType="1"/>
            </p:cNvSpPr>
            <p:nvPr/>
          </p:nvSpPr>
          <p:spPr bwMode="auto">
            <a:xfrm>
              <a:off x="2843" y="1282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19" name="Line 393"/>
            <p:cNvSpPr>
              <a:spLocks noChangeShapeType="1"/>
            </p:cNvSpPr>
            <p:nvPr/>
          </p:nvSpPr>
          <p:spPr bwMode="auto">
            <a:xfrm>
              <a:off x="2835" y="1240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0" name="Line 394"/>
            <p:cNvSpPr>
              <a:spLocks noChangeShapeType="1"/>
            </p:cNvSpPr>
            <p:nvPr/>
          </p:nvSpPr>
          <p:spPr bwMode="auto">
            <a:xfrm flipV="1">
              <a:off x="2827" y="126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1" name="Line 395"/>
            <p:cNvSpPr>
              <a:spLocks noChangeShapeType="1"/>
            </p:cNvSpPr>
            <p:nvPr/>
          </p:nvSpPr>
          <p:spPr bwMode="auto">
            <a:xfrm flipV="1">
              <a:off x="2830" y="1264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2" name="Line 396"/>
            <p:cNvSpPr>
              <a:spLocks noChangeShapeType="1"/>
            </p:cNvSpPr>
            <p:nvPr/>
          </p:nvSpPr>
          <p:spPr bwMode="auto">
            <a:xfrm>
              <a:off x="2834" y="1276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3" name="Line 397"/>
            <p:cNvSpPr>
              <a:spLocks noChangeShapeType="1"/>
            </p:cNvSpPr>
            <p:nvPr/>
          </p:nvSpPr>
          <p:spPr bwMode="auto">
            <a:xfrm>
              <a:off x="2841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4" name="Line 398"/>
            <p:cNvSpPr>
              <a:spLocks noChangeShapeType="1"/>
            </p:cNvSpPr>
            <p:nvPr/>
          </p:nvSpPr>
          <p:spPr bwMode="auto">
            <a:xfrm>
              <a:off x="2835" y="126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5" name="Line 399"/>
            <p:cNvSpPr>
              <a:spLocks noChangeShapeType="1"/>
            </p:cNvSpPr>
            <p:nvPr/>
          </p:nvSpPr>
          <p:spPr bwMode="auto">
            <a:xfrm flipH="1">
              <a:off x="2830" y="1269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6" name="Line 400"/>
            <p:cNvSpPr>
              <a:spLocks noChangeShapeType="1"/>
            </p:cNvSpPr>
            <p:nvPr/>
          </p:nvSpPr>
          <p:spPr bwMode="auto">
            <a:xfrm>
              <a:off x="2827" y="126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7" name="Line 401"/>
            <p:cNvSpPr>
              <a:spLocks noChangeShapeType="1"/>
            </p:cNvSpPr>
            <p:nvPr/>
          </p:nvSpPr>
          <p:spPr bwMode="auto">
            <a:xfrm flipV="1">
              <a:off x="2827" y="1265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8" name="Line 402"/>
            <p:cNvSpPr>
              <a:spLocks noChangeShapeType="1"/>
            </p:cNvSpPr>
            <p:nvPr/>
          </p:nvSpPr>
          <p:spPr bwMode="auto">
            <a:xfrm>
              <a:off x="2853" y="1272"/>
              <a:ext cx="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29" name="Line 403"/>
            <p:cNvSpPr>
              <a:spLocks noChangeShapeType="1"/>
            </p:cNvSpPr>
            <p:nvPr/>
          </p:nvSpPr>
          <p:spPr bwMode="auto">
            <a:xfrm>
              <a:off x="2851" y="127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0" name="Line 404"/>
            <p:cNvSpPr>
              <a:spLocks noChangeShapeType="1"/>
            </p:cNvSpPr>
            <p:nvPr/>
          </p:nvSpPr>
          <p:spPr bwMode="auto">
            <a:xfrm>
              <a:off x="2848" y="1271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1" name="Freeform 405"/>
            <p:cNvSpPr>
              <a:spLocks/>
            </p:cNvSpPr>
            <p:nvPr/>
          </p:nvSpPr>
          <p:spPr bwMode="auto">
            <a:xfrm>
              <a:off x="2854" y="1276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2" name="Line 406"/>
            <p:cNvSpPr>
              <a:spLocks noChangeShapeType="1"/>
            </p:cNvSpPr>
            <p:nvPr/>
          </p:nvSpPr>
          <p:spPr bwMode="auto">
            <a:xfrm>
              <a:off x="2854" y="127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3" name="Line 407"/>
            <p:cNvSpPr>
              <a:spLocks noChangeShapeType="1"/>
            </p:cNvSpPr>
            <p:nvPr/>
          </p:nvSpPr>
          <p:spPr bwMode="auto">
            <a:xfrm flipH="1">
              <a:off x="2843" y="127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4" name="Freeform 408"/>
            <p:cNvSpPr>
              <a:spLocks/>
            </p:cNvSpPr>
            <p:nvPr/>
          </p:nvSpPr>
          <p:spPr bwMode="auto">
            <a:xfrm>
              <a:off x="2843" y="1276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5" name="Line 409"/>
            <p:cNvSpPr>
              <a:spLocks noChangeShapeType="1"/>
            </p:cNvSpPr>
            <p:nvPr/>
          </p:nvSpPr>
          <p:spPr bwMode="auto">
            <a:xfrm flipH="1">
              <a:off x="2830" y="126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6" name="Line 410"/>
            <p:cNvSpPr>
              <a:spLocks noChangeShapeType="1"/>
            </p:cNvSpPr>
            <p:nvPr/>
          </p:nvSpPr>
          <p:spPr bwMode="auto">
            <a:xfrm flipV="1">
              <a:off x="2835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7" name="Line 411"/>
            <p:cNvSpPr>
              <a:spLocks noChangeShapeType="1"/>
            </p:cNvSpPr>
            <p:nvPr/>
          </p:nvSpPr>
          <p:spPr bwMode="auto">
            <a:xfrm>
              <a:off x="2847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8" name="Line 412"/>
            <p:cNvSpPr>
              <a:spLocks noChangeShapeType="1"/>
            </p:cNvSpPr>
            <p:nvPr/>
          </p:nvSpPr>
          <p:spPr bwMode="auto">
            <a:xfrm>
              <a:off x="2835" y="1237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39" name="Line 413"/>
            <p:cNvSpPr>
              <a:spLocks noChangeShapeType="1"/>
            </p:cNvSpPr>
            <p:nvPr/>
          </p:nvSpPr>
          <p:spPr bwMode="auto">
            <a:xfrm flipV="1">
              <a:off x="2835" y="123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0" name="Line 414"/>
            <p:cNvSpPr>
              <a:spLocks noChangeShapeType="1"/>
            </p:cNvSpPr>
            <p:nvPr/>
          </p:nvSpPr>
          <p:spPr bwMode="auto">
            <a:xfrm>
              <a:off x="2835" y="123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1" name="Line 415"/>
            <p:cNvSpPr>
              <a:spLocks noChangeShapeType="1"/>
            </p:cNvSpPr>
            <p:nvPr/>
          </p:nvSpPr>
          <p:spPr bwMode="auto">
            <a:xfrm>
              <a:off x="2835" y="123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2" name="Line 416"/>
            <p:cNvSpPr>
              <a:spLocks noChangeShapeType="1"/>
            </p:cNvSpPr>
            <p:nvPr/>
          </p:nvSpPr>
          <p:spPr bwMode="auto">
            <a:xfrm>
              <a:off x="2835" y="123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3" name="Line 417"/>
            <p:cNvSpPr>
              <a:spLocks noChangeShapeType="1"/>
            </p:cNvSpPr>
            <p:nvPr/>
          </p:nvSpPr>
          <p:spPr bwMode="auto">
            <a:xfrm>
              <a:off x="2842" y="123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4" name="Line 418"/>
            <p:cNvSpPr>
              <a:spLocks noChangeShapeType="1"/>
            </p:cNvSpPr>
            <p:nvPr/>
          </p:nvSpPr>
          <p:spPr bwMode="auto">
            <a:xfrm>
              <a:off x="2836" y="123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5" name="Line 419"/>
            <p:cNvSpPr>
              <a:spLocks noChangeShapeType="1"/>
            </p:cNvSpPr>
            <p:nvPr/>
          </p:nvSpPr>
          <p:spPr bwMode="auto">
            <a:xfrm>
              <a:off x="2836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6" name="Line 420"/>
            <p:cNvSpPr>
              <a:spLocks noChangeShapeType="1"/>
            </p:cNvSpPr>
            <p:nvPr/>
          </p:nvSpPr>
          <p:spPr bwMode="auto">
            <a:xfrm>
              <a:off x="2836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7" name="Line 421"/>
            <p:cNvSpPr>
              <a:spLocks noChangeShapeType="1"/>
            </p:cNvSpPr>
            <p:nvPr/>
          </p:nvSpPr>
          <p:spPr bwMode="auto">
            <a:xfrm>
              <a:off x="2841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8" name="Line 422"/>
            <p:cNvSpPr>
              <a:spLocks noChangeShapeType="1"/>
            </p:cNvSpPr>
            <p:nvPr/>
          </p:nvSpPr>
          <p:spPr bwMode="auto">
            <a:xfrm>
              <a:off x="2842" y="12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49" name="Line 423"/>
            <p:cNvSpPr>
              <a:spLocks noChangeShapeType="1"/>
            </p:cNvSpPr>
            <p:nvPr/>
          </p:nvSpPr>
          <p:spPr bwMode="auto">
            <a:xfrm flipV="1">
              <a:off x="2723" y="1268"/>
              <a:ext cx="87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0" name="Line 424"/>
            <p:cNvSpPr>
              <a:spLocks noChangeShapeType="1"/>
            </p:cNvSpPr>
            <p:nvPr/>
          </p:nvSpPr>
          <p:spPr bwMode="auto">
            <a:xfrm flipV="1">
              <a:off x="2723" y="1265"/>
              <a:ext cx="87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1" name="Line 425"/>
            <p:cNvSpPr>
              <a:spLocks noChangeShapeType="1"/>
            </p:cNvSpPr>
            <p:nvPr/>
          </p:nvSpPr>
          <p:spPr bwMode="auto">
            <a:xfrm flipV="1">
              <a:off x="2723" y="1267"/>
              <a:ext cx="87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2" name="Freeform 426"/>
            <p:cNvSpPr>
              <a:spLocks/>
            </p:cNvSpPr>
            <p:nvPr/>
          </p:nvSpPr>
          <p:spPr bwMode="auto">
            <a:xfrm>
              <a:off x="2714" y="1277"/>
              <a:ext cx="9" cy="11"/>
            </a:xfrm>
            <a:custGeom>
              <a:avLst/>
              <a:gdLst>
                <a:gd name="T0" fmla="*/ 0 w 36"/>
                <a:gd name="T1" fmla="*/ 0 h 40"/>
                <a:gd name="T2" fmla="*/ 0 w 36"/>
                <a:gd name="T3" fmla="*/ 0 h 40"/>
                <a:gd name="T4" fmla="*/ 0 w 36"/>
                <a:gd name="T5" fmla="*/ 0 h 40"/>
                <a:gd name="T6" fmla="*/ 0 w 36"/>
                <a:gd name="T7" fmla="*/ 0 h 40"/>
                <a:gd name="T8" fmla="*/ 0 w 36"/>
                <a:gd name="T9" fmla="*/ 0 h 40"/>
                <a:gd name="T10" fmla="*/ 0 w 36"/>
                <a:gd name="T11" fmla="*/ 0 h 40"/>
                <a:gd name="T12" fmla="*/ 0 w 36"/>
                <a:gd name="T13" fmla="*/ 0 h 40"/>
                <a:gd name="T14" fmla="*/ 0 w 36"/>
                <a:gd name="T15" fmla="*/ 0 h 40"/>
                <a:gd name="T16" fmla="*/ 0 w 36"/>
                <a:gd name="T17" fmla="*/ 0 h 40"/>
                <a:gd name="T18" fmla="*/ 0 w 36"/>
                <a:gd name="T19" fmla="*/ 0 h 40"/>
                <a:gd name="T20" fmla="*/ 0 w 36"/>
                <a:gd name="T21" fmla="*/ 0 h 40"/>
                <a:gd name="T22" fmla="*/ 0 w 36"/>
                <a:gd name="T23" fmla="*/ 0 h 40"/>
                <a:gd name="T24" fmla="*/ 0 w 36"/>
                <a:gd name="T25" fmla="*/ 0 h 40"/>
                <a:gd name="T26" fmla="*/ 0 w 36"/>
                <a:gd name="T27" fmla="*/ 0 h 40"/>
                <a:gd name="T28" fmla="*/ 0 w 36"/>
                <a:gd name="T29" fmla="*/ 0 h 40"/>
                <a:gd name="T30" fmla="*/ 0 w 36"/>
                <a:gd name="T31" fmla="*/ 0 h 40"/>
                <a:gd name="T32" fmla="*/ 0 w 36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6"/>
                <a:gd name="T52" fmla="*/ 0 h 40"/>
                <a:gd name="T53" fmla="*/ 36 w 36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6" h="40">
                  <a:moveTo>
                    <a:pt x="36" y="0"/>
                  </a:moveTo>
                  <a:lnTo>
                    <a:pt x="32" y="1"/>
                  </a:lnTo>
                  <a:lnTo>
                    <a:pt x="28" y="2"/>
                  </a:lnTo>
                  <a:lnTo>
                    <a:pt x="25" y="3"/>
                  </a:lnTo>
                  <a:lnTo>
                    <a:pt x="22" y="5"/>
                  </a:lnTo>
                  <a:lnTo>
                    <a:pt x="19" y="6"/>
                  </a:lnTo>
                  <a:lnTo>
                    <a:pt x="16" y="8"/>
                  </a:lnTo>
                  <a:lnTo>
                    <a:pt x="13" y="11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6" y="19"/>
                  </a:lnTo>
                  <a:lnTo>
                    <a:pt x="4" y="22"/>
                  </a:lnTo>
                  <a:lnTo>
                    <a:pt x="3" y="26"/>
                  </a:lnTo>
                  <a:lnTo>
                    <a:pt x="2" y="29"/>
                  </a:lnTo>
                  <a:lnTo>
                    <a:pt x="1" y="33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3" name="Freeform 427"/>
            <p:cNvSpPr>
              <a:spLocks/>
            </p:cNvSpPr>
            <p:nvPr/>
          </p:nvSpPr>
          <p:spPr bwMode="auto">
            <a:xfrm>
              <a:off x="2711" y="1274"/>
              <a:ext cx="12" cy="14"/>
            </a:xfrm>
            <a:custGeom>
              <a:avLst/>
              <a:gdLst>
                <a:gd name="T0" fmla="*/ 0 w 48"/>
                <a:gd name="T1" fmla="*/ 0 h 53"/>
                <a:gd name="T2" fmla="*/ 0 w 48"/>
                <a:gd name="T3" fmla="*/ 0 h 53"/>
                <a:gd name="T4" fmla="*/ 0 w 48"/>
                <a:gd name="T5" fmla="*/ 0 h 53"/>
                <a:gd name="T6" fmla="*/ 0 w 48"/>
                <a:gd name="T7" fmla="*/ 0 h 53"/>
                <a:gd name="T8" fmla="*/ 0 w 48"/>
                <a:gd name="T9" fmla="*/ 0 h 53"/>
                <a:gd name="T10" fmla="*/ 0 w 48"/>
                <a:gd name="T11" fmla="*/ 0 h 53"/>
                <a:gd name="T12" fmla="*/ 0 w 48"/>
                <a:gd name="T13" fmla="*/ 0 h 53"/>
                <a:gd name="T14" fmla="*/ 0 w 48"/>
                <a:gd name="T15" fmla="*/ 0 h 53"/>
                <a:gd name="T16" fmla="*/ 0 w 48"/>
                <a:gd name="T17" fmla="*/ 0 h 53"/>
                <a:gd name="T18" fmla="*/ 0 w 48"/>
                <a:gd name="T19" fmla="*/ 0 h 53"/>
                <a:gd name="T20" fmla="*/ 0 w 48"/>
                <a:gd name="T21" fmla="*/ 0 h 53"/>
                <a:gd name="T22" fmla="*/ 0 w 48"/>
                <a:gd name="T23" fmla="*/ 0 h 53"/>
                <a:gd name="T24" fmla="*/ 0 w 48"/>
                <a:gd name="T25" fmla="*/ 0 h 53"/>
                <a:gd name="T26" fmla="*/ 0 w 48"/>
                <a:gd name="T27" fmla="*/ 0 h 53"/>
                <a:gd name="T28" fmla="*/ 0 w 48"/>
                <a:gd name="T29" fmla="*/ 0 h 53"/>
                <a:gd name="T30" fmla="*/ 0 w 48"/>
                <a:gd name="T31" fmla="*/ 0 h 53"/>
                <a:gd name="T32" fmla="*/ 0 w 48"/>
                <a:gd name="T33" fmla="*/ 0 h 53"/>
                <a:gd name="T34" fmla="*/ 0 w 48"/>
                <a:gd name="T35" fmla="*/ 0 h 53"/>
                <a:gd name="T36" fmla="*/ 0 w 48"/>
                <a:gd name="T37" fmla="*/ 0 h 53"/>
                <a:gd name="T38" fmla="*/ 0 w 48"/>
                <a:gd name="T39" fmla="*/ 0 h 5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53"/>
                <a:gd name="T62" fmla="*/ 48 w 48"/>
                <a:gd name="T63" fmla="*/ 53 h 5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53">
                  <a:moveTo>
                    <a:pt x="48" y="0"/>
                  </a:moveTo>
                  <a:lnTo>
                    <a:pt x="44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5" y="8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5"/>
                  </a:lnTo>
                  <a:lnTo>
                    <a:pt x="12" y="19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6" y="29"/>
                  </a:lnTo>
                  <a:lnTo>
                    <a:pt x="4" y="33"/>
                  </a:lnTo>
                  <a:lnTo>
                    <a:pt x="3" y="37"/>
                  </a:lnTo>
                  <a:lnTo>
                    <a:pt x="1" y="41"/>
                  </a:lnTo>
                  <a:lnTo>
                    <a:pt x="1" y="45"/>
                  </a:lnTo>
                  <a:lnTo>
                    <a:pt x="0" y="49"/>
                  </a:lnTo>
                  <a:lnTo>
                    <a:pt x="0" y="5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4" name="Freeform 428"/>
            <p:cNvSpPr>
              <a:spLocks/>
            </p:cNvSpPr>
            <p:nvPr/>
          </p:nvSpPr>
          <p:spPr bwMode="auto">
            <a:xfrm>
              <a:off x="2713" y="1276"/>
              <a:ext cx="10" cy="12"/>
            </a:xfrm>
            <a:custGeom>
              <a:avLst/>
              <a:gdLst>
                <a:gd name="T0" fmla="*/ 0 w 42"/>
                <a:gd name="T1" fmla="*/ 0 h 47"/>
                <a:gd name="T2" fmla="*/ 0 w 42"/>
                <a:gd name="T3" fmla="*/ 0 h 47"/>
                <a:gd name="T4" fmla="*/ 0 w 42"/>
                <a:gd name="T5" fmla="*/ 0 h 47"/>
                <a:gd name="T6" fmla="*/ 0 w 42"/>
                <a:gd name="T7" fmla="*/ 0 h 47"/>
                <a:gd name="T8" fmla="*/ 0 w 42"/>
                <a:gd name="T9" fmla="*/ 0 h 47"/>
                <a:gd name="T10" fmla="*/ 0 w 42"/>
                <a:gd name="T11" fmla="*/ 0 h 47"/>
                <a:gd name="T12" fmla="*/ 0 w 42"/>
                <a:gd name="T13" fmla="*/ 0 h 47"/>
                <a:gd name="T14" fmla="*/ 0 w 42"/>
                <a:gd name="T15" fmla="*/ 0 h 47"/>
                <a:gd name="T16" fmla="*/ 0 w 42"/>
                <a:gd name="T17" fmla="*/ 0 h 47"/>
                <a:gd name="T18" fmla="*/ 0 w 42"/>
                <a:gd name="T19" fmla="*/ 0 h 47"/>
                <a:gd name="T20" fmla="*/ 0 w 42"/>
                <a:gd name="T21" fmla="*/ 0 h 47"/>
                <a:gd name="T22" fmla="*/ 0 w 42"/>
                <a:gd name="T23" fmla="*/ 0 h 47"/>
                <a:gd name="T24" fmla="*/ 0 w 42"/>
                <a:gd name="T25" fmla="*/ 0 h 47"/>
                <a:gd name="T26" fmla="*/ 0 w 42"/>
                <a:gd name="T27" fmla="*/ 0 h 47"/>
                <a:gd name="T28" fmla="*/ 0 w 42"/>
                <a:gd name="T29" fmla="*/ 0 h 47"/>
                <a:gd name="T30" fmla="*/ 0 w 42"/>
                <a:gd name="T31" fmla="*/ 0 h 47"/>
                <a:gd name="T32" fmla="*/ 0 w 42"/>
                <a:gd name="T33" fmla="*/ 0 h 47"/>
                <a:gd name="T34" fmla="*/ 0 w 42"/>
                <a:gd name="T35" fmla="*/ 0 h 47"/>
                <a:gd name="T36" fmla="*/ 0 w 42"/>
                <a:gd name="T37" fmla="*/ 0 h 4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"/>
                <a:gd name="T58" fmla="*/ 0 h 47"/>
                <a:gd name="T59" fmla="*/ 42 w 42"/>
                <a:gd name="T60" fmla="*/ 47 h 4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" h="47">
                  <a:moveTo>
                    <a:pt x="42" y="0"/>
                  </a:moveTo>
                  <a:lnTo>
                    <a:pt x="38" y="1"/>
                  </a:lnTo>
                  <a:lnTo>
                    <a:pt x="34" y="2"/>
                  </a:lnTo>
                  <a:lnTo>
                    <a:pt x="31" y="3"/>
                  </a:lnTo>
                  <a:lnTo>
                    <a:pt x="27" y="4"/>
                  </a:lnTo>
                  <a:lnTo>
                    <a:pt x="24" y="6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3"/>
                  </a:lnTo>
                  <a:lnTo>
                    <a:pt x="12" y="16"/>
                  </a:lnTo>
                  <a:lnTo>
                    <a:pt x="10" y="19"/>
                  </a:lnTo>
                  <a:lnTo>
                    <a:pt x="7" y="22"/>
                  </a:lnTo>
                  <a:lnTo>
                    <a:pt x="6" y="25"/>
                  </a:lnTo>
                  <a:lnTo>
                    <a:pt x="4" y="28"/>
                  </a:lnTo>
                  <a:lnTo>
                    <a:pt x="3" y="32"/>
                  </a:lnTo>
                  <a:lnTo>
                    <a:pt x="1" y="36"/>
                  </a:lnTo>
                  <a:lnTo>
                    <a:pt x="1" y="39"/>
                  </a:lnTo>
                  <a:lnTo>
                    <a:pt x="0" y="43"/>
                  </a:lnTo>
                  <a:lnTo>
                    <a:pt x="0" y="4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5" name="Line 429"/>
            <p:cNvSpPr>
              <a:spLocks noChangeShapeType="1"/>
            </p:cNvSpPr>
            <p:nvPr/>
          </p:nvSpPr>
          <p:spPr bwMode="auto">
            <a:xfrm>
              <a:off x="2714" y="128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6" name="Line 430"/>
            <p:cNvSpPr>
              <a:spLocks noChangeShapeType="1"/>
            </p:cNvSpPr>
            <p:nvPr/>
          </p:nvSpPr>
          <p:spPr bwMode="auto">
            <a:xfrm>
              <a:off x="2711" y="128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7" name="Freeform 431"/>
            <p:cNvSpPr>
              <a:spLocks/>
            </p:cNvSpPr>
            <p:nvPr/>
          </p:nvSpPr>
          <p:spPr bwMode="auto">
            <a:xfrm>
              <a:off x="2710" y="1297"/>
              <a:ext cx="5" cy="1"/>
            </a:xfrm>
            <a:custGeom>
              <a:avLst/>
              <a:gdLst>
                <a:gd name="T0" fmla="*/ 0 w 20"/>
                <a:gd name="T1" fmla="*/ 0 h 2"/>
                <a:gd name="T2" fmla="*/ 0 w 20"/>
                <a:gd name="T3" fmla="*/ 1 h 2"/>
                <a:gd name="T4" fmla="*/ 0 w 20"/>
                <a:gd name="T5" fmla="*/ 1 h 2"/>
                <a:gd name="T6" fmla="*/ 0 w 20"/>
                <a:gd name="T7" fmla="*/ 1 h 2"/>
                <a:gd name="T8" fmla="*/ 0 w 20"/>
                <a:gd name="T9" fmla="*/ 1 h 2"/>
                <a:gd name="T10" fmla="*/ 0 w 20"/>
                <a:gd name="T11" fmla="*/ 1 h 2"/>
                <a:gd name="T12" fmla="*/ 0 w 20"/>
                <a:gd name="T13" fmla="*/ 1 h 2"/>
                <a:gd name="T14" fmla="*/ 0 w 20"/>
                <a:gd name="T15" fmla="*/ 1 h 2"/>
                <a:gd name="T16" fmla="*/ 0 w 20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"/>
                <a:gd name="T29" fmla="*/ 20 w 20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">
                  <a:moveTo>
                    <a:pt x="0" y="0"/>
                  </a:moveTo>
                  <a:lnTo>
                    <a:pt x="3" y="1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8" name="Line 432"/>
            <p:cNvSpPr>
              <a:spLocks noChangeShapeType="1"/>
            </p:cNvSpPr>
            <p:nvPr/>
          </p:nvSpPr>
          <p:spPr bwMode="auto">
            <a:xfrm>
              <a:off x="2715" y="1294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59" name="Line 433"/>
            <p:cNvSpPr>
              <a:spLocks noChangeShapeType="1"/>
            </p:cNvSpPr>
            <p:nvPr/>
          </p:nvSpPr>
          <p:spPr bwMode="auto">
            <a:xfrm flipH="1" flipV="1">
              <a:off x="2714" y="1291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0" name="Line 434"/>
            <p:cNvSpPr>
              <a:spLocks noChangeShapeType="1"/>
            </p:cNvSpPr>
            <p:nvPr/>
          </p:nvSpPr>
          <p:spPr bwMode="auto">
            <a:xfrm flipV="1">
              <a:off x="2710" y="1291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1" name="Line 435"/>
            <p:cNvSpPr>
              <a:spLocks noChangeShapeType="1"/>
            </p:cNvSpPr>
            <p:nvPr/>
          </p:nvSpPr>
          <p:spPr bwMode="auto">
            <a:xfrm>
              <a:off x="2710" y="1294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2" name="Line 436"/>
            <p:cNvSpPr>
              <a:spLocks noChangeShapeType="1"/>
            </p:cNvSpPr>
            <p:nvPr/>
          </p:nvSpPr>
          <p:spPr bwMode="auto">
            <a:xfrm flipH="1">
              <a:off x="2786" y="13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3" name="Line 437"/>
            <p:cNvSpPr>
              <a:spLocks noChangeShapeType="1"/>
            </p:cNvSpPr>
            <p:nvPr/>
          </p:nvSpPr>
          <p:spPr bwMode="auto">
            <a:xfrm>
              <a:off x="2787" y="1315"/>
              <a:ext cx="8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4" name="Line 438"/>
            <p:cNvSpPr>
              <a:spLocks noChangeShapeType="1"/>
            </p:cNvSpPr>
            <p:nvPr/>
          </p:nvSpPr>
          <p:spPr bwMode="auto">
            <a:xfrm flipH="1">
              <a:off x="2840" y="1382"/>
              <a:ext cx="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5" name="Line 439"/>
            <p:cNvSpPr>
              <a:spLocks noChangeShapeType="1"/>
            </p:cNvSpPr>
            <p:nvPr/>
          </p:nvSpPr>
          <p:spPr bwMode="auto">
            <a:xfrm flipH="1" flipV="1">
              <a:off x="2839" y="1371"/>
              <a:ext cx="6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6" name="Line 440"/>
            <p:cNvSpPr>
              <a:spLocks noChangeShapeType="1"/>
            </p:cNvSpPr>
            <p:nvPr/>
          </p:nvSpPr>
          <p:spPr bwMode="auto">
            <a:xfrm flipV="1">
              <a:off x="1662" y="1847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7" name="Line 441"/>
            <p:cNvSpPr>
              <a:spLocks noChangeShapeType="1"/>
            </p:cNvSpPr>
            <p:nvPr/>
          </p:nvSpPr>
          <p:spPr bwMode="auto">
            <a:xfrm flipV="1">
              <a:off x="1662" y="1843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8" name="Line 442"/>
            <p:cNvSpPr>
              <a:spLocks noChangeShapeType="1"/>
            </p:cNvSpPr>
            <p:nvPr/>
          </p:nvSpPr>
          <p:spPr bwMode="auto">
            <a:xfrm flipV="1">
              <a:off x="1662" y="1833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69" name="Line 443"/>
            <p:cNvSpPr>
              <a:spLocks noChangeShapeType="1"/>
            </p:cNvSpPr>
            <p:nvPr/>
          </p:nvSpPr>
          <p:spPr bwMode="auto">
            <a:xfrm flipV="1">
              <a:off x="1662" y="1829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0" name="Line 444"/>
            <p:cNvSpPr>
              <a:spLocks noChangeShapeType="1"/>
            </p:cNvSpPr>
            <p:nvPr/>
          </p:nvSpPr>
          <p:spPr bwMode="auto">
            <a:xfrm flipV="1">
              <a:off x="1662" y="181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1" name="Line 445"/>
            <p:cNvSpPr>
              <a:spLocks noChangeShapeType="1"/>
            </p:cNvSpPr>
            <p:nvPr/>
          </p:nvSpPr>
          <p:spPr bwMode="auto">
            <a:xfrm flipV="1">
              <a:off x="1662" y="1815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2" name="Line 446"/>
            <p:cNvSpPr>
              <a:spLocks noChangeShapeType="1"/>
            </p:cNvSpPr>
            <p:nvPr/>
          </p:nvSpPr>
          <p:spPr bwMode="auto">
            <a:xfrm flipV="1">
              <a:off x="1662" y="1805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3" name="Line 447"/>
            <p:cNvSpPr>
              <a:spLocks noChangeShapeType="1"/>
            </p:cNvSpPr>
            <p:nvPr/>
          </p:nvSpPr>
          <p:spPr bwMode="auto">
            <a:xfrm>
              <a:off x="2126" y="1829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4" name="Line 448"/>
            <p:cNvSpPr>
              <a:spLocks noChangeShapeType="1"/>
            </p:cNvSpPr>
            <p:nvPr/>
          </p:nvSpPr>
          <p:spPr bwMode="auto">
            <a:xfrm>
              <a:off x="2059" y="184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5" name="Line 449"/>
            <p:cNvSpPr>
              <a:spLocks noChangeShapeType="1"/>
            </p:cNvSpPr>
            <p:nvPr/>
          </p:nvSpPr>
          <p:spPr bwMode="auto">
            <a:xfrm flipV="1">
              <a:off x="1766" y="1556"/>
              <a:ext cx="1" cy="1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6" name="Line 450"/>
            <p:cNvSpPr>
              <a:spLocks noChangeShapeType="1"/>
            </p:cNvSpPr>
            <p:nvPr/>
          </p:nvSpPr>
          <p:spPr bwMode="auto">
            <a:xfrm>
              <a:off x="1925" y="183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7" name="Line 451"/>
            <p:cNvSpPr>
              <a:spLocks noChangeShapeType="1"/>
            </p:cNvSpPr>
            <p:nvPr/>
          </p:nvSpPr>
          <p:spPr bwMode="auto">
            <a:xfrm flipV="1">
              <a:off x="2537" y="1703"/>
              <a:ext cx="1" cy="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8" name="Line 452"/>
            <p:cNvSpPr>
              <a:spLocks noChangeShapeType="1"/>
            </p:cNvSpPr>
            <p:nvPr/>
          </p:nvSpPr>
          <p:spPr bwMode="auto">
            <a:xfrm flipV="1">
              <a:off x="2532" y="1703"/>
              <a:ext cx="1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79" name="Line 453"/>
            <p:cNvSpPr>
              <a:spLocks noChangeShapeType="1"/>
            </p:cNvSpPr>
            <p:nvPr/>
          </p:nvSpPr>
          <p:spPr bwMode="auto">
            <a:xfrm flipH="1">
              <a:off x="2397" y="1816"/>
              <a:ext cx="8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0" name="Line 454"/>
            <p:cNvSpPr>
              <a:spLocks noChangeShapeType="1"/>
            </p:cNvSpPr>
            <p:nvPr/>
          </p:nvSpPr>
          <p:spPr bwMode="auto">
            <a:xfrm flipV="1">
              <a:off x="2263" y="1825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1" name="Line 455"/>
            <p:cNvSpPr>
              <a:spLocks noChangeShapeType="1"/>
            </p:cNvSpPr>
            <p:nvPr/>
          </p:nvSpPr>
          <p:spPr bwMode="auto">
            <a:xfrm flipH="1">
              <a:off x="2608" y="1510"/>
              <a:ext cx="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2" name="Line 456"/>
            <p:cNvSpPr>
              <a:spLocks noChangeShapeType="1"/>
            </p:cNvSpPr>
            <p:nvPr/>
          </p:nvSpPr>
          <p:spPr bwMode="auto">
            <a:xfrm flipV="1">
              <a:off x="2691" y="1486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3" name="Line 457"/>
            <p:cNvSpPr>
              <a:spLocks noChangeShapeType="1"/>
            </p:cNvSpPr>
            <p:nvPr/>
          </p:nvSpPr>
          <p:spPr bwMode="auto">
            <a:xfrm flipH="1">
              <a:off x="2529" y="1431"/>
              <a:ext cx="1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4" name="Line 458"/>
            <p:cNvSpPr>
              <a:spLocks noChangeShapeType="1"/>
            </p:cNvSpPr>
            <p:nvPr/>
          </p:nvSpPr>
          <p:spPr bwMode="auto">
            <a:xfrm flipH="1">
              <a:off x="2529" y="1454"/>
              <a:ext cx="1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5" name="Line 459"/>
            <p:cNvSpPr>
              <a:spLocks noChangeShapeType="1"/>
            </p:cNvSpPr>
            <p:nvPr/>
          </p:nvSpPr>
          <p:spPr bwMode="auto">
            <a:xfrm flipV="1">
              <a:off x="2691" y="143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6" name="Line 460"/>
            <p:cNvSpPr>
              <a:spLocks noChangeShapeType="1"/>
            </p:cNvSpPr>
            <p:nvPr/>
          </p:nvSpPr>
          <p:spPr bwMode="auto">
            <a:xfrm flipV="1">
              <a:off x="2529" y="143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7" name="Line 461"/>
            <p:cNvSpPr>
              <a:spLocks noChangeShapeType="1"/>
            </p:cNvSpPr>
            <p:nvPr/>
          </p:nvSpPr>
          <p:spPr bwMode="auto">
            <a:xfrm flipH="1">
              <a:off x="2608" y="1486"/>
              <a:ext cx="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8" name="Line 462"/>
            <p:cNvSpPr>
              <a:spLocks noChangeShapeType="1"/>
            </p:cNvSpPr>
            <p:nvPr/>
          </p:nvSpPr>
          <p:spPr bwMode="auto">
            <a:xfrm flipH="1">
              <a:off x="2529" y="1604"/>
              <a:ext cx="1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89" name="Line 463"/>
            <p:cNvSpPr>
              <a:spLocks noChangeShapeType="1"/>
            </p:cNvSpPr>
            <p:nvPr/>
          </p:nvSpPr>
          <p:spPr bwMode="auto">
            <a:xfrm flipH="1">
              <a:off x="2603" y="1626"/>
              <a:ext cx="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0" name="Line 464"/>
            <p:cNvSpPr>
              <a:spLocks noChangeShapeType="1"/>
            </p:cNvSpPr>
            <p:nvPr/>
          </p:nvSpPr>
          <p:spPr bwMode="auto">
            <a:xfrm flipV="1">
              <a:off x="2529" y="160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1" name="Line 465"/>
            <p:cNvSpPr>
              <a:spLocks noChangeShapeType="1"/>
            </p:cNvSpPr>
            <p:nvPr/>
          </p:nvSpPr>
          <p:spPr bwMode="auto">
            <a:xfrm flipV="1">
              <a:off x="2691" y="160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2" name="Line 466"/>
            <p:cNvSpPr>
              <a:spLocks noChangeShapeType="1"/>
            </p:cNvSpPr>
            <p:nvPr/>
          </p:nvSpPr>
          <p:spPr bwMode="auto">
            <a:xfrm flipH="1">
              <a:off x="2615" y="1659"/>
              <a:ext cx="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3" name="Line 467"/>
            <p:cNvSpPr>
              <a:spLocks noChangeShapeType="1"/>
            </p:cNvSpPr>
            <p:nvPr/>
          </p:nvSpPr>
          <p:spPr bwMode="auto">
            <a:xfrm flipV="1">
              <a:off x="2529" y="1726"/>
              <a:ext cx="1" cy="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4" name="Line 468"/>
            <p:cNvSpPr>
              <a:spLocks noChangeShapeType="1"/>
            </p:cNvSpPr>
            <p:nvPr/>
          </p:nvSpPr>
          <p:spPr bwMode="auto">
            <a:xfrm flipV="1">
              <a:off x="2691" y="1659"/>
              <a:ext cx="1" cy="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5" name="Line 469"/>
            <p:cNvSpPr>
              <a:spLocks noChangeShapeType="1"/>
            </p:cNvSpPr>
            <p:nvPr/>
          </p:nvSpPr>
          <p:spPr bwMode="auto">
            <a:xfrm flipH="1">
              <a:off x="2529" y="1807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6" name="Line 470"/>
            <p:cNvSpPr>
              <a:spLocks noChangeShapeType="1"/>
            </p:cNvSpPr>
            <p:nvPr/>
          </p:nvSpPr>
          <p:spPr bwMode="auto">
            <a:xfrm flipV="1">
              <a:off x="2548" y="195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7" name="Line 471"/>
            <p:cNvSpPr>
              <a:spLocks noChangeShapeType="1"/>
            </p:cNvSpPr>
            <p:nvPr/>
          </p:nvSpPr>
          <p:spPr bwMode="auto">
            <a:xfrm flipV="1">
              <a:off x="1589" y="167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8" name="Freeform 472"/>
            <p:cNvSpPr>
              <a:spLocks/>
            </p:cNvSpPr>
            <p:nvPr/>
          </p:nvSpPr>
          <p:spPr bwMode="auto">
            <a:xfrm>
              <a:off x="1245" y="1359"/>
              <a:ext cx="13" cy="13"/>
            </a:xfrm>
            <a:custGeom>
              <a:avLst/>
              <a:gdLst>
                <a:gd name="T0" fmla="*/ 0 w 55"/>
                <a:gd name="T1" fmla="*/ 0 h 55"/>
                <a:gd name="T2" fmla="*/ 0 w 55"/>
                <a:gd name="T3" fmla="*/ 0 h 55"/>
                <a:gd name="T4" fmla="*/ 0 w 55"/>
                <a:gd name="T5" fmla="*/ 0 h 55"/>
                <a:gd name="T6" fmla="*/ 0 w 55"/>
                <a:gd name="T7" fmla="*/ 0 h 55"/>
                <a:gd name="T8" fmla="*/ 0 w 55"/>
                <a:gd name="T9" fmla="*/ 0 h 55"/>
                <a:gd name="T10" fmla="*/ 0 w 55"/>
                <a:gd name="T11" fmla="*/ 0 h 55"/>
                <a:gd name="T12" fmla="*/ 0 w 55"/>
                <a:gd name="T13" fmla="*/ 0 h 55"/>
                <a:gd name="T14" fmla="*/ 0 w 55"/>
                <a:gd name="T15" fmla="*/ 0 h 55"/>
                <a:gd name="T16" fmla="*/ 0 w 55"/>
                <a:gd name="T17" fmla="*/ 0 h 55"/>
                <a:gd name="T18" fmla="*/ 0 w 55"/>
                <a:gd name="T19" fmla="*/ 0 h 55"/>
                <a:gd name="T20" fmla="*/ 0 w 55"/>
                <a:gd name="T21" fmla="*/ 0 h 55"/>
                <a:gd name="T22" fmla="*/ 0 w 55"/>
                <a:gd name="T23" fmla="*/ 0 h 55"/>
                <a:gd name="T24" fmla="*/ 0 w 55"/>
                <a:gd name="T25" fmla="*/ 0 h 55"/>
                <a:gd name="T26" fmla="*/ 0 w 55"/>
                <a:gd name="T27" fmla="*/ 0 h 55"/>
                <a:gd name="T28" fmla="*/ 0 w 55"/>
                <a:gd name="T29" fmla="*/ 0 h 55"/>
                <a:gd name="T30" fmla="*/ 0 w 55"/>
                <a:gd name="T31" fmla="*/ 0 h 55"/>
                <a:gd name="T32" fmla="*/ 0 w 55"/>
                <a:gd name="T33" fmla="*/ 0 h 55"/>
                <a:gd name="T34" fmla="*/ 0 w 55"/>
                <a:gd name="T35" fmla="*/ 0 h 55"/>
                <a:gd name="T36" fmla="*/ 0 w 55"/>
                <a:gd name="T37" fmla="*/ 0 h 55"/>
                <a:gd name="T38" fmla="*/ 0 w 55"/>
                <a:gd name="T39" fmla="*/ 0 h 55"/>
                <a:gd name="T40" fmla="*/ 0 w 55"/>
                <a:gd name="T41" fmla="*/ 0 h 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5"/>
                <a:gd name="T64" fmla="*/ 0 h 55"/>
                <a:gd name="T65" fmla="*/ 55 w 55"/>
                <a:gd name="T66" fmla="*/ 55 h 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5" h="55">
                  <a:moveTo>
                    <a:pt x="55" y="55"/>
                  </a:moveTo>
                  <a:lnTo>
                    <a:pt x="55" y="51"/>
                  </a:lnTo>
                  <a:lnTo>
                    <a:pt x="54" y="47"/>
                  </a:lnTo>
                  <a:lnTo>
                    <a:pt x="53" y="43"/>
                  </a:lnTo>
                  <a:lnTo>
                    <a:pt x="52" y="38"/>
                  </a:lnTo>
                  <a:lnTo>
                    <a:pt x="51" y="34"/>
                  </a:lnTo>
                  <a:lnTo>
                    <a:pt x="49" y="30"/>
                  </a:lnTo>
                  <a:lnTo>
                    <a:pt x="47" y="26"/>
                  </a:lnTo>
                  <a:lnTo>
                    <a:pt x="44" y="22"/>
                  </a:lnTo>
                  <a:lnTo>
                    <a:pt x="42" y="19"/>
                  </a:lnTo>
                  <a:lnTo>
                    <a:pt x="38" y="16"/>
                  </a:lnTo>
                  <a:lnTo>
                    <a:pt x="35" y="13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6" y="3"/>
                  </a:lnTo>
                  <a:lnTo>
                    <a:pt x="12" y="2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99" name="Line 473"/>
            <p:cNvSpPr>
              <a:spLocks noChangeShapeType="1"/>
            </p:cNvSpPr>
            <p:nvPr/>
          </p:nvSpPr>
          <p:spPr bwMode="auto">
            <a:xfrm>
              <a:off x="1236" y="1359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0" name="Line 474"/>
            <p:cNvSpPr>
              <a:spLocks noChangeShapeType="1"/>
            </p:cNvSpPr>
            <p:nvPr/>
          </p:nvSpPr>
          <p:spPr bwMode="auto">
            <a:xfrm>
              <a:off x="1236" y="13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1" name="Freeform 475"/>
            <p:cNvSpPr>
              <a:spLocks/>
            </p:cNvSpPr>
            <p:nvPr/>
          </p:nvSpPr>
          <p:spPr bwMode="auto">
            <a:xfrm>
              <a:off x="1222" y="1359"/>
              <a:ext cx="14" cy="13"/>
            </a:xfrm>
            <a:custGeom>
              <a:avLst/>
              <a:gdLst>
                <a:gd name="T0" fmla="*/ 0 w 54"/>
                <a:gd name="T1" fmla="*/ 0 h 55"/>
                <a:gd name="T2" fmla="*/ 0 w 54"/>
                <a:gd name="T3" fmla="*/ 0 h 55"/>
                <a:gd name="T4" fmla="*/ 0 w 54"/>
                <a:gd name="T5" fmla="*/ 0 h 55"/>
                <a:gd name="T6" fmla="*/ 0 w 54"/>
                <a:gd name="T7" fmla="*/ 0 h 55"/>
                <a:gd name="T8" fmla="*/ 0 w 54"/>
                <a:gd name="T9" fmla="*/ 0 h 55"/>
                <a:gd name="T10" fmla="*/ 0 w 54"/>
                <a:gd name="T11" fmla="*/ 0 h 55"/>
                <a:gd name="T12" fmla="*/ 0 w 54"/>
                <a:gd name="T13" fmla="*/ 0 h 55"/>
                <a:gd name="T14" fmla="*/ 0 w 54"/>
                <a:gd name="T15" fmla="*/ 0 h 55"/>
                <a:gd name="T16" fmla="*/ 0 w 54"/>
                <a:gd name="T17" fmla="*/ 0 h 55"/>
                <a:gd name="T18" fmla="*/ 0 w 54"/>
                <a:gd name="T19" fmla="*/ 0 h 55"/>
                <a:gd name="T20" fmla="*/ 0 w 54"/>
                <a:gd name="T21" fmla="*/ 0 h 55"/>
                <a:gd name="T22" fmla="*/ 0 w 54"/>
                <a:gd name="T23" fmla="*/ 0 h 55"/>
                <a:gd name="T24" fmla="*/ 0 w 54"/>
                <a:gd name="T25" fmla="*/ 0 h 55"/>
                <a:gd name="T26" fmla="*/ 0 w 54"/>
                <a:gd name="T27" fmla="*/ 0 h 55"/>
                <a:gd name="T28" fmla="*/ 0 w 54"/>
                <a:gd name="T29" fmla="*/ 0 h 55"/>
                <a:gd name="T30" fmla="*/ 0 w 54"/>
                <a:gd name="T31" fmla="*/ 0 h 55"/>
                <a:gd name="T32" fmla="*/ 0 w 54"/>
                <a:gd name="T33" fmla="*/ 0 h 55"/>
                <a:gd name="T34" fmla="*/ 0 w 54"/>
                <a:gd name="T35" fmla="*/ 0 h 55"/>
                <a:gd name="T36" fmla="*/ 0 w 54"/>
                <a:gd name="T37" fmla="*/ 0 h 55"/>
                <a:gd name="T38" fmla="*/ 0 w 54"/>
                <a:gd name="T39" fmla="*/ 0 h 55"/>
                <a:gd name="T40" fmla="*/ 0 w 54"/>
                <a:gd name="T41" fmla="*/ 0 h 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"/>
                <a:gd name="T64" fmla="*/ 0 h 55"/>
                <a:gd name="T65" fmla="*/ 54 w 54"/>
                <a:gd name="T66" fmla="*/ 55 h 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" h="55">
                  <a:moveTo>
                    <a:pt x="54" y="0"/>
                  </a:moveTo>
                  <a:lnTo>
                    <a:pt x="50" y="0"/>
                  </a:lnTo>
                  <a:lnTo>
                    <a:pt x="45" y="1"/>
                  </a:lnTo>
                  <a:lnTo>
                    <a:pt x="41" y="2"/>
                  </a:lnTo>
                  <a:lnTo>
                    <a:pt x="37" y="3"/>
                  </a:lnTo>
                  <a:lnTo>
                    <a:pt x="33" y="4"/>
                  </a:lnTo>
                  <a:lnTo>
                    <a:pt x="29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8" y="26"/>
                  </a:lnTo>
                  <a:lnTo>
                    <a:pt x="6" y="30"/>
                  </a:lnTo>
                  <a:lnTo>
                    <a:pt x="4" y="34"/>
                  </a:lnTo>
                  <a:lnTo>
                    <a:pt x="2" y="38"/>
                  </a:lnTo>
                  <a:lnTo>
                    <a:pt x="1" y="43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2" name="Freeform 476"/>
            <p:cNvSpPr>
              <a:spLocks/>
            </p:cNvSpPr>
            <p:nvPr/>
          </p:nvSpPr>
          <p:spPr bwMode="auto">
            <a:xfrm>
              <a:off x="1226" y="1362"/>
              <a:ext cx="10" cy="10"/>
            </a:xfrm>
            <a:custGeom>
              <a:avLst/>
              <a:gdLst>
                <a:gd name="T0" fmla="*/ 0 w 39"/>
                <a:gd name="T1" fmla="*/ 0 h 40"/>
                <a:gd name="T2" fmla="*/ 0 w 39"/>
                <a:gd name="T3" fmla="*/ 0 h 40"/>
                <a:gd name="T4" fmla="*/ 0 w 39"/>
                <a:gd name="T5" fmla="*/ 0 h 40"/>
                <a:gd name="T6" fmla="*/ 0 w 39"/>
                <a:gd name="T7" fmla="*/ 0 h 40"/>
                <a:gd name="T8" fmla="*/ 0 w 39"/>
                <a:gd name="T9" fmla="*/ 0 h 40"/>
                <a:gd name="T10" fmla="*/ 0 w 39"/>
                <a:gd name="T11" fmla="*/ 0 h 40"/>
                <a:gd name="T12" fmla="*/ 0 w 39"/>
                <a:gd name="T13" fmla="*/ 0 h 40"/>
                <a:gd name="T14" fmla="*/ 0 w 39"/>
                <a:gd name="T15" fmla="*/ 0 h 40"/>
                <a:gd name="T16" fmla="*/ 0 w 39"/>
                <a:gd name="T17" fmla="*/ 0 h 40"/>
                <a:gd name="T18" fmla="*/ 0 w 39"/>
                <a:gd name="T19" fmla="*/ 0 h 40"/>
                <a:gd name="T20" fmla="*/ 0 w 39"/>
                <a:gd name="T21" fmla="*/ 0 h 40"/>
                <a:gd name="T22" fmla="*/ 0 w 39"/>
                <a:gd name="T23" fmla="*/ 0 h 40"/>
                <a:gd name="T24" fmla="*/ 0 w 39"/>
                <a:gd name="T25" fmla="*/ 0 h 40"/>
                <a:gd name="T26" fmla="*/ 0 w 39"/>
                <a:gd name="T27" fmla="*/ 0 h 40"/>
                <a:gd name="T28" fmla="*/ 0 w 39"/>
                <a:gd name="T29" fmla="*/ 0 h 40"/>
                <a:gd name="T30" fmla="*/ 0 w 39"/>
                <a:gd name="T31" fmla="*/ 0 h 40"/>
                <a:gd name="T32" fmla="*/ 0 w 39"/>
                <a:gd name="T33" fmla="*/ 0 h 40"/>
                <a:gd name="T34" fmla="*/ 0 w 39"/>
                <a:gd name="T35" fmla="*/ 0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40"/>
                <a:gd name="T56" fmla="*/ 39 w 39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40">
                  <a:moveTo>
                    <a:pt x="39" y="0"/>
                  </a:moveTo>
                  <a:lnTo>
                    <a:pt x="35" y="0"/>
                  </a:lnTo>
                  <a:lnTo>
                    <a:pt x="32" y="1"/>
                  </a:lnTo>
                  <a:lnTo>
                    <a:pt x="28" y="2"/>
                  </a:lnTo>
                  <a:lnTo>
                    <a:pt x="25" y="3"/>
                  </a:lnTo>
                  <a:lnTo>
                    <a:pt x="21" y="4"/>
                  </a:lnTo>
                  <a:lnTo>
                    <a:pt x="18" y="6"/>
                  </a:lnTo>
                  <a:lnTo>
                    <a:pt x="15" y="8"/>
                  </a:lnTo>
                  <a:lnTo>
                    <a:pt x="12" y="10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6" y="19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1" y="30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0" y="4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3" name="Freeform 477"/>
            <p:cNvSpPr>
              <a:spLocks/>
            </p:cNvSpPr>
            <p:nvPr/>
          </p:nvSpPr>
          <p:spPr bwMode="auto">
            <a:xfrm>
              <a:off x="1245" y="1362"/>
              <a:ext cx="9" cy="10"/>
            </a:xfrm>
            <a:custGeom>
              <a:avLst/>
              <a:gdLst>
                <a:gd name="T0" fmla="*/ 0 w 39"/>
                <a:gd name="T1" fmla="*/ 0 h 40"/>
                <a:gd name="T2" fmla="*/ 0 w 39"/>
                <a:gd name="T3" fmla="*/ 0 h 40"/>
                <a:gd name="T4" fmla="*/ 0 w 39"/>
                <a:gd name="T5" fmla="*/ 0 h 40"/>
                <a:gd name="T6" fmla="*/ 0 w 39"/>
                <a:gd name="T7" fmla="*/ 0 h 40"/>
                <a:gd name="T8" fmla="*/ 0 w 39"/>
                <a:gd name="T9" fmla="*/ 0 h 40"/>
                <a:gd name="T10" fmla="*/ 0 w 39"/>
                <a:gd name="T11" fmla="*/ 0 h 40"/>
                <a:gd name="T12" fmla="*/ 0 w 39"/>
                <a:gd name="T13" fmla="*/ 0 h 40"/>
                <a:gd name="T14" fmla="*/ 0 w 39"/>
                <a:gd name="T15" fmla="*/ 0 h 40"/>
                <a:gd name="T16" fmla="*/ 0 w 39"/>
                <a:gd name="T17" fmla="*/ 0 h 40"/>
                <a:gd name="T18" fmla="*/ 0 w 39"/>
                <a:gd name="T19" fmla="*/ 0 h 40"/>
                <a:gd name="T20" fmla="*/ 0 w 39"/>
                <a:gd name="T21" fmla="*/ 0 h 40"/>
                <a:gd name="T22" fmla="*/ 0 w 39"/>
                <a:gd name="T23" fmla="*/ 0 h 40"/>
                <a:gd name="T24" fmla="*/ 0 w 39"/>
                <a:gd name="T25" fmla="*/ 0 h 40"/>
                <a:gd name="T26" fmla="*/ 0 w 39"/>
                <a:gd name="T27" fmla="*/ 0 h 40"/>
                <a:gd name="T28" fmla="*/ 0 w 39"/>
                <a:gd name="T29" fmla="*/ 0 h 40"/>
                <a:gd name="T30" fmla="*/ 0 w 39"/>
                <a:gd name="T31" fmla="*/ 0 h 40"/>
                <a:gd name="T32" fmla="*/ 0 w 39"/>
                <a:gd name="T33" fmla="*/ 0 h 40"/>
                <a:gd name="T34" fmla="*/ 0 w 39"/>
                <a:gd name="T35" fmla="*/ 0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40"/>
                <a:gd name="T56" fmla="*/ 39 w 39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40">
                  <a:moveTo>
                    <a:pt x="39" y="40"/>
                  </a:moveTo>
                  <a:lnTo>
                    <a:pt x="39" y="37"/>
                  </a:lnTo>
                  <a:lnTo>
                    <a:pt x="38" y="33"/>
                  </a:lnTo>
                  <a:lnTo>
                    <a:pt x="37" y="30"/>
                  </a:lnTo>
                  <a:lnTo>
                    <a:pt x="36" y="26"/>
                  </a:lnTo>
                  <a:lnTo>
                    <a:pt x="35" y="22"/>
                  </a:lnTo>
                  <a:lnTo>
                    <a:pt x="33" y="19"/>
                  </a:lnTo>
                  <a:lnTo>
                    <a:pt x="31" y="16"/>
                  </a:lnTo>
                  <a:lnTo>
                    <a:pt x="29" y="13"/>
                  </a:lnTo>
                  <a:lnTo>
                    <a:pt x="26" y="10"/>
                  </a:lnTo>
                  <a:lnTo>
                    <a:pt x="23" y="8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4" y="3"/>
                  </a:lnTo>
                  <a:lnTo>
                    <a:pt x="10" y="2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4" name="Line 478"/>
            <p:cNvSpPr>
              <a:spLocks noChangeShapeType="1"/>
            </p:cNvSpPr>
            <p:nvPr/>
          </p:nvSpPr>
          <p:spPr bwMode="auto">
            <a:xfrm>
              <a:off x="1222" y="138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05" name="Line 479"/>
            <p:cNvSpPr>
              <a:spLocks noChangeShapeType="1"/>
            </p:cNvSpPr>
            <p:nvPr/>
          </p:nvSpPr>
          <p:spPr bwMode="auto">
            <a:xfrm flipH="1">
              <a:off x="1222" y="138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5606" name="Group 480"/>
            <p:cNvGrpSpPr>
              <a:grpSpLocks/>
            </p:cNvGrpSpPr>
            <p:nvPr/>
          </p:nvGrpSpPr>
          <p:grpSpPr bwMode="auto">
            <a:xfrm>
              <a:off x="1199" y="1372"/>
              <a:ext cx="1339" cy="681"/>
              <a:chOff x="1199" y="1372"/>
              <a:chExt cx="1339" cy="681"/>
            </a:xfrm>
          </p:grpSpPr>
          <p:sp>
            <p:nvSpPr>
              <p:cNvPr id="118485" name="Line 481"/>
              <p:cNvSpPr>
                <a:spLocks noChangeShapeType="1"/>
              </p:cNvSpPr>
              <p:nvPr/>
            </p:nvSpPr>
            <p:spPr bwMode="auto">
              <a:xfrm>
                <a:off x="1225" y="138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6" name="Line 482"/>
              <p:cNvSpPr>
                <a:spLocks noChangeShapeType="1"/>
              </p:cNvSpPr>
              <p:nvPr/>
            </p:nvSpPr>
            <p:spPr bwMode="auto">
              <a:xfrm>
                <a:off x="1224" y="138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7" name="Line 483"/>
              <p:cNvSpPr>
                <a:spLocks noChangeShapeType="1"/>
              </p:cNvSpPr>
              <p:nvPr/>
            </p:nvSpPr>
            <p:spPr bwMode="auto">
              <a:xfrm>
                <a:off x="1237" y="139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8" name="Line 484"/>
              <p:cNvSpPr>
                <a:spLocks noChangeShapeType="1"/>
              </p:cNvSpPr>
              <p:nvPr/>
            </p:nvSpPr>
            <p:spPr bwMode="auto">
              <a:xfrm>
                <a:off x="1211" y="139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9" name="Line 485"/>
              <p:cNvSpPr>
                <a:spLocks noChangeShapeType="1"/>
              </p:cNvSpPr>
              <p:nvPr/>
            </p:nvSpPr>
            <p:spPr bwMode="auto">
              <a:xfrm>
                <a:off x="1211" y="1402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0" name="Line 486"/>
              <p:cNvSpPr>
                <a:spLocks noChangeShapeType="1"/>
              </p:cNvSpPr>
              <p:nvPr/>
            </p:nvSpPr>
            <p:spPr bwMode="auto">
              <a:xfrm flipV="1">
                <a:off x="1226" y="1372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1" name="Line 487"/>
              <p:cNvSpPr>
                <a:spLocks noChangeShapeType="1"/>
              </p:cNvSpPr>
              <p:nvPr/>
            </p:nvSpPr>
            <p:spPr bwMode="auto">
              <a:xfrm flipV="1">
                <a:off x="1222" y="1372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2" name="Line 488"/>
              <p:cNvSpPr>
                <a:spLocks noChangeShapeType="1"/>
              </p:cNvSpPr>
              <p:nvPr/>
            </p:nvSpPr>
            <p:spPr bwMode="auto">
              <a:xfrm flipV="1">
                <a:off x="1258" y="1372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3" name="Line 489"/>
              <p:cNvSpPr>
                <a:spLocks noChangeShapeType="1"/>
              </p:cNvSpPr>
              <p:nvPr/>
            </p:nvSpPr>
            <p:spPr bwMode="auto">
              <a:xfrm flipV="1">
                <a:off x="1254" y="1372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4" name="Line 490"/>
              <p:cNvSpPr>
                <a:spLocks noChangeShapeType="1"/>
              </p:cNvSpPr>
              <p:nvPr/>
            </p:nvSpPr>
            <p:spPr bwMode="auto">
              <a:xfrm flipV="1">
                <a:off x="1258" y="1372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5" name="Line 491"/>
              <p:cNvSpPr>
                <a:spLocks noChangeShapeType="1"/>
              </p:cNvSpPr>
              <p:nvPr/>
            </p:nvSpPr>
            <p:spPr bwMode="auto">
              <a:xfrm flipV="1">
                <a:off x="1254" y="1372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6" name="Line 492"/>
              <p:cNvSpPr>
                <a:spLocks noChangeShapeType="1"/>
              </p:cNvSpPr>
              <p:nvPr/>
            </p:nvSpPr>
            <p:spPr bwMode="auto">
              <a:xfrm>
                <a:off x="1224" y="1387"/>
                <a:ext cx="1" cy="1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7" name="Freeform 493"/>
              <p:cNvSpPr>
                <a:spLocks/>
              </p:cNvSpPr>
              <p:nvPr/>
            </p:nvSpPr>
            <p:spPr bwMode="auto">
              <a:xfrm>
                <a:off x="1254" y="1390"/>
                <a:ext cx="17" cy="16"/>
              </a:xfrm>
              <a:custGeom>
                <a:avLst/>
                <a:gdLst>
                  <a:gd name="T0" fmla="*/ 0 w 69"/>
                  <a:gd name="T1" fmla="*/ 0 h 63"/>
                  <a:gd name="T2" fmla="*/ 0 w 69"/>
                  <a:gd name="T3" fmla="*/ 0 h 63"/>
                  <a:gd name="T4" fmla="*/ 0 w 69"/>
                  <a:gd name="T5" fmla="*/ 0 h 63"/>
                  <a:gd name="T6" fmla="*/ 0 w 69"/>
                  <a:gd name="T7" fmla="*/ 0 h 63"/>
                  <a:gd name="T8" fmla="*/ 0 w 69"/>
                  <a:gd name="T9" fmla="*/ 0 h 63"/>
                  <a:gd name="T10" fmla="*/ 0 w 69"/>
                  <a:gd name="T11" fmla="*/ 0 h 63"/>
                  <a:gd name="T12" fmla="*/ 0 w 69"/>
                  <a:gd name="T13" fmla="*/ 0 h 63"/>
                  <a:gd name="T14" fmla="*/ 0 w 69"/>
                  <a:gd name="T15" fmla="*/ 0 h 63"/>
                  <a:gd name="T16" fmla="*/ 0 w 69"/>
                  <a:gd name="T17" fmla="*/ 0 h 63"/>
                  <a:gd name="T18" fmla="*/ 0 w 69"/>
                  <a:gd name="T19" fmla="*/ 0 h 63"/>
                  <a:gd name="T20" fmla="*/ 0 w 69"/>
                  <a:gd name="T21" fmla="*/ 0 h 63"/>
                  <a:gd name="T22" fmla="*/ 0 w 69"/>
                  <a:gd name="T23" fmla="*/ 0 h 63"/>
                  <a:gd name="T24" fmla="*/ 0 w 69"/>
                  <a:gd name="T25" fmla="*/ 0 h 63"/>
                  <a:gd name="T26" fmla="*/ 0 w 69"/>
                  <a:gd name="T27" fmla="*/ 0 h 63"/>
                  <a:gd name="T28" fmla="*/ 0 w 69"/>
                  <a:gd name="T29" fmla="*/ 0 h 63"/>
                  <a:gd name="T30" fmla="*/ 0 w 69"/>
                  <a:gd name="T31" fmla="*/ 0 h 63"/>
                  <a:gd name="T32" fmla="*/ 0 w 69"/>
                  <a:gd name="T33" fmla="*/ 0 h 63"/>
                  <a:gd name="T34" fmla="*/ 0 w 69"/>
                  <a:gd name="T35" fmla="*/ 0 h 63"/>
                  <a:gd name="T36" fmla="*/ 0 w 69"/>
                  <a:gd name="T37" fmla="*/ 0 h 63"/>
                  <a:gd name="T38" fmla="*/ 0 w 69"/>
                  <a:gd name="T39" fmla="*/ 0 h 63"/>
                  <a:gd name="T40" fmla="*/ 0 w 69"/>
                  <a:gd name="T41" fmla="*/ 0 h 63"/>
                  <a:gd name="T42" fmla="*/ 0 w 69"/>
                  <a:gd name="T43" fmla="*/ 0 h 6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9"/>
                  <a:gd name="T67" fmla="*/ 0 h 63"/>
                  <a:gd name="T68" fmla="*/ 69 w 69"/>
                  <a:gd name="T69" fmla="*/ 63 h 6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9" h="63">
                    <a:moveTo>
                      <a:pt x="0" y="0"/>
                    </a:moveTo>
                    <a:lnTo>
                      <a:pt x="0" y="5"/>
                    </a:lnTo>
                    <a:lnTo>
                      <a:pt x="2" y="10"/>
                    </a:lnTo>
                    <a:lnTo>
                      <a:pt x="4" y="15"/>
                    </a:lnTo>
                    <a:lnTo>
                      <a:pt x="5" y="19"/>
                    </a:lnTo>
                    <a:lnTo>
                      <a:pt x="7" y="24"/>
                    </a:lnTo>
                    <a:lnTo>
                      <a:pt x="9" y="28"/>
                    </a:lnTo>
                    <a:lnTo>
                      <a:pt x="12" y="32"/>
                    </a:lnTo>
                    <a:lnTo>
                      <a:pt x="15" y="36"/>
                    </a:lnTo>
                    <a:lnTo>
                      <a:pt x="18" y="40"/>
                    </a:lnTo>
                    <a:lnTo>
                      <a:pt x="21" y="44"/>
                    </a:lnTo>
                    <a:lnTo>
                      <a:pt x="25" y="47"/>
                    </a:lnTo>
                    <a:lnTo>
                      <a:pt x="28" y="50"/>
                    </a:lnTo>
                    <a:lnTo>
                      <a:pt x="32" y="53"/>
                    </a:lnTo>
                    <a:lnTo>
                      <a:pt x="37" y="55"/>
                    </a:lnTo>
                    <a:lnTo>
                      <a:pt x="41" y="57"/>
                    </a:lnTo>
                    <a:lnTo>
                      <a:pt x="46" y="59"/>
                    </a:lnTo>
                    <a:lnTo>
                      <a:pt x="50" y="60"/>
                    </a:lnTo>
                    <a:lnTo>
                      <a:pt x="55" y="62"/>
                    </a:lnTo>
                    <a:lnTo>
                      <a:pt x="60" y="62"/>
                    </a:lnTo>
                    <a:lnTo>
                      <a:pt x="65" y="63"/>
                    </a:lnTo>
                    <a:lnTo>
                      <a:pt x="69" y="6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8" name="Freeform 494"/>
              <p:cNvSpPr>
                <a:spLocks/>
              </p:cNvSpPr>
              <p:nvPr/>
            </p:nvSpPr>
            <p:spPr bwMode="auto">
              <a:xfrm>
                <a:off x="1258" y="1391"/>
                <a:ext cx="13" cy="12"/>
              </a:xfrm>
              <a:custGeom>
                <a:avLst/>
                <a:gdLst>
                  <a:gd name="T0" fmla="*/ 0 w 51"/>
                  <a:gd name="T1" fmla="*/ 0 h 47"/>
                  <a:gd name="T2" fmla="*/ 0 w 51"/>
                  <a:gd name="T3" fmla="*/ 0 h 47"/>
                  <a:gd name="T4" fmla="*/ 0 w 51"/>
                  <a:gd name="T5" fmla="*/ 0 h 47"/>
                  <a:gd name="T6" fmla="*/ 0 w 51"/>
                  <a:gd name="T7" fmla="*/ 0 h 47"/>
                  <a:gd name="T8" fmla="*/ 0 w 51"/>
                  <a:gd name="T9" fmla="*/ 0 h 47"/>
                  <a:gd name="T10" fmla="*/ 0 w 51"/>
                  <a:gd name="T11" fmla="*/ 0 h 47"/>
                  <a:gd name="T12" fmla="*/ 0 w 51"/>
                  <a:gd name="T13" fmla="*/ 0 h 47"/>
                  <a:gd name="T14" fmla="*/ 0 w 51"/>
                  <a:gd name="T15" fmla="*/ 0 h 47"/>
                  <a:gd name="T16" fmla="*/ 0 w 51"/>
                  <a:gd name="T17" fmla="*/ 0 h 47"/>
                  <a:gd name="T18" fmla="*/ 0 w 51"/>
                  <a:gd name="T19" fmla="*/ 0 h 47"/>
                  <a:gd name="T20" fmla="*/ 0 w 51"/>
                  <a:gd name="T21" fmla="*/ 0 h 47"/>
                  <a:gd name="T22" fmla="*/ 0 w 51"/>
                  <a:gd name="T23" fmla="*/ 0 h 47"/>
                  <a:gd name="T24" fmla="*/ 0 w 51"/>
                  <a:gd name="T25" fmla="*/ 0 h 47"/>
                  <a:gd name="T26" fmla="*/ 0 w 51"/>
                  <a:gd name="T27" fmla="*/ 0 h 47"/>
                  <a:gd name="T28" fmla="*/ 0 w 51"/>
                  <a:gd name="T29" fmla="*/ 0 h 47"/>
                  <a:gd name="T30" fmla="*/ 0 w 51"/>
                  <a:gd name="T31" fmla="*/ 0 h 47"/>
                  <a:gd name="T32" fmla="*/ 0 w 51"/>
                  <a:gd name="T33" fmla="*/ 0 h 47"/>
                  <a:gd name="T34" fmla="*/ 0 w 51"/>
                  <a:gd name="T35" fmla="*/ 0 h 47"/>
                  <a:gd name="T36" fmla="*/ 0 w 51"/>
                  <a:gd name="T37" fmla="*/ 0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1"/>
                  <a:gd name="T58" fmla="*/ 0 h 47"/>
                  <a:gd name="T59" fmla="*/ 51 w 51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1" h="47">
                    <a:moveTo>
                      <a:pt x="0" y="0"/>
                    </a:moveTo>
                    <a:lnTo>
                      <a:pt x="0" y="4"/>
                    </a:lnTo>
                    <a:lnTo>
                      <a:pt x="1" y="8"/>
                    </a:lnTo>
                    <a:lnTo>
                      <a:pt x="3" y="12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11" y="27"/>
                    </a:lnTo>
                    <a:lnTo>
                      <a:pt x="14" y="30"/>
                    </a:lnTo>
                    <a:lnTo>
                      <a:pt x="17" y="33"/>
                    </a:lnTo>
                    <a:lnTo>
                      <a:pt x="20" y="36"/>
                    </a:lnTo>
                    <a:lnTo>
                      <a:pt x="23" y="38"/>
                    </a:lnTo>
                    <a:lnTo>
                      <a:pt x="27" y="40"/>
                    </a:lnTo>
                    <a:lnTo>
                      <a:pt x="31" y="42"/>
                    </a:lnTo>
                    <a:lnTo>
                      <a:pt x="35" y="44"/>
                    </a:lnTo>
                    <a:lnTo>
                      <a:pt x="39" y="45"/>
                    </a:lnTo>
                    <a:lnTo>
                      <a:pt x="43" y="46"/>
                    </a:lnTo>
                    <a:lnTo>
                      <a:pt x="47" y="47"/>
                    </a:lnTo>
                    <a:lnTo>
                      <a:pt x="51" y="4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99" name="Line 495"/>
              <p:cNvSpPr>
                <a:spLocks noChangeShapeType="1"/>
              </p:cNvSpPr>
              <p:nvPr/>
            </p:nvSpPr>
            <p:spPr bwMode="auto">
              <a:xfrm>
                <a:off x="1211" y="1402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0" name="Line 496"/>
              <p:cNvSpPr>
                <a:spLocks noChangeShapeType="1"/>
              </p:cNvSpPr>
              <p:nvPr/>
            </p:nvSpPr>
            <p:spPr bwMode="auto">
              <a:xfrm>
                <a:off x="1237" y="1402"/>
                <a:ext cx="1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1" name="Line 497"/>
              <p:cNvSpPr>
                <a:spLocks noChangeShapeType="1"/>
              </p:cNvSpPr>
              <p:nvPr/>
            </p:nvSpPr>
            <p:spPr bwMode="auto">
              <a:xfrm flipH="1">
                <a:off x="1284" y="140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2" name="Line 498"/>
              <p:cNvSpPr>
                <a:spLocks noChangeShapeType="1"/>
              </p:cNvSpPr>
              <p:nvPr/>
            </p:nvSpPr>
            <p:spPr bwMode="auto">
              <a:xfrm flipH="1">
                <a:off x="1284" y="1401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3" name="Line 499"/>
              <p:cNvSpPr>
                <a:spLocks noChangeShapeType="1"/>
              </p:cNvSpPr>
              <p:nvPr/>
            </p:nvSpPr>
            <p:spPr bwMode="auto">
              <a:xfrm>
                <a:off x="1271" y="1404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4" name="Line 500"/>
              <p:cNvSpPr>
                <a:spLocks noChangeShapeType="1"/>
              </p:cNvSpPr>
              <p:nvPr/>
            </p:nvSpPr>
            <p:spPr bwMode="auto">
              <a:xfrm flipH="1">
                <a:off x="1280" y="1401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5" name="Line 501"/>
              <p:cNvSpPr>
                <a:spLocks noChangeShapeType="1"/>
              </p:cNvSpPr>
              <p:nvPr/>
            </p:nvSpPr>
            <p:spPr bwMode="auto">
              <a:xfrm flipH="1">
                <a:off x="1280" y="140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6" name="Line 502"/>
              <p:cNvSpPr>
                <a:spLocks noChangeShapeType="1"/>
              </p:cNvSpPr>
              <p:nvPr/>
            </p:nvSpPr>
            <p:spPr bwMode="auto">
              <a:xfrm>
                <a:off x="1280" y="14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7" name="Line 503"/>
              <p:cNvSpPr>
                <a:spLocks noChangeShapeType="1"/>
              </p:cNvSpPr>
              <p:nvPr/>
            </p:nvSpPr>
            <p:spPr bwMode="auto">
              <a:xfrm>
                <a:off x="1276" y="140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8" name="Line 504"/>
              <p:cNvSpPr>
                <a:spLocks noChangeShapeType="1"/>
              </p:cNvSpPr>
              <p:nvPr/>
            </p:nvSpPr>
            <p:spPr bwMode="auto">
              <a:xfrm>
                <a:off x="1284" y="1401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09" name="Line 505"/>
              <p:cNvSpPr>
                <a:spLocks noChangeShapeType="1"/>
              </p:cNvSpPr>
              <p:nvPr/>
            </p:nvSpPr>
            <p:spPr bwMode="auto">
              <a:xfrm flipH="1" flipV="1">
                <a:off x="1279" y="1406"/>
                <a:ext cx="5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0" name="Line 506"/>
              <p:cNvSpPr>
                <a:spLocks noChangeShapeType="1"/>
              </p:cNvSpPr>
              <p:nvPr/>
            </p:nvSpPr>
            <p:spPr bwMode="auto">
              <a:xfrm flipH="1">
                <a:off x="1279" y="1401"/>
                <a:ext cx="5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1" name="Line 507"/>
              <p:cNvSpPr>
                <a:spLocks noChangeShapeType="1"/>
              </p:cNvSpPr>
              <p:nvPr/>
            </p:nvSpPr>
            <p:spPr bwMode="auto">
              <a:xfrm>
                <a:off x="1279" y="140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2" name="Line 508"/>
              <p:cNvSpPr>
                <a:spLocks noChangeShapeType="1"/>
              </p:cNvSpPr>
              <p:nvPr/>
            </p:nvSpPr>
            <p:spPr bwMode="auto">
              <a:xfrm>
                <a:off x="1280" y="140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3" name="Line 509"/>
              <p:cNvSpPr>
                <a:spLocks noChangeShapeType="1"/>
              </p:cNvSpPr>
              <p:nvPr/>
            </p:nvSpPr>
            <p:spPr bwMode="auto">
              <a:xfrm>
                <a:off x="1271" y="140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4" name="Line 510"/>
              <p:cNvSpPr>
                <a:spLocks noChangeShapeType="1"/>
              </p:cNvSpPr>
              <p:nvPr/>
            </p:nvSpPr>
            <p:spPr bwMode="auto">
              <a:xfrm>
                <a:off x="1271" y="1402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5" name="Line 511"/>
              <p:cNvSpPr>
                <a:spLocks noChangeShapeType="1"/>
              </p:cNvSpPr>
              <p:nvPr/>
            </p:nvSpPr>
            <p:spPr bwMode="auto">
              <a:xfrm>
                <a:off x="1271" y="1403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6" name="Line 512"/>
              <p:cNvSpPr>
                <a:spLocks noChangeShapeType="1"/>
              </p:cNvSpPr>
              <p:nvPr/>
            </p:nvSpPr>
            <p:spPr bwMode="auto">
              <a:xfrm flipH="1">
                <a:off x="1274" y="1401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7" name="Line 513"/>
              <p:cNvSpPr>
                <a:spLocks noChangeShapeType="1"/>
              </p:cNvSpPr>
              <p:nvPr/>
            </p:nvSpPr>
            <p:spPr bwMode="auto">
              <a:xfrm flipH="1" flipV="1">
                <a:off x="1274" y="1406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8" name="Line 514"/>
              <p:cNvSpPr>
                <a:spLocks noChangeShapeType="1"/>
              </p:cNvSpPr>
              <p:nvPr/>
            </p:nvSpPr>
            <p:spPr bwMode="auto">
              <a:xfrm>
                <a:off x="1274" y="140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19" name="Freeform 515"/>
              <p:cNvSpPr>
                <a:spLocks/>
              </p:cNvSpPr>
              <p:nvPr/>
            </p:nvSpPr>
            <p:spPr bwMode="auto">
              <a:xfrm>
                <a:off x="1290" y="1401"/>
                <a:ext cx="1" cy="7"/>
              </a:xfrm>
              <a:custGeom>
                <a:avLst/>
                <a:gdLst>
                  <a:gd name="T0" fmla="*/ 0 w 5"/>
                  <a:gd name="T1" fmla="*/ 0 h 28"/>
                  <a:gd name="T2" fmla="*/ 0 w 5"/>
                  <a:gd name="T3" fmla="*/ 0 h 28"/>
                  <a:gd name="T4" fmla="*/ 0 w 5"/>
                  <a:gd name="T5" fmla="*/ 0 h 28"/>
                  <a:gd name="T6" fmla="*/ 0 w 5"/>
                  <a:gd name="T7" fmla="*/ 0 h 28"/>
                  <a:gd name="T8" fmla="*/ 0 w 5"/>
                  <a:gd name="T9" fmla="*/ 0 h 28"/>
                  <a:gd name="T10" fmla="*/ 0 w 5"/>
                  <a:gd name="T11" fmla="*/ 0 h 28"/>
                  <a:gd name="T12" fmla="*/ 0 w 5"/>
                  <a:gd name="T13" fmla="*/ 0 h 28"/>
                  <a:gd name="T14" fmla="*/ 0 w 5"/>
                  <a:gd name="T15" fmla="*/ 0 h 28"/>
                  <a:gd name="T16" fmla="*/ 0 w 5"/>
                  <a:gd name="T17" fmla="*/ 0 h 28"/>
                  <a:gd name="T18" fmla="*/ 0 w 5"/>
                  <a:gd name="T19" fmla="*/ 0 h 28"/>
                  <a:gd name="T20" fmla="*/ 0 w 5"/>
                  <a:gd name="T21" fmla="*/ 0 h 28"/>
                  <a:gd name="T22" fmla="*/ 0 w 5"/>
                  <a:gd name="T23" fmla="*/ 0 h 28"/>
                  <a:gd name="T24" fmla="*/ 0 w 5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28"/>
                  <a:gd name="T41" fmla="*/ 5 w 5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28">
                    <a:moveTo>
                      <a:pt x="0" y="28"/>
                    </a:moveTo>
                    <a:lnTo>
                      <a:pt x="2" y="26"/>
                    </a:lnTo>
                    <a:lnTo>
                      <a:pt x="3" y="24"/>
                    </a:lnTo>
                    <a:lnTo>
                      <a:pt x="4" y="21"/>
                    </a:lnTo>
                    <a:lnTo>
                      <a:pt x="5" y="19"/>
                    </a:lnTo>
                    <a:lnTo>
                      <a:pt x="5" y="16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4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0" name="Line 516"/>
              <p:cNvSpPr>
                <a:spLocks noChangeShapeType="1"/>
              </p:cNvSpPr>
              <p:nvPr/>
            </p:nvSpPr>
            <p:spPr bwMode="auto">
              <a:xfrm>
                <a:off x="1237" y="142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1" name="Line 517"/>
              <p:cNvSpPr>
                <a:spLocks noChangeShapeType="1"/>
              </p:cNvSpPr>
              <p:nvPr/>
            </p:nvSpPr>
            <p:spPr bwMode="auto">
              <a:xfrm>
                <a:off x="1211" y="1453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2" name="Line 518"/>
              <p:cNvSpPr>
                <a:spLocks noChangeShapeType="1"/>
              </p:cNvSpPr>
              <p:nvPr/>
            </p:nvSpPr>
            <p:spPr bwMode="auto">
              <a:xfrm>
                <a:off x="1235" y="1541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3" name="Line 519"/>
              <p:cNvSpPr>
                <a:spLocks noChangeShapeType="1"/>
              </p:cNvSpPr>
              <p:nvPr/>
            </p:nvSpPr>
            <p:spPr bwMode="auto">
              <a:xfrm>
                <a:off x="1200" y="1541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4" name="Line 520"/>
              <p:cNvSpPr>
                <a:spLocks noChangeShapeType="1"/>
              </p:cNvSpPr>
              <p:nvPr/>
            </p:nvSpPr>
            <p:spPr bwMode="auto">
              <a:xfrm>
                <a:off x="1199" y="153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5" name="Line 521"/>
              <p:cNvSpPr>
                <a:spLocks noChangeShapeType="1"/>
              </p:cNvSpPr>
              <p:nvPr/>
            </p:nvSpPr>
            <p:spPr bwMode="auto">
              <a:xfrm>
                <a:off x="1199" y="154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6" name="Line 522"/>
              <p:cNvSpPr>
                <a:spLocks noChangeShapeType="1"/>
              </p:cNvSpPr>
              <p:nvPr/>
            </p:nvSpPr>
            <p:spPr bwMode="auto">
              <a:xfrm>
                <a:off x="1199" y="15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7" name="Line 523"/>
              <p:cNvSpPr>
                <a:spLocks noChangeShapeType="1"/>
              </p:cNvSpPr>
              <p:nvPr/>
            </p:nvSpPr>
            <p:spPr bwMode="auto">
              <a:xfrm>
                <a:off x="1199" y="154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8" name="Line 524"/>
              <p:cNvSpPr>
                <a:spLocks noChangeShapeType="1"/>
              </p:cNvSpPr>
              <p:nvPr/>
            </p:nvSpPr>
            <p:spPr bwMode="auto">
              <a:xfrm>
                <a:off x="1199" y="154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29" name="Line 525"/>
              <p:cNvSpPr>
                <a:spLocks noChangeShapeType="1"/>
              </p:cNvSpPr>
              <p:nvPr/>
            </p:nvSpPr>
            <p:spPr bwMode="auto">
              <a:xfrm flipV="1">
                <a:off x="1199" y="1539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0" name="Line 526"/>
              <p:cNvSpPr>
                <a:spLocks noChangeShapeType="1"/>
              </p:cNvSpPr>
              <p:nvPr/>
            </p:nvSpPr>
            <p:spPr bwMode="auto">
              <a:xfrm flipV="1">
                <a:off x="1211" y="15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1" name="Line 527"/>
              <p:cNvSpPr>
                <a:spLocks noChangeShapeType="1"/>
              </p:cNvSpPr>
              <p:nvPr/>
            </p:nvSpPr>
            <p:spPr bwMode="auto">
              <a:xfrm>
                <a:off x="1248" y="15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2" name="Line 528"/>
              <p:cNvSpPr>
                <a:spLocks noChangeShapeType="1"/>
              </p:cNvSpPr>
              <p:nvPr/>
            </p:nvSpPr>
            <p:spPr bwMode="auto">
              <a:xfrm flipH="1" flipV="1">
                <a:off x="1244" y="1543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3" name="Line 529"/>
              <p:cNvSpPr>
                <a:spLocks noChangeShapeType="1"/>
              </p:cNvSpPr>
              <p:nvPr/>
            </p:nvSpPr>
            <p:spPr bwMode="auto">
              <a:xfrm flipH="1">
                <a:off x="1241" y="1543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4" name="Line 530"/>
              <p:cNvSpPr>
                <a:spLocks noChangeShapeType="1"/>
              </p:cNvSpPr>
              <p:nvPr/>
            </p:nvSpPr>
            <p:spPr bwMode="auto">
              <a:xfrm flipH="1">
                <a:off x="1248" y="154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5" name="Line 531"/>
              <p:cNvSpPr>
                <a:spLocks noChangeShapeType="1"/>
              </p:cNvSpPr>
              <p:nvPr/>
            </p:nvSpPr>
            <p:spPr bwMode="auto">
              <a:xfrm flipH="1">
                <a:off x="1237" y="154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6" name="Line 532"/>
              <p:cNvSpPr>
                <a:spLocks noChangeShapeType="1"/>
              </p:cNvSpPr>
              <p:nvPr/>
            </p:nvSpPr>
            <p:spPr bwMode="auto">
              <a:xfrm>
                <a:off x="1248" y="15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7" name="Line 533"/>
              <p:cNvSpPr>
                <a:spLocks noChangeShapeType="1"/>
              </p:cNvSpPr>
              <p:nvPr/>
            </p:nvSpPr>
            <p:spPr bwMode="auto">
              <a:xfrm flipH="1">
                <a:off x="1244" y="1537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8" name="Line 534"/>
              <p:cNvSpPr>
                <a:spLocks noChangeShapeType="1"/>
              </p:cNvSpPr>
              <p:nvPr/>
            </p:nvSpPr>
            <p:spPr bwMode="auto">
              <a:xfrm flipH="1">
                <a:off x="1241" y="1539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39" name="Line 535"/>
              <p:cNvSpPr>
                <a:spLocks noChangeShapeType="1"/>
              </p:cNvSpPr>
              <p:nvPr/>
            </p:nvSpPr>
            <p:spPr bwMode="auto">
              <a:xfrm flipH="1">
                <a:off x="1248" y="1537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0" name="Line 536"/>
              <p:cNvSpPr>
                <a:spLocks noChangeShapeType="1"/>
              </p:cNvSpPr>
              <p:nvPr/>
            </p:nvSpPr>
            <p:spPr bwMode="auto">
              <a:xfrm flipH="1">
                <a:off x="1237" y="153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1" name="Freeform 537"/>
              <p:cNvSpPr>
                <a:spLocks/>
              </p:cNvSpPr>
              <p:nvPr/>
            </p:nvSpPr>
            <p:spPr bwMode="auto">
              <a:xfrm>
                <a:off x="1257" y="1537"/>
                <a:ext cx="1" cy="2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6"/>
                  <a:gd name="T14" fmla="*/ 3 w 3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6">
                    <a:moveTo>
                      <a:pt x="3" y="6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2" name="Line 538"/>
              <p:cNvSpPr>
                <a:spLocks noChangeShapeType="1"/>
              </p:cNvSpPr>
              <p:nvPr/>
            </p:nvSpPr>
            <p:spPr bwMode="auto">
              <a:xfrm flipH="1">
                <a:off x="1251" y="1537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3" name="Line 539"/>
              <p:cNvSpPr>
                <a:spLocks noChangeShapeType="1"/>
              </p:cNvSpPr>
              <p:nvPr/>
            </p:nvSpPr>
            <p:spPr bwMode="auto">
              <a:xfrm flipH="1">
                <a:off x="1244" y="1539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4" name="Line 540"/>
              <p:cNvSpPr>
                <a:spLocks noChangeShapeType="1"/>
              </p:cNvSpPr>
              <p:nvPr/>
            </p:nvSpPr>
            <p:spPr bwMode="auto">
              <a:xfrm flipH="1">
                <a:off x="1247" y="1537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5" name="Line 541"/>
              <p:cNvSpPr>
                <a:spLocks noChangeShapeType="1"/>
              </p:cNvSpPr>
              <p:nvPr/>
            </p:nvSpPr>
            <p:spPr bwMode="auto">
              <a:xfrm>
                <a:off x="1247" y="15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6" name="Line 542"/>
              <p:cNvSpPr>
                <a:spLocks noChangeShapeType="1"/>
              </p:cNvSpPr>
              <p:nvPr/>
            </p:nvSpPr>
            <p:spPr bwMode="auto">
              <a:xfrm>
                <a:off x="1251" y="153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7" name="Line 543"/>
              <p:cNvSpPr>
                <a:spLocks noChangeShapeType="1"/>
              </p:cNvSpPr>
              <p:nvPr/>
            </p:nvSpPr>
            <p:spPr bwMode="auto">
              <a:xfrm flipH="1">
                <a:off x="1251" y="154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8" name="Line 544"/>
              <p:cNvSpPr>
                <a:spLocks noChangeShapeType="1"/>
              </p:cNvSpPr>
              <p:nvPr/>
            </p:nvSpPr>
            <p:spPr bwMode="auto">
              <a:xfrm flipH="1">
                <a:off x="1244" y="1543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49" name="Line 545"/>
              <p:cNvSpPr>
                <a:spLocks noChangeShapeType="1"/>
              </p:cNvSpPr>
              <p:nvPr/>
            </p:nvSpPr>
            <p:spPr bwMode="auto">
              <a:xfrm flipH="1" flipV="1">
                <a:off x="1247" y="1543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0" name="Line 546"/>
              <p:cNvSpPr>
                <a:spLocks noChangeShapeType="1"/>
              </p:cNvSpPr>
              <p:nvPr/>
            </p:nvSpPr>
            <p:spPr bwMode="auto">
              <a:xfrm>
                <a:off x="1251" y="1539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1" name="Line 547"/>
              <p:cNvSpPr>
                <a:spLocks noChangeShapeType="1"/>
              </p:cNvSpPr>
              <p:nvPr/>
            </p:nvSpPr>
            <p:spPr bwMode="auto">
              <a:xfrm>
                <a:off x="1244" y="15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2" name="Line 548"/>
              <p:cNvSpPr>
                <a:spLocks noChangeShapeType="1"/>
              </p:cNvSpPr>
              <p:nvPr/>
            </p:nvSpPr>
            <p:spPr bwMode="auto">
              <a:xfrm>
                <a:off x="1247" y="15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3" name="Freeform 549"/>
              <p:cNvSpPr>
                <a:spLocks/>
              </p:cNvSpPr>
              <p:nvPr/>
            </p:nvSpPr>
            <p:spPr bwMode="auto">
              <a:xfrm>
                <a:off x="1257" y="1539"/>
                <a:ext cx="1" cy="6"/>
              </a:xfrm>
              <a:custGeom>
                <a:avLst/>
                <a:gdLst>
                  <a:gd name="T0" fmla="*/ 0 w 5"/>
                  <a:gd name="T1" fmla="*/ 0 h 24"/>
                  <a:gd name="T2" fmla="*/ 0 w 5"/>
                  <a:gd name="T3" fmla="*/ 0 h 24"/>
                  <a:gd name="T4" fmla="*/ 0 w 5"/>
                  <a:gd name="T5" fmla="*/ 0 h 24"/>
                  <a:gd name="T6" fmla="*/ 0 w 5"/>
                  <a:gd name="T7" fmla="*/ 0 h 24"/>
                  <a:gd name="T8" fmla="*/ 0 w 5"/>
                  <a:gd name="T9" fmla="*/ 0 h 24"/>
                  <a:gd name="T10" fmla="*/ 0 w 5"/>
                  <a:gd name="T11" fmla="*/ 0 h 24"/>
                  <a:gd name="T12" fmla="*/ 0 w 5"/>
                  <a:gd name="T13" fmla="*/ 0 h 24"/>
                  <a:gd name="T14" fmla="*/ 0 w 5"/>
                  <a:gd name="T15" fmla="*/ 0 h 24"/>
                  <a:gd name="T16" fmla="*/ 0 w 5"/>
                  <a:gd name="T17" fmla="*/ 0 h 24"/>
                  <a:gd name="T18" fmla="*/ 0 w 5"/>
                  <a:gd name="T19" fmla="*/ 0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"/>
                  <a:gd name="T31" fmla="*/ 0 h 24"/>
                  <a:gd name="T32" fmla="*/ 5 w 5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" h="24">
                    <a:moveTo>
                      <a:pt x="0" y="24"/>
                    </a:moveTo>
                    <a:lnTo>
                      <a:pt x="1" y="20"/>
                    </a:lnTo>
                    <a:lnTo>
                      <a:pt x="3" y="18"/>
                    </a:lnTo>
                    <a:lnTo>
                      <a:pt x="4" y="16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4" name="Line 550"/>
              <p:cNvSpPr>
                <a:spLocks noChangeShapeType="1"/>
              </p:cNvSpPr>
              <p:nvPr/>
            </p:nvSpPr>
            <p:spPr bwMode="auto">
              <a:xfrm>
                <a:off x="1212" y="15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5" name="Line 551"/>
              <p:cNvSpPr>
                <a:spLocks noChangeShapeType="1"/>
              </p:cNvSpPr>
              <p:nvPr/>
            </p:nvSpPr>
            <p:spPr bwMode="auto">
              <a:xfrm>
                <a:off x="1212" y="15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6" name="Line 552"/>
              <p:cNvSpPr>
                <a:spLocks noChangeShapeType="1"/>
              </p:cNvSpPr>
              <p:nvPr/>
            </p:nvSpPr>
            <p:spPr bwMode="auto">
              <a:xfrm>
                <a:off x="1211" y="1550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7" name="Line 553"/>
              <p:cNvSpPr>
                <a:spLocks noChangeShapeType="1"/>
              </p:cNvSpPr>
              <p:nvPr/>
            </p:nvSpPr>
            <p:spPr bwMode="auto">
              <a:xfrm>
                <a:off x="1211" y="1541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8" name="Line 554"/>
              <p:cNvSpPr>
                <a:spLocks noChangeShapeType="1"/>
              </p:cNvSpPr>
              <p:nvPr/>
            </p:nvSpPr>
            <p:spPr bwMode="auto">
              <a:xfrm flipV="1">
                <a:off x="1225" y="15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59" name="Line 555"/>
              <p:cNvSpPr>
                <a:spLocks noChangeShapeType="1"/>
              </p:cNvSpPr>
              <p:nvPr/>
            </p:nvSpPr>
            <p:spPr bwMode="auto">
              <a:xfrm flipV="1">
                <a:off x="1222" y="15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0" name="Line 556"/>
              <p:cNvSpPr>
                <a:spLocks noChangeShapeType="1"/>
              </p:cNvSpPr>
              <p:nvPr/>
            </p:nvSpPr>
            <p:spPr bwMode="auto">
              <a:xfrm>
                <a:off x="1223" y="1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1" name="Line 557"/>
              <p:cNvSpPr>
                <a:spLocks noChangeShapeType="1"/>
              </p:cNvSpPr>
              <p:nvPr/>
            </p:nvSpPr>
            <p:spPr bwMode="auto">
              <a:xfrm flipH="1">
                <a:off x="1222" y="157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2" name="Line 558"/>
              <p:cNvSpPr>
                <a:spLocks noChangeShapeType="1"/>
              </p:cNvSpPr>
              <p:nvPr/>
            </p:nvSpPr>
            <p:spPr bwMode="auto">
              <a:xfrm>
                <a:off x="1237" y="1494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3" name="Line 559"/>
              <p:cNvSpPr>
                <a:spLocks noChangeShapeType="1"/>
              </p:cNvSpPr>
              <p:nvPr/>
            </p:nvSpPr>
            <p:spPr bwMode="auto">
              <a:xfrm flipH="1">
                <a:off x="1269" y="1484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4" name="Line 560"/>
              <p:cNvSpPr>
                <a:spLocks noChangeShapeType="1"/>
              </p:cNvSpPr>
              <p:nvPr/>
            </p:nvSpPr>
            <p:spPr bwMode="auto">
              <a:xfrm flipH="1">
                <a:off x="1257" y="1484"/>
                <a:ext cx="12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5" name="Line 561"/>
              <p:cNvSpPr>
                <a:spLocks noChangeShapeType="1"/>
              </p:cNvSpPr>
              <p:nvPr/>
            </p:nvSpPr>
            <p:spPr bwMode="auto">
              <a:xfrm flipV="1">
                <a:off x="1280" y="1484"/>
                <a:ext cx="5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6" name="Line 562"/>
              <p:cNvSpPr>
                <a:spLocks noChangeShapeType="1"/>
              </p:cNvSpPr>
              <p:nvPr/>
            </p:nvSpPr>
            <p:spPr bwMode="auto">
              <a:xfrm flipV="1">
                <a:off x="1277" y="1507"/>
                <a:ext cx="3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7" name="Line 563"/>
              <p:cNvSpPr>
                <a:spLocks noChangeShapeType="1"/>
              </p:cNvSpPr>
              <p:nvPr/>
            </p:nvSpPr>
            <p:spPr bwMode="auto">
              <a:xfrm flipH="1">
                <a:off x="1248" y="1531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8" name="Line 564"/>
              <p:cNvSpPr>
                <a:spLocks noChangeShapeType="1"/>
              </p:cNvSpPr>
              <p:nvPr/>
            </p:nvSpPr>
            <p:spPr bwMode="auto">
              <a:xfrm>
                <a:off x="1237" y="1519"/>
                <a:ext cx="1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69" name="Line 565"/>
              <p:cNvSpPr>
                <a:spLocks noChangeShapeType="1"/>
              </p:cNvSpPr>
              <p:nvPr/>
            </p:nvSpPr>
            <p:spPr bwMode="auto">
              <a:xfrm flipH="1">
                <a:off x="1237" y="1492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0" name="Line 566"/>
              <p:cNvSpPr>
                <a:spLocks noChangeShapeType="1"/>
              </p:cNvSpPr>
              <p:nvPr/>
            </p:nvSpPr>
            <p:spPr bwMode="auto">
              <a:xfrm>
                <a:off x="1237" y="1494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1" name="Line 567"/>
              <p:cNvSpPr>
                <a:spLocks noChangeShapeType="1"/>
              </p:cNvSpPr>
              <p:nvPr/>
            </p:nvSpPr>
            <p:spPr bwMode="auto">
              <a:xfrm flipV="1">
                <a:off x="1246" y="149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2" name="Line 568"/>
              <p:cNvSpPr>
                <a:spLocks noChangeShapeType="1"/>
              </p:cNvSpPr>
              <p:nvPr/>
            </p:nvSpPr>
            <p:spPr bwMode="auto">
              <a:xfrm>
                <a:off x="1211" y="1531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3" name="Line 569"/>
              <p:cNvSpPr>
                <a:spLocks noChangeShapeType="1"/>
              </p:cNvSpPr>
              <p:nvPr/>
            </p:nvSpPr>
            <p:spPr bwMode="auto">
              <a:xfrm>
                <a:off x="2532" y="1871"/>
                <a:ext cx="1" cy="7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4" name="Line 570"/>
              <p:cNvSpPr>
                <a:spLocks noChangeShapeType="1"/>
              </p:cNvSpPr>
              <p:nvPr/>
            </p:nvSpPr>
            <p:spPr bwMode="auto">
              <a:xfrm>
                <a:off x="2537" y="1871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5" name="Line 571"/>
              <p:cNvSpPr>
                <a:spLocks noChangeShapeType="1"/>
              </p:cNvSpPr>
              <p:nvPr/>
            </p:nvSpPr>
            <p:spPr bwMode="auto">
              <a:xfrm>
                <a:off x="1465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6" name="Line 572"/>
              <p:cNvSpPr>
                <a:spLocks noChangeShapeType="1"/>
              </p:cNvSpPr>
              <p:nvPr/>
            </p:nvSpPr>
            <p:spPr bwMode="auto">
              <a:xfrm>
                <a:off x="1472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7" name="Freeform 573"/>
              <p:cNvSpPr>
                <a:spLocks/>
              </p:cNvSpPr>
              <p:nvPr/>
            </p:nvSpPr>
            <p:spPr bwMode="auto">
              <a:xfrm>
                <a:off x="1454" y="1807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8" name="Freeform 574"/>
              <p:cNvSpPr>
                <a:spLocks/>
              </p:cNvSpPr>
              <p:nvPr/>
            </p:nvSpPr>
            <p:spPr bwMode="auto">
              <a:xfrm>
                <a:off x="1454" y="1819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79" name="Line 575"/>
              <p:cNvSpPr>
                <a:spLocks noChangeShapeType="1"/>
              </p:cNvSpPr>
              <p:nvPr/>
            </p:nvSpPr>
            <p:spPr bwMode="auto">
              <a:xfrm flipH="1" flipV="1">
                <a:off x="1463" y="17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0" name="Line 576"/>
              <p:cNvSpPr>
                <a:spLocks noChangeShapeType="1"/>
              </p:cNvSpPr>
              <p:nvPr/>
            </p:nvSpPr>
            <p:spPr bwMode="auto">
              <a:xfrm flipH="1">
                <a:off x="1456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1" name="Line 577"/>
              <p:cNvSpPr>
                <a:spLocks noChangeShapeType="1"/>
              </p:cNvSpPr>
              <p:nvPr/>
            </p:nvSpPr>
            <p:spPr bwMode="auto">
              <a:xfrm flipV="1">
                <a:off x="1448" y="17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2" name="Line 578"/>
              <p:cNvSpPr>
                <a:spLocks noChangeShapeType="1"/>
              </p:cNvSpPr>
              <p:nvPr/>
            </p:nvSpPr>
            <p:spPr bwMode="auto">
              <a:xfrm>
                <a:off x="1449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3" name="Line 579"/>
              <p:cNvSpPr>
                <a:spLocks noChangeShapeType="1"/>
              </p:cNvSpPr>
              <p:nvPr/>
            </p:nvSpPr>
            <p:spPr bwMode="auto">
              <a:xfrm flipV="1">
                <a:off x="1464" y="17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4" name="Line 580"/>
              <p:cNvSpPr>
                <a:spLocks noChangeShapeType="1"/>
              </p:cNvSpPr>
              <p:nvPr/>
            </p:nvSpPr>
            <p:spPr bwMode="auto">
              <a:xfrm>
                <a:off x="1442" y="180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5" name="Line 581"/>
              <p:cNvSpPr>
                <a:spLocks noChangeShapeType="1"/>
              </p:cNvSpPr>
              <p:nvPr/>
            </p:nvSpPr>
            <p:spPr bwMode="auto">
              <a:xfrm flipH="1" flipV="1">
                <a:off x="1468" y="181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6" name="Line 582"/>
              <p:cNvSpPr>
                <a:spLocks noChangeShapeType="1"/>
              </p:cNvSpPr>
              <p:nvPr/>
            </p:nvSpPr>
            <p:spPr bwMode="auto">
              <a:xfrm>
                <a:off x="1456" y="181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7" name="Line 583"/>
              <p:cNvSpPr>
                <a:spLocks noChangeShapeType="1"/>
              </p:cNvSpPr>
              <p:nvPr/>
            </p:nvSpPr>
            <p:spPr bwMode="auto">
              <a:xfrm flipV="1">
                <a:off x="1468" y="181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8" name="Line 584"/>
              <p:cNvSpPr>
                <a:spLocks noChangeShapeType="1"/>
              </p:cNvSpPr>
              <p:nvPr/>
            </p:nvSpPr>
            <p:spPr bwMode="auto">
              <a:xfrm flipV="1">
                <a:off x="1470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89" name="Line 585"/>
              <p:cNvSpPr>
                <a:spLocks noChangeShapeType="1"/>
              </p:cNvSpPr>
              <p:nvPr/>
            </p:nvSpPr>
            <p:spPr bwMode="auto">
              <a:xfrm flipH="1">
                <a:off x="1443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0" name="Line 586"/>
              <p:cNvSpPr>
                <a:spLocks noChangeShapeType="1"/>
              </p:cNvSpPr>
              <p:nvPr/>
            </p:nvSpPr>
            <p:spPr bwMode="auto">
              <a:xfrm flipH="1" flipV="1">
                <a:off x="1442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1" name="Line 587"/>
              <p:cNvSpPr>
                <a:spLocks noChangeShapeType="1"/>
              </p:cNvSpPr>
              <p:nvPr/>
            </p:nvSpPr>
            <p:spPr bwMode="auto">
              <a:xfrm flipV="1">
                <a:off x="1442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2" name="Line 588"/>
              <p:cNvSpPr>
                <a:spLocks noChangeShapeType="1"/>
              </p:cNvSpPr>
              <p:nvPr/>
            </p:nvSpPr>
            <p:spPr bwMode="auto">
              <a:xfrm>
                <a:off x="1442" y="182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3" name="Line 589"/>
              <p:cNvSpPr>
                <a:spLocks noChangeShapeType="1"/>
              </p:cNvSpPr>
              <p:nvPr/>
            </p:nvSpPr>
            <p:spPr bwMode="auto">
              <a:xfrm>
                <a:off x="1442" y="181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4" name="Line 590"/>
              <p:cNvSpPr>
                <a:spLocks noChangeShapeType="1"/>
              </p:cNvSpPr>
              <p:nvPr/>
            </p:nvSpPr>
            <p:spPr bwMode="auto">
              <a:xfrm flipH="1">
                <a:off x="1456" y="179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5" name="Line 591"/>
              <p:cNvSpPr>
                <a:spLocks noChangeShapeType="1"/>
              </p:cNvSpPr>
              <p:nvPr/>
            </p:nvSpPr>
            <p:spPr bwMode="auto">
              <a:xfrm>
                <a:off x="1448" y="179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6" name="Line 592"/>
              <p:cNvSpPr>
                <a:spLocks noChangeShapeType="1"/>
              </p:cNvSpPr>
              <p:nvPr/>
            </p:nvSpPr>
            <p:spPr bwMode="auto">
              <a:xfrm>
                <a:off x="1463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7" name="Line 593"/>
              <p:cNvSpPr>
                <a:spLocks noChangeShapeType="1"/>
              </p:cNvSpPr>
              <p:nvPr/>
            </p:nvSpPr>
            <p:spPr bwMode="auto">
              <a:xfrm flipH="1">
                <a:off x="1443" y="183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8" name="Line 594"/>
              <p:cNvSpPr>
                <a:spLocks noChangeShapeType="1"/>
              </p:cNvSpPr>
              <p:nvPr/>
            </p:nvSpPr>
            <p:spPr bwMode="auto">
              <a:xfrm flipH="1" flipV="1">
                <a:off x="1442" y="182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99" name="Line 595"/>
              <p:cNvSpPr>
                <a:spLocks noChangeShapeType="1"/>
              </p:cNvSpPr>
              <p:nvPr/>
            </p:nvSpPr>
            <p:spPr bwMode="auto">
              <a:xfrm flipV="1">
                <a:off x="1442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0" name="Line 596"/>
              <p:cNvSpPr>
                <a:spLocks noChangeShapeType="1"/>
              </p:cNvSpPr>
              <p:nvPr/>
            </p:nvSpPr>
            <p:spPr bwMode="auto">
              <a:xfrm>
                <a:off x="1492" y="1848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1" name="Line 597"/>
              <p:cNvSpPr>
                <a:spLocks noChangeShapeType="1"/>
              </p:cNvSpPr>
              <p:nvPr/>
            </p:nvSpPr>
            <p:spPr bwMode="auto">
              <a:xfrm>
                <a:off x="1525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2" name="Line 598"/>
              <p:cNvSpPr>
                <a:spLocks noChangeShapeType="1"/>
              </p:cNvSpPr>
              <p:nvPr/>
            </p:nvSpPr>
            <p:spPr bwMode="auto">
              <a:xfrm flipV="1">
                <a:off x="1501" y="1940"/>
                <a:ext cx="1" cy="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3" name="Line 599"/>
              <p:cNvSpPr>
                <a:spLocks noChangeShapeType="1"/>
              </p:cNvSpPr>
              <p:nvPr/>
            </p:nvSpPr>
            <p:spPr bwMode="auto">
              <a:xfrm flipV="1">
                <a:off x="1516" y="1919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4" name="Line 600"/>
              <p:cNvSpPr>
                <a:spLocks noChangeShapeType="1"/>
              </p:cNvSpPr>
              <p:nvPr/>
            </p:nvSpPr>
            <p:spPr bwMode="auto">
              <a:xfrm flipV="1">
                <a:off x="1456" y="1979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5" name="Line 601"/>
              <p:cNvSpPr>
                <a:spLocks noChangeShapeType="1"/>
              </p:cNvSpPr>
              <p:nvPr/>
            </p:nvSpPr>
            <p:spPr bwMode="auto">
              <a:xfrm flipV="1">
                <a:off x="1456" y="1970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6" name="Line 602"/>
              <p:cNvSpPr>
                <a:spLocks noChangeShapeType="1"/>
              </p:cNvSpPr>
              <p:nvPr/>
            </p:nvSpPr>
            <p:spPr bwMode="auto">
              <a:xfrm flipV="1">
                <a:off x="1456" y="1875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7" name="Line 603"/>
              <p:cNvSpPr>
                <a:spLocks noChangeShapeType="1"/>
              </p:cNvSpPr>
              <p:nvPr/>
            </p:nvSpPr>
            <p:spPr bwMode="auto">
              <a:xfrm flipV="1">
                <a:off x="1456" y="18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8" name="Line 604"/>
              <p:cNvSpPr>
                <a:spLocks noChangeShapeType="1"/>
              </p:cNvSpPr>
              <p:nvPr/>
            </p:nvSpPr>
            <p:spPr bwMode="auto">
              <a:xfrm flipV="1">
                <a:off x="1456" y="1784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09" name="Line 605"/>
              <p:cNvSpPr>
                <a:spLocks noChangeShapeType="1"/>
              </p:cNvSpPr>
              <p:nvPr/>
            </p:nvSpPr>
            <p:spPr bwMode="auto">
              <a:xfrm flipV="1">
                <a:off x="1448" y="1922"/>
                <a:ext cx="1" cy="4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0" name="Line 606"/>
              <p:cNvSpPr>
                <a:spLocks noChangeShapeType="1"/>
              </p:cNvSpPr>
              <p:nvPr/>
            </p:nvSpPr>
            <p:spPr bwMode="auto">
              <a:xfrm flipV="1">
                <a:off x="1463" y="1923"/>
                <a:ext cx="1" cy="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1" name="Line 607"/>
              <p:cNvSpPr>
                <a:spLocks noChangeShapeType="1"/>
              </p:cNvSpPr>
              <p:nvPr/>
            </p:nvSpPr>
            <p:spPr bwMode="auto">
              <a:xfrm flipV="1">
                <a:off x="1470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2" name="Line 608"/>
              <p:cNvSpPr>
                <a:spLocks noChangeShapeType="1"/>
              </p:cNvSpPr>
              <p:nvPr/>
            </p:nvSpPr>
            <p:spPr bwMode="auto">
              <a:xfrm flipV="1">
                <a:off x="1442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3" name="Line 609"/>
              <p:cNvSpPr>
                <a:spLocks noChangeShapeType="1"/>
              </p:cNvSpPr>
              <p:nvPr/>
            </p:nvSpPr>
            <p:spPr bwMode="auto">
              <a:xfrm>
                <a:off x="1456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4" name="Line 610"/>
              <p:cNvSpPr>
                <a:spLocks noChangeShapeType="1"/>
              </p:cNvSpPr>
              <p:nvPr/>
            </p:nvSpPr>
            <p:spPr bwMode="auto">
              <a:xfrm flipV="1">
                <a:off x="1468" y="203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5" name="Line 611"/>
              <p:cNvSpPr>
                <a:spLocks noChangeShapeType="1"/>
              </p:cNvSpPr>
              <p:nvPr/>
            </p:nvSpPr>
            <p:spPr bwMode="auto">
              <a:xfrm flipH="1">
                <a:off x="144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6" name="Line 612"/>
              <p:cNvSpPr>
                <a:spLocks noChangeShapeType="1"/>
              </p:cNvSpPr>
              <p:nvPr/>
            </p:nvSpPr>
            <p:spPr bwMode="auto">
              <a:xfrm flipH="1" flipV="1">
                <a:off x="1442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7" name="Line 613"/>
              <p:cNvSpPr>
                <a:spLocks noChangeShapeType="1"/>
              </p:cNvSpPr>
              <p:nvPr/>
            </p:nvSpPr>
            <p:spPr bwMode="auto">
              <a:xfrm flipV="1">
                <a:off x="1464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8" name="Line 614"/>
              <p:cNvSpPr>
                <a:spLocks noChangeShapeType="1"/>
              </p:cNvSpPr>
              <p:nvPr/>
            </p:nvSpPr>
            <p:spPr bwMode="auto">
              <a:xfrm>
                <a:off x="1449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19" name="Line 615"/>
              <p:cNvSpPr>
                <a:spLocks noChangeShapeType="1"/>
              </p:cNvSpPr>
              <p:nvPr/>
            </p:nvSpPr>
            <p:spPr bwMode="auto">
              <a:xfrm>
                <a:off x="1442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0" name="Line 616"/>
              <p:cNvSpPr>
                <a:spLocks noChangeShapeType="1"/>
              </p:cNvSpPr>
              <p:nvPr/>
            </p:nvSpPr>
            <p:spPr bwMode="auto">
              <a:xfrm>
                <a:off x="1470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1" name="Freeform 617"/>
              <p:cNvSpPr>
                <a:spLocks/>
              </p:cNvSpPr>
              <p:nvPr/>
            </p:nvSpPr>
            <p:spPr bwMode="auto">
              <a:xfrm>
                <a:off x="1454" y="2039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2" name="Line 618"/>
              <p:cNvSpPr>
                <a:spLocks noChangeShapeType="1"/>
              </p:cNvSpPr>
              <p:nvPr/>
            </p:nvSpPr>
            <p:spPr bwMode="auto">
              <a:xfrm>
                <a:off x="1442" y="20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3" name="Line 619"/>
              <p:cNvSpPr>
                <a:spLocks noChangeShapeType="1"/>
              </p:cNvSpPr>
              <p:nvPr/>
            </p:nvSpPr>
            <p:spPr bwMode="auto">
              <a:xfrm>
                <a:off x="144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4" name="Line 620"/>
              <p:cNvSpPr>
                <a:spLocks noChangeShapeType="1"/>
              </p:cNvSpPr>
              <p:nvPr/>
            </p:nvSpPr>
            <p:spPr bwMode="auto">
              <a:xfrm flipH="1">
                <a:off x="1456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5" name="Line 621"/>
              <p:cNvSpPr>
                <a:spLocks noChangeShapeType="1"/>
              </p:cNvSpPr>
              <p:nvPr/>
            </p:nvSpPr>
            <p:spPr bwMode="auto">
              <a:xfrm flipH="1">
                <a:off x="1442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6" name="Line 622"/>
              <p:cNvSpPr>
                <a:spLocks noChangeShapeType="1"/>
              </p:cNvSpPr>
              <p:nvPr/>
            </p:nvSpPr>
            <p:spPr bwMode="auto">
              <a:xfrm>
                <a:off x="1468" y="203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7" name="Line 623"/>
              <p:cNvSpPr>
                <a:spLocks noChangeShapeType="1"/>
              </p:cNvSpPr>
              <p:nvPr/>
            </p:nvSpPr>
            <p:spPr bwMode="auto">
              <a:xfrm flipH="1">
                <a:off x="144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8" name="Line 624"/>
              <p:cNvSpPr>
                <a:spLocks noChangeShapeType="1"/>
              </p:cNvSpPr>
              <p:nvPr/>
            </p:nvSpPr>
            <p:spPr bwMode="auto">
              <a:xfrm>
                <a:off x="1456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29" name="Line 625"/>
              <p:cNvSpPr>
                <a:spLocks noChangeShapeType="1"/>
              </p:cNvSpPr>
              <p:nvPr/>
            </p:nvSpPr>
            <p:spPr bwMode="auto">
              <a:xfrm>
                <a:off x="1443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0" name="Line 626"/>
              <p:cNvSpPr>
                <a:spLocks noChangeShapeType="1"/>
              </p:cNvSpPr>
              <p:nvPr/>
            </p:nvSpPr>
            <p:spPr bwMode="auto">
              <a:xfrm>
                <a:off x="1442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1" name="Line 627"/>
              <p:cNvSpPr>
                <a:spLocks noChangeShapeType="1"/>
              </p:cNvSpPr>
              <p:nvPr/>
            </p:nvSpPr>
            <p:spPr bwMode="auto">
              <a:xfrm flipH="1">
                <a:off x="1456" y="204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2" name="Line 628"/>
              <p:cNvSpPr>
                <a:spLocks noChangeShapeType="1"/>
              </p:cNvSpPr>
              <p:nvPr/>
            </p:nvSpPr>
            <p:spPr bwMode="auto">
              <a:xfrm flipH="1">
                <a:off x="1468" y="204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3" name="Line 629"/>
              <p:cNvSpPr>
                <a:spLocks noChangeShapeType="1"/>
              </p:cNvSpPr>
              <p:nvPr/>
            </p:nvSpPr>
            <p:spPr bwMode="auto">
              <a:xfrm>
                <a:off x="1442" y="204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4" name="Line 630"/>
              <p:cNvSpPr>
                <a:spLocks noChangeShapeType="1"/>
              </p:cNvSpPr>
              <p:nvPr/>
            </p:nvSpPr>
            <p:spPr bwMode="auto">
              <a:xfrm>
                <a:off x="1442" y="203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5" name="Line 631"/>
              <p:cNvSpPr>
                <a:spLocks noChangeShapeType="1"/>
              </p:cNvSpPr>
              <p:nvPr/>
            </p:nvSpPr>
            <p:spPr bwMode="auto">
              <a:xfrm>
                <a:off x="1448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6" name="Line 632"/>
              <p:cNvSpPr>
                <a:spLocks noChangeShapeType="1"/>
              </p:cNvSpPr>
              <p:nvPr/>
            </p:nvSpPr>
            <p:spPr bwMode="auto">
              <a:xfrm flipV="1">
                <a:off x="1449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7" name="Line 633"/>
              <p:cNvSpPr>
                <a:spLocks noChangeShapeType="1"/>
              </p:cNvSpPr>
              <p:nvPr/>
            </p:nvSpPr>
            <p:spPr bwMode="auto">
              <a:xfrm>
                <a:off x="1464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8" name="Line 634"/>
              <p:cNvSpPr>
                <a:spLocks noChangeShapeType="1"/>
              </p:cNvSpPr>
              <p:nvPr/>
            </p:nvSpPr>
            <p:spPr bwMode="auto">
              <a:xfrm flipV="1">
                <a:off x="1463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39" name="Freeform 635"/>
              <p:cNvSpPr>
                <a:spLocks/>
              </p:cNvSpPr>
              <p:nvPr/>
            </p:nvSpPr>
            <p:spPr bwMode="auto">
              <a:xfrm>
                <a:off x="1454" y="1985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0" name="Line 636"/>
              <p:cNvSpPr>
                <a:spLocks noChangeShapeType="1"/>
              </p:cNvSpPr>
              <p:nvPr/>
            </p:nvSpPr>
            <p:spPr bwMode="auto">
              <a:xfrm flipV="1">
                <a:off x="1470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1" name="Line 637"/>
              <p:cNvSpPr>
                <a:spLocks noChangeShapeType="1"/>
              </p:cNvSpPr>
              <p:nvPr/>
            </p:nvSpPr>
            <p:spPr bwMode="auto">
              <a:xfrm flipV="1">
                <a:off x="1442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2" name="Line 638"/>
              <p:cNvSpPr>
                <a:spLocks noChangeShapeType="1"/>
              </p:cNvSpPr>
              <p:nvPr/>
            </p:nvSpPr>
            <p:spPr bwMode="auto">
              <a:xfrm flipH="1" flipV="1">
                <a:off x="1468" y="19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3" name="Line 639"/>
              <p:cNvSpPr>
                <a:spLocks noChangeShapeType="1"/>
              </p:cNvSpPr>
              <p:nvPr/>
            </p:nvSpPr>
            <p:spPr bwMode="auto">
              <a:xfrm>
                <a:off x="1456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4" name="Line 640"/>
              <p:cNvSpPr>
                <a:spLocks noChangeShapeType="1"/>
              </p:cNvSpPr>
              <p:nvPr/>
            </p:nvSpPr>
            <p:spPr bwMode="auto">
              <a:xfrm flipH="1">
                <a:off x="1443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5" name="Line 641"/>
              <p:cNvSpPr>
                <a:spLocks noChangeShapeType="1"/>
              </p:cNvSpPr>
              <p:nvPr/>
            </p:nvSpPr>
            <p:spPr bwMode="auto">
              <a:xfrm flipV="1">
                <a:off x="1468" y="198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6" name="Line 642"/>
              <p:cNvSpPr>
                <a:spLocks noChangeShapeType="1"/>
              </p:cNvSpPr>
              <p:nvPr/>
            </p:nvSpPr>
            <p:spPr bwMode="auto">
              <a:xfrm flipH="1" flipV="1">
                <a:off x="1442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7" name="Line 643"/>
              <p:cNvSpPr>
                <a:spLocks noChangeShapeType="1"/>
              </p:cNvSpPr>
              <p:nvPr/>
            </p:nvSpPr>
            <p:spPr bwMode="auto">
              <a:xfrm>
                <a:off x="1442" y="198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8" name="Line 644"/>
              <p:cNvSpPr>
                <a:spLocks noChangeShapeType="1"/>
              </p:cNvSpPr>
              <p:nvPr/>
            </p:nvSpPr>
            <p:spPr bwMode="auto">
              <a:xfrm flipH="1" flipV="1">
                <a:off x="1468" y="19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49" name="Line 645"/>
              <p:cNvSpPr>
                <a:spLocks noChangeShapeType="1"/>
              </p:cNvSpPr>
              <p:nvPr/>
            </p:nvSpPr>
            <p:spPr bwMode="auto">
              <a:xfrm flipH="1">
                <a:off x="1456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0" name="Line 646"/>
              <p:cNvSpPr>
                <a:spLocks noChangeShapeType="1"/>
              </p:cNvSpPr>
              <p:nvPr/>
            </p:nvSpPr>
            <p:spPr bwMode="auto">
              <a:xfrm flipV="1">
                <a:off x="1442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1" name="Line 647"/>
              <p:cNvSpPr>
                <a:spLocks noChangeShapeType="1"/>
              </p:cNvSpPr>
              <p:nvPr/>
            </p:nvSpPr>
            <p:spPr bwMode="auto">
              <a:xfrm>
                <a:off x="1443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2" name="Line 648"/>
              <p:cNvSpPr>
                <a:spLocks noChangeShapeType="1"/>
              </p:cNvSpPr>
              <p:nvPr/>
            </p:nvSpPr>
            <p:spPr bwMode="auto">
              <a:xfrm flipH="1" flipV="1">
                <a:off x="1468" y="1983"/>
                <a:ext cx="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3" name="Line 649"/>
              <p:cNvSpPr>
                <a:spLocks noChangeShapeType="1"/>
              </p:cNvSpPr>
              <p:nvPr/>
            </p:nvSpPr>
            <p:spPr bwMode="auto">
              <a:xfrm flipH="1">
                <a:off x="1456" y="198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4" name="Line 650"/>
              <p:cNvSpPr>
                <a:spLocks noChangeShapeType="1"/>
              </p:cNvSpPr>
              <p:nvPr/>
            </p:nvSpPr>
            <p:spPr bwMode="auto">
              <a:xfrm>
                <a:off x="1442" y="19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5" name="Line 651"/>
              <p:cNvSpPr>
                <a:spLocks noChangeShapeType="1"/>
              </p:cNvSpPr>
              <p:nvPr/>
            </p:nvSpPr>
            <p:spPr bwMode="auto">
              <a:xfrm>
                <a:off x="1442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6" name="Line 652"/>
              <p:cNvSpPr>
                <a:spLocks noChangeShapeType="1"/>
              </p:cNvSpPr>
              <p:nvPr/>
            </p:nvSpPr>
            <p:spPr bwMode="auto">
              <a:xfrm flipV="1">
                <a:off x="1442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7" name="Line 653"/>
              <p:cNvSpPr>
                <a:spLocks noChangeShapeType="1"/>
              </p:cNvSpPr>
              <p:nvPr/>
            </p:nvSpPr>
            <p:spPr bwMode="auto">
              <a:xfrm>
                <a:off x="1443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8" name="Line 654"/>
              <p:cNvSpPr>
                <a:spLocks noChangeShapeType="1"/>
              </p:cNvSpPr>
              <p:nvPr/>
            </p:nvSpPr>
            <p:spPr bwMode="auto">
              <a:xfrm flipH="1">
                <a:off x="1463" y="1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59" name="Line 655"/>
              <p:cNvSpPr>
                <a:spLocks noChangeShapeType="1"/>
              </p:cNvSpPr>
              <p:nvPr/>
            </p:nvSpPr>
            <p:spPr bwMode="auto">
              <a:xfrm>
                <a:off x="1448" y="19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0" name="Line 656"/>
              <p:cNvSpPr>
                <a:spLocks noChangeShapeType="1"/>
              </p:cNvSpPr>
              <p:nvPr/>
            </p:nvSpPr>
            <p:spPr bwMode="auto">
              <a:xfrm flipV="1">
                <a:off x="1448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1" name="Line 657"/>
              <p:cNvSpPr>
                <a:spLocks noChangeShapeType="1"/>
              </p:cNvSpPr>
              <p:nvPr/>
            </p:nvSpPr>
            <p:spPr bwMode="auto">
              <a:xfrm flipH="1" flipV="1">
                <a:off x="1463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2" name="Line 658"/>
              <p:cNvSpPr>
                <a:spLocks noChangeShapeType="1"/>
              </p:cNvSpPr>
              <p:nvPr/>
            </p:nvSpPr>
            <p:spPr bwMode="auto">
              <a:xfrm flipH="1">
                <a:off x="1456" y="19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3" name="Line 659"/>
              <p:cNvSpPr>
                <a:spLocks noChangeShapeType="1"/>
              </p:cNvSpPr>
              <p:nvPr/>
            </p:nvSpPr>
            <p:spPr bwMode="auto">
              <a:xfrm>
                <a:off x="1501" y="19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4" name="Line 660"/>
              <p:cNvSpPr>
                <a:spLocks noChangeShapeType="1"/>
              </p:cNvSpPr>
              <p:nvPr/>
            </p:nvSpPr>
            <p:spPr bwMode="auto">
              <a:xfrm>
                <a:off x="1500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5" name="Line 661"/>
              <p:cNvSpPr>
                <a:spLocks noChangeShapeType="1"/>
              </p:cNvSpPr>
              <p:nvPr/>
            </p:nvSpPr>
            <p:spPr bwMode="auto">
              <a:xfrm flipV="1">
                <a:off x="1501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6" name="Line 662"/>
              <p:cNvSpPr>
                <a:spLocks noChangeShapeType="1"/>
              </p:cNvSpPr>
              <p:nvPr/>
            </p:nvSpPr>
            <p:spPr bwMode="auto">
              <a:xfrm flipV="1">
                <a:off x="1500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7" name="Line 663"/>
              <p:cNvSpPr>
                <a:spLocks noChangeShapeType="1"/>
              </p:cNvSpPr>
              <p:nvPr/>
            </p:nvSpPr>
            <p:spPr bwMode="auto">
              <a:xfrm>
                <a:off x="1517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8" name="Line 664"/>
              <p:cNvSpPr>
                <a:spLocks noChangeShapeType="1"/>
              </p:cNvSpPr>
              <p:nvPr/>
            </p:nvSpPr>
            <p:spPr bwMode="auto">
              <a:xfrm flipV="1">
                <a:off x="1516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69" name="Freeform 665"/>
              <p:cNvSpPr>
                <a:spLocks/>
              </p:cNvSpPr>
              <p:nvPr/>
            </p:nvSpPr>
            <p:spPr bwMode="auto">
              <a:xfrm>
                <a:off x="1507" y="1985"/>
                <a:ext cx="3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0" name="Line 666"/>
              <p:cNvSpPr>
                <a:spLocks noChangeShapeType="1"/>
              </p:cNvSpPr>
              <p:nvPr/>
            </p:nvSpPr>
            <p:spPr bwMode="auto">
              <a:xfrm flipH="1">
                <a:off x="1509" y="19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1" name="Line 667"/>
              <p:cNvSpPr>
                <a:spLocks noChangeShapeType="1"/>
              </p:cNvSpPr>
              <p:nvPr/>
            </p:nvSpPr>
            <p:spPr bwMode="auto">
              <a:xfrm>
                <a:off x="1496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2" name="Line 668"/>
              <p:cNvSpPr>
                <a:spLocks noChangeShapeType="1"/>
              </p:cNvSpPr>
              <p:nvPr/>
            </p:nvSpPr>
            <p:spPr bwMode="auto">
              <a:xfrm flipH="1">
                <a:off x="1496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3" name="Line 669"/>
              <p:cNvSpPr>
                <a:spLocks noChangeShapeType="1"/>
              </p:cNvSpPr>
              <p:nvPr/>
            </p:nvSpPr>
            <p:spPr bwMode="auto">
              <a:xfrm>
                <a:off x="1496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4" name="Line 670"/>
              <p:cNvSpPr>
                <a:spLocks noChangeShapeType="1"/>
              </p:cNvSpPr>
              <p:nvPr/>
            </p:nvSpPr>
            <p:spPr bwMode="auto">
              <a:xfrm>
                <a:off x="1496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5" name="Line 671"/>
              <p:cNvSpPr>
                <a:spLocks noChangeShapeType="1"/>
              </p:cNvSpPr>
              <p:nvPr/>
            </p:nvSpPr>
            <p:spPr bwMode="auto">
              <a:xfrm>
                <a:off x="1495" y="19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6" name="Line 672"/>
              <p:cNvSpPr>
                <a:spLocks noChangeShapeType="1"/>
              </p:cNvSpPr>
              <p:nvPr/>
            </p:nvSpPr>
            <p:spPr bwMode="auto">
              <a:xfrm>
                <a:off x="1495" y="19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7" name="Line 673"/>
              <p:cNvSpPr>
                <a:spLocks noChangeShapeType="1"/>
              </p:cNvSpPr>
              <p:nvPr/>
            </p:nvSpPr>
            <p:spPr bwMode="auto">
              <a:xfrm>
                <a:off x="1495" y="198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8" name="Line 674"/>
              <p:cNvSpPr>
                <a:spLocks noChangeShapeType="1"/>
              </p:cNvSpPr>
              <p:nvPr/>
            </p:nvSpPr>
            <p:spPr bwMode="auto">
              <a:xfrm>
                <a:off x="1495" y="198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79" name="Line 675"/>
              <p:cNvSpPr>
                <a:spLocks noChangeShapeType="1"/>
              </p:cNvSpPr>
              <p:nvPr/>
            </p:nvSpPr>
            <p:spPr bwMode="auto">
              <a:xfrm flipH="1">
                <a:off x="1496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80" name="Line 676"/>
              <p:cNvSpPr>
                <a:spLocks noChangeShapeType="1"/>
              </p:cNvSpPr>
              <p:nvPr/>
            </p:nvSpPr>
            <p:spPr bwMode="auto">
              <a:xfrm>
                <a:off x="1496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81" name="Line 677"/>
              <p:cNvSpPr>
                <a:spLocks noChangeShapeType="1"/>
              </p:cNvSpPr>
              <p:nvPr/>
            </p:nvSpPr>
            <p:spPr bwMode="auto">
              <a:xfrm flipH="1">
                <a:off x="1496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82" name="Line 678"/>
              <p:cNvSpPr>
                <a:spLocks noChangeShapeType="1"/>
              </p:cNvSpPr>
              <p:nvPr/>
            </p:nvSpPr>
            <p:spPr bwMode="auto">
              <a:xfrm>
                <a:off x="1496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83" name="Line 679"/>
              <p:cNvSpPr>
                <a:spLocks noChangeShapeType="1"/>
              </p:cNvSpPr>
              <p:nvPr/>
            </p:nvSpPr>
            <p:spPr bwMode="auto">
              <a:xfrm>
                <a:off x="1496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84" name="Line 680"/>
              <p:cNvSpPr>
                <a:spLocks noChangeShapeType="1"/>
              </p:cNvSpPr>
              <p:nvPr/>
            </p:nvSpPr>
            <p:spPr bwMode="auto">
              <a:xfrm>
                <a:off x="1495" y="203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5607" name="Group 681"/>
            <p:cNvGrpSpPr>
              <a:grpSpLocks/>
            </p:cNvGrpSpPr>
            <p:nvPr/>
          </p:nvGrpSpPr>
          <p:grpSpPr bwMode="auto">
            <a:xfrm>
              <a:off x="1397" y="1797"/>
              <a:ext cx="1197" cy="253"/>
              <a:chOff x="1397" y="1797"/>
              <a:chExt cx="1197" cy="253"/>
            </a:xfrm>
          </p:grpSpPr>
          <p:sp>
            <p:nvSpPr>
              <p:cNvPr id="118285" name="Line 682"/>
              <p:cNvSpPr>
                <a:spLocks noChangeShapeType="1"/>
              </p:cNvSpPr>
              <p:nvPr/>
            </p:nvSpPr>
            <p:spPr bwMode="auto">
              <a:xfrm>
                <a:off x="1495" y="2043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6" name="Line 683"/>
              <p:cNvSpPr>
                <a:spLocks noChangeShapeType="1"/>
              </p:cNvSpPr>
              <p:nvPr/>
            </p:nvSpPr>
            <p:spPr bwMode="auto">
              <a:xfrm>
                <a:off x="1495" y="2037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7" name="Line 684"/>
              <p:cNvSpPr>
                <a:spLocks noChangeShapeType="1"/>
              </p:cNvSpPr>
              <p:nvPr/>
            </p:nvSpPr>
            <p:spPr bwMode="auto">
              <a:xfrm flipV="1">
                <a:off x="1495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8" name="Line 685"/>
              <p:cNvSpPr>
                <a:spLocks noChangeShapeType="1"/>
              </p:cNvSpPr>
              <p:nvPr/>
            </p:nvSpPr>
            <p:spPr bwMode="auto">
              <a:xfrm flipH="1" flipV="1">
                <a:off x="1495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9" name="Line 686"/>
              <p:cNvSpPr>
                <a:spLocks noChangeShapeType="1"/>
              </p:cNvSpPr>
              <p:nvPr/>
            </p:nvSpPr>
            <p:spPr bwMode="auto">
              <a:xfrm>
                <a:off x="1495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0" name="Line 687"/>
              <p:cNvSpPr>
                <a:spLocks noChangeShapeType="1"/>
              </p:cNvSpPr>
              <p:nvPr/>
            </p:nvSpPr>
            <p:spPr bwMode="auto">
              <a:xfrm flipH="1">
                <a:off x="1495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1" name="Line 688"/>
              <p:cNvSpPr>
                <a:spLocks noChangeShapeType="1"/>
              </p:cNvSpPr>
              <p:nvPr/>
            </p:nvSpPr>
            <p:spPr bwMode="auto">
              <a:xfrm>
                <a:off x="1495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2" name="Line 689"/>
              <p:cNvSpPr>
                <a:spLocks noChangeShapeType="1"/>
              </p:cNvSpPr>
              <p:nvPr/>
            </p:nvSpPr>
            <p:spPr bwMode="auto">
              <a:xfrm flipV="1">
                <a:off x="1500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3" name="Line 690"/>
              <p:cNvSpPr>
                <a:spLocks noChangeShapeType="1"/>
              </p:cNvSpPr>
              <p:nvPr/>
            </p:nvSpPr>
            <p:spPr bwMode="auto">
              <a:xfrm>
                <a:off x="1501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4" name="Line 691"/>
              <p:cNvSpPr>
                <a:spLocks noChangeShapeType="1"/>
              </p:cNvSpPr>
              <p:nvPr/>
            </p:nvSpPr>
            <p:spPr bwMode="auto">
              <a:xfrm flipV="1">
                <a:off x="1495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5" name="Line 692"/>
              <p:cNvSpPr>
                <a:spLocks noChangeShapeType="1"/>
              </p:cNvSpPr>
              <p:nvPr/>
            </p:nvSpPr>
            <p:spPr bwMode="auto">
              <a:xfrm flipH="1" flipV="1">
                <a:off x="1495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6" name="Line 693"/>
              <p:cNvSpPr>
                <a:spLocks noChangeShapeType="1"/>
              </p:cNvSpPr>
              <p:nvPr/>
            </p:nvSpPr>
            <p:spPr bwMode="auto">
              <a:xfrm flipV="1">
                <a:off x="1495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7" name="Line 694"/>
              <p:cNvSpPr>
                <a:spLocks noChangeShapeType="1"/>
              </p:cNvSpPr>
              <p:nvPr/>
            </p:nvSpPr>
            <p:spPr bwMode="auto">
              <a:xfrm flipV="1">
                <a:off x="1495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8" name="Line 695"/>
              <p:cNvSpPr>
                <a:spLocks noChangeShapeType="1"/>
              </p:cNvSpPr>
              <p:nvPr/>
            </p:nvSpPr>
            <p:spPr bwMode="auto">
              <a:xfrm flipV="1">
                <a:off x="1522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99" name="Line 696"/>
              <p:cNvSpPr>
                <a:spLocks noChangeShapeType="1"/>
              </p:cNvSpPr>
              <p:nvPr/>
            </p:nvSpPr>
            <p:spPr bwMode="auto">
              <a:xfrm flipV="1">
                <a:off x="1521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0" name="Line 697"/>
              <p:cNvSpPr>
                <a:spLocks noChangeShapeType="1"/>
              </p:cNvSpPr>
              <p:nvPr/>
            </p:nvSpPr>
            <p:spPr bwMode="auto">
              <a:xfrm>
                <a:off x="1522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1" name="Line 698"/>
              <p:cNvSpPr>
                <a:spLocks noChangeShapeType="1"/>
              </p:cNvSpPr>
              <p:nvPr/>
            </p:nvSpPr>
            <p:spPr bwMode="auto">
              <a:xfrm>
                <a:off x="1521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2" name="Line 699"/>
              <p:cNvSpPr>
                <a:spLocks noChangeShapeType="1"/>
              </p:cNvSpPr>
              <p:nvPr/>
            </p:nvSpPr>
            <p:spPr bwMode="auto">
              <a:xfrm flipH="1">
                <a:off x="1521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3" name="Freeform 700"/>
              <p:cNvSpPr>
                <a:spLocks/>
              </p:cNvSpPr>
              <p:nvPr/>
            </p:nvSpPr>
            <p:spPr bwMode="auto">
              <a:xfrm>
                <a:off x="1507" y="2039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4" name="Line 701"/>
              <p:cNvSpPr>
                <a:spLocks noChangeShapeType="1"/>
              </p:cNvSpPr>
              <p:nvPr/>
            </p:nvSpPr>
            <p:spPr bwMode="auto">
              <a:xfrm>
                <a:off x="1516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5" name="Line 702"/>
              <p:cNvSpPr>
                <a:spLocks noChangeShapeType="1"/>
              </p:cNvSpPr>
              <p:nvPr/>
            </p:nvSpPr>
            <p:spPr bwMode="auto">
              <a:xfrm>
                <a:off x="150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6" name="Line 703"/>
              <p:cNvSpPr>
                <a:spLocks noChangeShapeType="1"/>
              </p:cNvSpPr>
              <p:nvPr/>
            </p:nvSpPr>
            <p:spPr bwMode="auto">
              <a:xfrm>
                <a:off x="150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7" name="Line 704"/>
              <p:cNvSpPr>
                <a:spLocks noChangeShapeType="1"/>
              </p:cNvSpPr>
              <p:nvPr/>
            </p:nvSpPr>
            <p:spPr bwMode="auto">
              <a:xfrm flipH="1">
                <a:off x="150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8" name="Line 705"/>
              <p:cNvSpPr>
                <a:spLocks noChangeShapeType="1"/>
              </p:cNvSpPr>
              <p:nvPr/>
            </p:nvSpPr>
            <p:spPr bwMode="auto">
              <a:xfrm flipH="1">
                <a:off x="150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09" name="Line 706"/>
              <p:cNvSpPr>
                <a:spLocks noChangeShapeType="1"/>
              </p:cNvSpPr>
              <p:nvPr/>
            </p:nvSpPr>
            <p:spPr bwMode="auto">
              <a:xfrm flipH="1">
                <a:off x="1509" y="204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0" name="Line 707"/>
              <p:cNvSpPr>
                <a:spLocks noChangeShapeType="1"/>
              </p:cNvSpPr>
              <p:nvPr/>
            </p:nvSpPr>
            <p:spPr bwMode="auto">
              <a:xfrm flipH="1" flipV="1">
                <a:off x="1521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1" name="Line 708"/>
              <p:cNvSpPr>
                <a:spLocks noChangeShapeType="1"/>
              </p:cNvSpPr>
              <p:nvPr/>
            </p:nvSpPr>
            <p:spPr bwMode="auto">
              <a:xfrm flipV="1">
                <a:off x="1522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2" name="Line 709"/>
              <p:cNvSpPr>
                <a:spLocks noChangeShapeType="1"/>
              </p:cNvSpPr>
              <p:nvPr/>
            </p:nvSpPr>
            <p:spPr bwMode="auto">
              <a:xfrm flipV="1">
                <a:off x="1521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3" name="Line 710"/>
              <p:cNvSpPr>
                <a:spLocks noChangeShapeType="1"/>
              </p:cNvSpPr>
              <p:nvPr/>
            </p:nvSpPr>
            <p:spPr bwMode="auto">
              <a:xfrm flipH="1" flipV="1">
                <a:off x="1521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4" name="Line 711"/>
              <p:cNvSpPr>
                <a:spLocks noChangeShapeType="1"/>
              </p:cNvSpPr>
              <p:nvPr/>
            </p:nvSpPr>
            <p:spPr bwMode="auto">
              <a:xfrm>
                <a:off x="1522" y="200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5" name="Line 712"/>
              <p:cNvSpPr>
                <a:spLocks noChangeShapeType="1"/>
              </p:cNvSpPr>
              <p:nvPr/>
            </p:nvSpPr>
            <p:spPr bwMode="auto">
              <a:xfrm flipH="1">
                <a:off x="1509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6" name="Line 713"/>
              <p:cNvSpPr>
                <a:spLocks noChangeShapeType="1"/>
              </p:cNvSpPr>
              <p:nvPr/>
            </p:nvSpPr>
            <p:spPr bwMode="auto">
              <a:xfrm flipH="1">
                <a:off x="1509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7" name="Line 714"/>
              <p:cNvSpPr>
                <a:spLocks noChangeShapeType="1"/>
              </p:cNvSpPr>
              <p:nvPr/>
            </p:nvSpPr>
            <p:spPr bwMode="auto">
              <a:xfrm>
                <a:off x="1509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8" name="Line 715"/>
              <p:cNvSpPr>
                <a:spLocks noChangeShapeType="1"/>
              </p:cNvSpPr>
              <p:nvPr/>
            </p:nvSpPr>
            <p:spPr bwMode="auto">
              <a:xfrm flipH="1">
                <a:off x="1509" y="198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19" name="Line 716"/>
              <p:cNvSpPr>
                <a:spLocks noChangeShapeType="1"/>
              </p:cNvSpPr>
              <p:nvPr/>
            </p:nvSpPr>
            <p:spPr bwMode="auto">
              <a:xfrm flipV="1">
                <a:off x="1575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0" name="Line 717"/>
              <p:cNvSpPr>
                <a:spLocks noChangeShapeType="1"/>
              </p:cNvSpPr>
              <p:nvPr/>
            </p:nvSpPr>
            <p:spPr bwMode="auto">
              <a:xfrm flipV="1">
                <a:off x="1548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1" name="Line 718"/>
              <p:cNvSpPr>
                <a:spLocks noChangeShapeType="1"/>
              </p:cNvSpPr>
              <p:nvPr/>
            </p:nvSpPr>
            <p:spPr bwMode="auto">
              <a:xfrm>
                <a:off x="1561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2" name="Line 719"/>
              <p:cNvSpPr>
                <a:spLocks noChangeShapeType="1"/>
              </p:cNvSpPr>
              <p:nvPr/>
            </p:nvSpPr>
            <p:spPr bwMode="auto">
              <a:xfrm flipV="1">
                <a:off x="1574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3" name="Line 720"/>
              <p:cNvSpPr>
                <a:spLocks noChangeShapeType="1"/>
              </p:cNvSpPr>
              <p:nvPr/>
            </p:nvSpPr>
            <p:spPr bwMode="auto">
              <a:xfrm flipH="1">
                <a:off x="154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4" name="Line 721"/>
              <p:cNvSpPr>
                <a:spLocks noChangeShapeType="1"/>
              </p:cNvSpPr>
              <p:nvPr/>
            </p:nvSpPr>
            <p:spPr bwMode="auto">
              <a:xfrm flipH="1" flipV="1">
                <a:off x="1548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5" name="Line 722"/>
              <p:cNvSpPr>
                <a:spLocks noChangeShapeType="1"/>
              </p:cNvSpPr>
              <p:nvPr/>
            </p:nvSpPr>
            <p:spPr bwMode="auto">
              <a:xfrm>
                <a:off x="1568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6" name="Line 723"/>
              <p:cNvSpPr>
                <a:spLocks noChangeShapeType="1"/>
              </p:cNvSpPr>
              <p:nvPr/>
            </p:nvSpPr>
            <p:spPr bwMode="auto">
              <a:xfrm>
                <a:off x="1548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7" name="Line 724"/>
              <p:cNvSpPr>
                <a:spLocks noChangeShapeType="1"/>
              </p:cNvSpPr>
              <p:nvPr/>
            </p:nvSpPr>
            <p:spPr bwMode="auto">
              <a:xfrm>
                <a:off x="1575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8" name="Freeform 725"/>
              <p:cNvSpPr>
                <a:spLocks/>
              </p:cNvSpPr>
              <p:nvPr/>
            </p:nvSpPr>
            <p:spPr bwMode="auto">
              <a:xfrm>
                <a:off x="1560" y="2039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29" name="Line 726"/>
              <p:cNvSpPr>
                <a:spLocks noChangeShapeType="1"/>
              </p:cNvSpPr>
              <p:nvPr/>
            </p:nvSpPr>
            <p:spPr bwMode="auto">
              <a:xfrm flipH="1">
                <a:off x="1548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0" name="Line 727"/>
              <p:cNvSpPr>
                <a:spLocks noChangeShapeType="1"/>
              </p:cNvSpPr>
              <p:nvPr/>
            </p:nvSpPr>
            <p:spPr bwMode="auto">
              <a:xfrm>
                <a:off x="1574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1" name="Line 728"/>
              <p:cNvSpPr>
                <a:spLocks noChangeShapeType="1"/>
              </p:cNvSpPr>
              <p:nvPr/>
            </p:nvSpPr>
            <p:spPr bwMode="auto">
              <a:xfrm flipH="1">
                <a:off x="154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2" name="Line 729"/>
              <p:cNvSpPr>
                <a:spLocks noChangeShapeType="1"/>
              </p:cNvSpPr>
              <p:nvPr/>
            </p:nvSpPr>
            <p:spPr bwMode="auto">
              <a:xfrm>
                <a:off x="1561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3" name="Line 730"/>
              <p:cNvSpPr>
                <a:spLocks noChangeShapeType="1"/>
              </p:cNvSpPr>
              <p:nvPr/>
            </p:nvSpPr>
            <p:spPr bwMode="auto">
              <a:xfrm>
                <a:off x="1548" y="203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4" name="Line 731"/>
              <p:cNvSpPr>
                <a:spLocks noChangeShapeType="1"/>
              </p:cNvSpPr>
              <p:nvPr/>
            </p:nvSpPr>
            <p:spPr bwMode="auto">
              <a:xfrm>
                <a:off x="1549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5" name="Line 732"/>
              <p:cNvSpPr>
                <a:spLocks noChangeShapeType="1"/>
              </p:cNvSpPr>
              <p:nvPr/>
            </p:nvSpPr>
            <p:spPr bwMode="auto">
              <a:xfrm flipH="1">
                <a:off x="1561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6" name="Line 733"/>
              <p:cNvSpPr>
                <a:spLocks noChangeShapeType="1"/>
              </p:cNvSpPr>
              <p:nvPr/>
            </p:nvSpPr>
            <p:spPr bwMode="auto">
              <a:xfrm>
                <a:off x="1549" y="204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7" name="Line 734"/>
              <p:cNvSpPr>
                <a:spLocks noChangeShapeType="1"/>
              </p:cNvSpPr>
              <p:nvPr/>
            </p:nvSpPr>
            <p:spPr bwMode="auto">
              <a:xfrm>
                <a:off x="1548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8" name="Line 735"/>
              <p:cNvSpPr>
                <a:spLocks noChangeShapeType="1"/>
              </p:cNvSpPr>
              <p:nvPr/>
            </p:nvSpPr>
            <p:spPr bwMode="auto">
              <a:xfrm flipH="1">
                <a:off x="1561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39" name="Line 736"/>
              <p:cNvSpPr>
                <a:spLocks noChangeShapeType="1"/>
              </p:cNvSpPr>
              <p:nvPr/>
            </p:nvSpPr>
            <p:spPr bwMode="auto">
              <a:xfrm flipH="1">
                <a:off x="1574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0" name="Line 737"/>
              <p:cNvSpPr>
                <a:spLocks noChangeShapeType="1"/>
              </p:cNvSpPr>
              <p:nvPr/>
            </p:nvSpPr>
            <p:spPr bwMode="auto">
              <a:xfrm>
                <a:off x="1548" y="2043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1" name="Line 738"/>
              <p:cNvSpPr>
                <a:spLocks noChangeShapeType="1"/>
              </p:cNvSpPr>
              <p:nvPr/>
            </p:nvSpPr>
            <p:spPr bwMode="auto">
              <a:xfrm>
                <a:off x="1548" y="2037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2" name="Line 739"/>
              <p:cNvSpPr>
                <a:spLocks noChangeShapeType="1"/>
              </p:cNvSpPr>
              <p:nvPr/>
            </p:nvSpPr>
            <p:spPr bwMode="auto">
              <a:xfrm flipV="1">
                <a:off x="1570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3" name="Line 740"/>
              <p:cNvSpPr>
                <a:spLocks noChangeShapeType="1"/>
              </p:cNvSpPr>
              <p:nvPr/>
            </p:nvSpPr>
            <p:spPr bwMode="auto">
              <a:xfrm flipH="1" flipV="1">
                <a:off x="1574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4" name="Line 741"/>
              <p:cNvSpPr>
                <a:spLocks noChangeShapeType="1"/>
              </p:cNvSpPr>
              <p:nvPr/>
            </p:nvSpPr>
            <p:spPr bwMode="auto">
              <a:xfrm flipH="1">
                <a:off x="1561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5" name="Line 742"/>
              <p:cNvSpPr>
                <a:spLocks noChangeShapeType="1"/>
              </p:cNvSpPr>
              <p:nvPr/>
            </p:nvSpPr>
            <p:spPr bwMode="auto">
              <a:xfrm>
                <a:off x="1548" y="19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6" name="Line 743"/>
              <p:cNvSpPr>
                <a:spLocks noChangeShapeType="1"/>
              </p:cNvSpPr>
              <p:nvPr/>
            </p:nvSpPr>
            <p:spPr bwMode="auto">
              <a:xfrm>
                <a:off x="1548" y="19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7" name="Line 744"/>
              <p:cNvSpPr>
                <a:spLocks noChangeShapeType="1"/>
              </p:cNvSpPr>
              <p:nvPr/>
            </p:nvSpPr>
            <p:spPr bwMode="auto">
              <a:xfrm flipV="1">
                <a:off x="1548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8" name="Line 745"/>
              <p:cNvSpPr>
                <a:spLocks noChangeShapeType="1"/>
              </p:cNvSpPr>
              <p:nvPr/>
            </p:nvSpPr>
            <p:spPr bwMode="auto">
              <a:xfrm>
                <a:off x="1549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49" name="Freeform 746"/>
              <p:cNvSpPr>
                <a:spLocks/>
              </p:cNvSpPr>
              <p:nvPr/>
            </p:nvSpPr>
            <p:spPr bwMode="auto">
              <a:xfrm>
                <a:off x="1560" y="1985"/>
                <a:ext cx="3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0" name="Line 747"/>
              <p:cNvSpPr>
                <a:spLocks noChangeShapeType="1"/>
              </p:cNvSpPr>
              <p:nvPr/>
            </p:nvSpPr>
            <p:spPr bwMode="auto">
              <a:xfrm flipV="1">
                <a:off x="1575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1" name="Line 748"/>
              <p:cNvSpPr>
                <a:spLocks noChangeShapeType="1"/>
              </p:cNvSpPr>
              <p:nvPr/>
            </p:nvSpPr>
            <p:spPr bwMode="auto">
              <a:xfrm flipV="1">
                <a:off x="1548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2" name="Line 749"/>
              <p:cNvSpPr>
                <a:spLocks noChangeShapeType="1"/>
              </p:cNvSpPr>
              <p:nvPr/>
            </p:nvSpPr>
            <p:spPr bwMode="auto">
              <a:xfrm>
                <a:off x="1548" y="198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3" name="Line 750"/>
              <p:cNvSpPr>
                <a:spLocks noChangeShapeType="1"/>
              </p:cNvSpPr>
              <p:nvPr/>
            </p:nvSpPr>
            <p:spPr bwMode="auto">
              <a:xfrm>
                <a:off x="1548" y="198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4" name="Line 751"/>
              <p:cNvSpPr>
                <a:spLocks noChangeShapeType="1"/>
              </p:cNvSpPr>
              <p:nvPr/>
            </p:nvSpPr>
            <p:spPr bwMode="auto">
              <a:xfrm flipH="1" flipV="1">
                <a:off x="1574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5" name="Line 752"/>
              <p:cNvSpPr>
                <a:spLocks noChangeShapeType="1"/>
              </p:cNvSpPr>
              <p:nvPr/>
            </p:nvSpPr>
            <p:spPr bwMode="auto">
              <a:xfrm flipH="1">
                <a:off x="1561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6" name="Line 753"/>
              <p:cNvSpPr>
                <a:spLocks noChangeShapeType="1"/>
              </p:cNvSpPr>
              <p:nvPr/>
            </p:nvSpPr>
            <p:spPr bwMode="auto">
              <a:xfrm>
                <a:off x="1561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7" name="Line 754"/>
              <p:cNvSpPr>
                <a:spLocks noChangeShapeType="1"/>
              </p:cNvSpPr>
              <p:nvPr/>
            </p:nvSpPr>
            <p:spPr bwMode="auto">
              <a:xfrm flipH="1">
                <a:off x="1549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8" name="Line 755"/>
              <p:cNvSpPr>
                <a:spLocks noChangeShapeType="1"/>
              </p:cNvSpPr>
              <p:nvPr/>
            </p:nvSpPr>
            <p:spPr bwMode="auto">
              <a:xfrm flipV="1">
                <a:off x="1574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59" name="Line 756"/>
              <p:cNvSpPr>
                <a:spLocks noChangeShapeType="1"/>
              </p:cNvSpPr>
              <p:nvPr/>
            </p:nvSpPr>
            <p:spPr bwMode="auto">
              <a:xfrm flipH="1" flipV="1">
                <a:off x="1548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0" name="Line 757"/>
              <p:cNvSpPr>
                <a:spLocks noChangeShapeType="1"/>
              </p:cNvSpPr>
              <p:nvPr/>
            </p:nvSpPr>
            <p:spPr bwMode="auto">
              <a:xfrm flipV="1">
                <a:off x="1548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1" name="Line 758"/>
              <p:cNvSpPr>
                <a:spLocks noChangeShapeType="1"/>
              </p:cNvSpPr>
              <p:nvPr/>
            </p:nvSpPr>
            <p:spPr bwMode="auto">
              <a:xfrm>
                <a:off x="1549" y="198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2" name="Line 759"/>
              <p:cNvSpPr>
                <a:spLocks noChangeShapeType="1"/>
              </p:cNvSpPr>
              <p:nvPr/>
            </p:nvSpPr>
            <p:spPr bwMode="auto">
              <a:xfrm flipV="1">
                <a:off x="1554" y="1871"/>
                <a:ext cx="1" cy="10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3" name="Line 760"/>
              <p:cNvSpPr>
                <a:spLocks noChangeShapeType="1"/>
              </p:cNvSpPr>
              <p:nvPr/>
            </p:nvSpPr>
            <p:spPr bwMode="auto">
              <a:xfrm flipV="1">
                <a:off x="1569" y="1871"/>
                <a:ext cx="1" cy="10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4" name="Line 761"/>
              <p:cNvSpPr>
                <a:spLocks noChangeShapeType="1"/>
              </p:cNvSpPr>
              <p:nvPr/>
            </p:nvSpPr>
            <p:spPr bwMode="auto">
              <a:xfrm>
                <a:off x="1570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5" name="Line 762"/>
              <p:cNvSpPr>
                <a:spLocks noChangeShapeType="1"/>
              </p:cNvSpPr>
              <p:nvPr/>
            </p:nvSpPr>
            <p:spPr bwMode="auto">
              <a:xfrm>
                <a:off x="1553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6" name="Line 763"/>
              <p:cNvSpPr>
                <a:spLocks noChangeShapeType="1"/>
              </p:cNvSpPr>
              <p:nvPr/>
            </p:nvSpPr>
            <p:spPr bwMode="auto">
              <a:xfrm flipV="1">
                <a:off x="1568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7" name="Line 764"/>
              <p:cNvSpPr>
                <a:spLocks noChangeShapeType="1"/>
              </p:cNvSpPr>
              <p:nvPr/>
            </p:nvSpPr>
            <p:spPr bwMode="auto">
              <a:xfrm flipV="1">
                <a:off x="1554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8" name="Line 765"/>
              <p:cNvSpPr>
                <a:spLocks noChangeShapeType="1"/>
              </p:cNvSpPr>
              <p:nvPr/>
            </p:nvSpPr>
            <p:spPr bwMode="auto">
              <a:xfrm>
                <a:off x="1554" y="19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69" name="Line 766"/>
              <p:cNvSpPr>
                <a:spLocks noChangeShapeType="1"/>
              </p:cNvSpPr>
              <p:nvPr/>
            </p:nvSpPr>
            <p:spPr bwMode="auto">
              <a:xfrm flipV="1">
                <a:off x="1553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0" name="Line 767"/>
              <p:cNvSpPr>
                <a:spLocks noChangeShapeType="1"/>
              </p:cNvSpPr>
              <p:nvPr/>
            </p:nvSpPr>
            <p:spPr bwMode="auto">
              <a:xfrm flipH="1" flipV="1">
                <a:off x="1569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1" name="Line 768"/>
              <p:cNvSpPr>
                <a:spLocks noChangeShapeType="1"/>
              </p:cNvSpPr>
              <p:nvPr/>
            </p:nvSpPr>
            <p:spPr bwMode="auto">
              <a:xfrm flipH="1">
                <a:off x="1561" y="19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2" name="Line 769"/>
              <p:cNvSpPr>
                <a:spLocks noChangeShapeType="1"/>
              </p:cNvSpPr>
              <p:nvPr/>
            </p:nvSpPr>
            <p:spPr bwMode="auto">
              <a:xfrm>
                <a:off x="1561" y="1807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3" name="Line 770"/>
              <p:cNvSpPr>
                <a:spLocks noChangeShapeType="1"/>
              </p:cNvSpPr>
              <p:nvPr/>
            </p:nvSpPr>
            <p:spPr bwMode="auto">
              <a:xfrm>
                <a:off x="1571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4" name="Line 771"/>
              <p:cNvSpPr>
                <a:spLocks noChangeShapeType="1"/>
              </p:cNvSpPr>
              <p:nvPr/>
            </p:nvSpPr>
            <p:spPr bwMode="auto">
              <a:xfrm>
                <a:off x="1575" y="1830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5" name="Line 772"/>
              <p:cNvSpPr>
                <a:spLocks noChangeShapeType="1"/>
              </p:cNvSpPr>
              <p:nvPr/>
            </p:nvSpPr>
            <p:spPr bwMode="auto">
              <a:xfrm>
                <a:off x="1554" y="1848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6" name="Freeform 773"/>
              <p:cNvSpPr>
                <a:spLocks/>
              </p:cNvSpPr>
              <p:nvPr/>
            </p:nvSpPr>
            <p:spPr bwMode="auto">
              <a:xfrm>
                <a:off x="1560" y="1807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7" name="Freeform 774"/>
              <p:cNvSpPr>
                <a:spLocks/>
              </p:cNvSpPr>
              <p:nvPr/>
            </p:nvSpPr>
            <p:spPr bwMode="auto">
              <a:xfrm>
                <a:off x="1560" y="1819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8" name="Line 775"/>
              <p:cNvSpPr>
                <a:spLocks noChangeShapeType="1"/>
              </p:cNvSpPr>
              <p:nvPr/>
            </p:nvSpPr>
            <p:spPr bwMode="auto">
              <a:xfrm flipH="1" flipV="1">
                <a:off x="1568" y="179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79" name="Line 776"/>
              <p:cNvSpPr>
                <a:spLocks noChangeShapeType="1"/>
              </p:cNvSpPr>
              <p:nvPr/>
            </p:nvSpPr>
            <p:spPr bwMode="auto">
              <a:xfrm flipH="1">
                <a:off x="1561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0" name="Line 777"/>
              <p:cNvSpPr>
                <a:spLocks noChangeShapeType="1"/>
              </p:cNvSpPr>
              <p:nvPr/>
            </p:nvSpPr>
            <p:spPr bwMode="auto">
              <a:xfrm flipV="1">
                <a:off x="1570" y="17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1" name="Line 778"/>
              <p:cNvSpPr>
                <a:spLocks noChangeShapeType="1"/>
              </p:cNvSpPr>
              <p:nvPr/>
            </p:nvSpPr>
            <p:spPr bwMode="auto">
              <a:xfrm>
                <a:off x="1561" y="1807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2" name="Line 779"/>
              <p:cNvSpPr>
                <a:spLocks noChangeShapeType="1"/>
              </p:cNvSpPr>
              <p:nvPr/>
            </p:nvSpPr>
            <p:spPr bwMode="auto">
              <a:xfrm flipH="1" flipV="1">
                <a:off x="1574" y="18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3" name="Line 780"/>
              <p:cNvSpPr>
                <a:spLocks noChangeShapeType="1"/>
              </p:cNvSpPr>
              <p:nvPr/>
            </p:nvSpPr>
            <p:spPr bwMode="auto">
              <a:xfrm>
                <a:off x="1561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4" name="Line 781"/>
              <p:cNvSpPr>
                <a:spLocks noChangeShapeType="1"/>
              </p:cNvSpPr>
              <p:nvPr/>
            </p:nvSpPr>
            <p:spPr bwMode="auto">
              <a:xfrm flipV="1">
                <a:off x="1574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5" name="Line 782"/>
              <p:cNvSpPr>
                <a:spLocks noChangeShapeType="1"/>
              </p:cNvSpPr>
              <p:nvPr/>
            </p:nvSpPr>
            <p:spPr bwMode="auto">
              <a:xfrm flipV="1">
                <a:off x="1575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6" name="Line 783"/>
              <p:cNvSpPr>
                <a:spLocks noChangeShapeType="1"/>
              </p:cNvSpPr>
              <p:nvPr/>
            </p:nvSpPr>
            <p:spPr bwMode="auto">
              <a:xfrm flipH="1">
                <a:off x="1561" y="179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7" name="Line 784"/>
              <p:cNvSpPr>
                <a:spLocks noChangeShapeType="1"/>
              </p:cNvSpPr>
              <p:nvPr/>
            </p:nvSpPr>
            <p:spPr bwMode="auto">
              <a:xfrm>
                <a:off x="1561" y="182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8" name="Line 785"/>
              <p:cNvSpPr>
                <a:spLocks noChangeShapeType="1"/>
              </p:cNvSpPr>
              <p:nvPr/>
            </p:nvSpPr>
            <p:spPr bwMode="auto">
              <a:xfrm>
                <a:off x="1561" y="183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89" name="Line 786"/>
              <p:cNvSpPr>
                <a:spLocks noChangeShapeType="1"/>
              </p:cNvSpPr>
              <p:nvPr/>
            </p:nvSpPr>
            <p:spPr bwMode="auto">
              <a:xfrm flipV="1">
                <a:off x="1574" y="182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0" name="Line 787"/>
              <p:cNvSpPr>
                <a:spLocks noChangeShapeType="1"/>
              </p:cNvSpPr>
              <p:nvPr/>
            </p:nvSpPr>
            <p:spPr bwMode="auto">
              <a:xfrm flipV="1">
                <a:off x="1575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1" name="Line 788"/>
              <p:cNvSpPr>
                <a:spLocks noChangeShapeType="1"/>
              </p:cNvSpPr>
              <p:nvPr/>
            </p:nvSpPr>
            <p:spPr bwMode="auto">
              <a:xfrm>
                <a:off x="1578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2" name="Line 789"/>
              <p:cNvSpPr>
                <a:spLocks noChangeShapeType="1"/>
              </p:cNvSpPr>
              <p:nvPr/>
            </p:nvSpPr>
            <p:spPr bwMode="auto">
              <a:xfrm flipV="1">
                <a:off x="1569" y="1848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3" name="Line 790"/>
              <p:cNvSpPr>
                <a:spLocks noChangeShapeType="1"/>
              </p:cNvSpPr>
              <p:nvPr/>
            </p:nvSpPr>
            <p:spPr bwMode="auto">
              <a:xfrm>
                <a:off x="1545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4" name="Line 791"/>
              <p:cNvSpPr>
                <a:spLocks noChangeShapeType="1"/>
              </p:cNvSpPr>
              <p:nvPr/>
            </p:nvSpPr>
            <p:spPr bwMode="auto">
              <a:xfrm>
                <a:off x="1490" y="200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5" name="Line 792"/>
              <p:cNvSpPr>
                <a:spLocks noChangeShapeType="1"/>
              </p:cNvSpPr>
              <p:nvPr/>
            </p:nvSpPr>
            <p:spPr bwMode="auto">
              <a:xfrm flipH="1">
                <a:off x="1522" y="2015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6" name="Line 793"/>
              <p:cNvSpPr>
                <a:spLocks noChangeShapeType="1"/>
              </p:cNvSpPr>
              <p:nvPr/>
            </p:nvSpPr>
            <p:spPr bwMode="auto">
              <a:xfrm>
                <a:off x="1575" y="2003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7" name="Line 794"/>
              <p:cNvSpPr>
                <a:spLocks noChangeShapeType="1"/>
              </p:cNvSpPr>
              <p:nvPr/>
            </p:nvSpPr>
            <p:spPr bwMode="auto">
              <a:xfrm flipH="1">
                <a:off x="1470" y="2015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8" name="Line 795"/>
              <p:cNvSpPr>
                <a:spLocks noChangeShapeType="1"/>
              </p:cNvSpPr>
              <p:nvPr/>
            </p:nvSpPr>
            <p:spPr bwMode="auto">
              <a:xfrm>
                <a:off x="1522" y="2003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99" name="Line 796"/>
              <p:cNvSpPr>
                <a:spLocks noChangeShapeType="1"/>
              </p:cNvSpPr>
              <p:nvPr/>
            </p:nvSpPr>
            <p:spPr bwMode="auto">
              <a:xfrm flipH="1">
                <a:off x="1397" y="2015"/>
                <a:ext cx="4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0" name="Line 797"/>
              <p:cNvSpPr>
                <a:spLocks noChangeShapeType="1"/>
              </p:cNvSpPr>
              <p:nvPr/>
            </p:nvSpPr>
            <p:spPr bwMode="auto">
              <a:xfrm>
                <a:off x="1470" y="2003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1" name="Line 798"/>
              <p:cNvSpPr>
                <a:spLocks noChangeShapeType="1"/>
              </p:cNvSpPr>
              <p:nvPr/>
            </p:nvSpPr>
            <p:spPr bwMode="auto">
              <a:xfrm>
                <a:off x="1463" y="187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2" name="Line 799"/>
              <p:cNvSpPr>
                <a:spLocks noChangeShapeType="1"/>
              </p:cNvSpPr>
              <p:nvPr/>
            </p:nvSpPr>
            <p:spPr bwMode="auto">
              <a:xfrm>
                <a:off x="1463" y="1866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3" name="Line 800"/>
              <p:cNvSpPr>
                <a:spLocks noChangeShapeType="1"/>
              </p:cNvSpPr>
              <p:nvPr/>
            </p:nvSpPr>
            <p:spPr bwMode="auto">
              <a:xfrm>
                <a:off x="1463" y="186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4" name="Line 801"/>
              <p:cNvSpPr>
                <a:spLocks noChangeShapeType="1"/>
              </p:cNvSpPr>
              <p:nvPr/>
            </p:nvSpPr>
            <p:spPr bwMode="auto">
              <a:xfrm flipH="1">
                <a:off x="1427" y="1944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5" name="Line 802"/>
              <p:cNvSpPr>
                <a:spLocks noChangeShapeType="1"/>
              </p:cNvSpPr>
              <p:nvPr/>
            </p:nvSpPr>
            <p:spPr bwMode="auto">
              <a:xfrm flipH="1">
                <a:off x="1446" y="196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6" name="Line 803"/>
              <p:cNvSpPr>
                <a:spLocks noChangeShapeType="1"/>
              </p:cNvSpPr>
              <p:nvPr/>
            </p:nvSpPr>
            <p:spPr bwMode="auto">
              <a:xfrm flipH="1">
                <a:off x="1427" y="1966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7" name="Line 804"/>
              <p:cNvSpPr>
                <a:spLocks noChangeShapeType="1"/>
              </p:cNvSpPr>
              <p:nvPr/>
            </p:nvSpPr>
            <p:spPr bwMode="auto">
              <a:xfrm>
                <a:off x="1463" y="1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8" name="Line 805"/>
              <p:cNvSpPr>
                <a:spLocks noChangeShapeType="1"/>
              </p:cNvSpPr>
              <p:nvPr/>
            </p:nvSpPr>
            <p:spPr bwMode="auto">
              <a:xfrm>
                <a:off x="1516" y="1866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09" name="Line 806"/>
              <p:cNvSpPr>
                <a:spLocks noChangeShapeType="1"/>
              </p:cNvSpPr>
              <p:nvPr/>
            </p:nvSpPr>
            <p:spPr bwMode="auto">
              <a:xfrm>
                <a:off x="1516" y="186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0" name="Line 807"/>
              <p:cNvSpPr>
                <a:spLocks noChangeShapeType="1"/>
              </p:cNvSpPr>
              <p:nvPr/>
            </p:nvSpPr>
            <p:spPr bwMode="auto">
              <a:xfrm flipH="1">
                <a:off x="1490" y="1942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1" name="Line 808"/>
              <p:cNvSpPr>
                <a:spLocks noChangeShapeType="1"/>
              </p:cNvSpPr>
              <p:nvPr/>
            </p:nvSpPr>
            <p:spPr bwMode="auto">
              <a:xfrm flipH="1">
                <a:off x="1516" y="187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2" name="Line 809"/>
              <p:cNvSpPr>
                <a:spLocks noChangeShapeType="1"/>
              </p:cNvSpPr>
              <p:nvPr/>
            </p:nvSpPr>
            <p:spPr bwMode="auto">
              <a:xfrm>
                <a:off x="1569" y="1866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3" name="Line 810"/>
              <p:cNvSpPr>
                <a:spLocks noChangeShapeType="1"/>
              </p:cNvSpPr>
              <p:nvPr/>
            </p:nvSpPr>
            <p:spPr bwMode="auto">
              <a:xfrm>
                <a:off x="1569" y="1862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4" name="Line 811"/>
              <p:cNvSpPr>
                <a:spLocks noChangeShapeType="1"/>
              </p:cNvSpPr>
              <p:nvPr/>
            </p:nvSpPr>
            <p:spPr bwMode="auto">
              <a:xfrm flipV="1">
                <a:off x="1501" y="1848"/>
                <a:ext cx="1" cy="9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5" name="Line 812"/>
              <p:cNvSpPr>
                <a:spLocks noChangeShapeType="1"/>
              </p:cNvSpPr>
              <p:nvPr/>
            </p:nvSpPr>
            <p:spPr bwMode="auto">
              <a:xfrm flipV="1">
                <a:off x="1516" y="1850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6" name="Line 813"/>
              <p:cNvSpPr>
                <a:spLocks noChangeShapeType="1"/>
              </p:cNvSpPr>
              <p:nvPr/>
            </p:nvSpPr>
            <p:spPr bwMode="auto">
              <a:xfrm>
                <a:off x="2550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7" name="Line 814"/>
              <p:cNvSpPr>
                <a:spLocks noChangeShapeType="1"/>
              </p:cNvSpPr>
              <p:nvPr/>
            </p:nvSpPr>
            <p:spPr bwMode="auto">
              <a:xfrm>
                <a:off x="2548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8" name="Line 815"/>
              <p:cNvSpPr>
                <a:spLocks noChangeShapeType="1"/>
              </p:cNvSpPr>
              <p:nvPr/>
            </p:nvSpPr>
            <p:spPr bwMode="auto">
              <a:xfrm>
                <a:off x="2544" y="1830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19" name="Line 816"/>
              <p:cNvSpPr>
                <a:spLocks noChangeShapeType="1"/>
              </p:cNvSpPr>
              <p:nvPr/>
            </p:nvSpPr>
            <p:spPr bwMode="auto">
              <a:xfrm flipH="1">
                <a:off x="2565" y="1862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0" name="Freeform 817"/>
              <p:cNvSpPr>
                <a:spLocks/>
              </p:cNvSpPr>
              <p:nvPr/>
            </p:nvSpPr>
            <p:spPr bwMode="auto">
              <a:xfrm>
                <a:off x="2556" y="1819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1" name="Freeform 818"/>
              <p:cNvSpPr>
                <a:spLocks/>
              </p:cNvSpPr>
              <p:nvPr/>
            </p:nvSpPr>
            <p:spPr bwMode="auto">
              <a:xfrm>
                <a:off x="2556" y="1807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2" name="Line 819"/>
              <p:cNvSpPr>
                <a:spLocks noChangeShapeType="1"/>
              </p:cNvSpPr>
              <p:nvPr/>
            </p:nvSpPr>
            <p:spPr bwMode="auto">
              <a:xfrm flipH="1">
                <a:off x="2557" y="179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3" name="Line 820"/>
              <p:cNvSpPr>
                <a:spLocks noChangeShapeType="1"/>
              </p:cNvSpPr>
              <p:nvPr/>
            </p:nvSpPr>
            <p:spPr bwMode="auto">
              <a:xfrm flipH="1">
                <a:off x="2557" y="1797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4" name="Line 821"/>
              <p:cNvSpPr>
                <a:spLocks noChangeShapeType="1"/>
              </p:cNvSpPr>
              <p:nvPr/>
            </p:nvSpPr>
            <p:spPr bwMode="auto">
              <a:xfrm flipH="1">
                <a:off x="2543" y="182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5" name="Line 822"/>
              <p:cNvSpPr>
                <a:spLocks noChangeShapeType="1"/>
              </p:cNvSpPr>
              <p:nvPr/>
            </p:nvSpPr>
            <p:spPr bwMode="auto">
              <a:xfrm flipH="1">
                <a:off x="2543" y="181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6" name="Line 823"/>
              <p:cNvSpPr>
                <a:spLocks noChangeShapeType="1"/>
              </p:cNvSpPr>
              <p:nvPr/>
            </p:nvSpPr>
            <p:spPr bwMode="auto">
              <a:xfrm flipH="1">
                <a:off x="2543" y="180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7" name="Line 824"/>
              <p:cNvSpPr>
                <a:spLocks noChangeShapeType="1"/>
              </p:cNvSpPr>
              <p:nvPr/>
            </p:nvSpPr>
            <p:spPr bwMode="auto">
              <a:xfrm flipH="1">
                <a:off x="2543" y="181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8" name="Line 825"/>
              <p:cNvSpPr>
                <a:spLocks noChangeShapeType="1"/>
              </p:cNvSpPr>
              <p:nvPr/>
            </p:nvSpPr>
            <p:spPr bwMode="auto">
              <a:xfrm flipH="1">
                <a:off x="2544" y="183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29" name="Line 826"/>
              <p:cNvSpPr>
                <a:spLocks noChangeShapeType="1"/>
              </p:cNvSpPr>
              <p:nvPr/>
            </p:nvSpPr>
            <p:spPr bwMode="auto">
              <a:xfrm>
                <a:off x="2557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0" name="Line 827"/>
              <p:cNvSpPr>
                <a:spLocks noChangeShapeType="1"/>
              </p:cNvSpPr>
              <p:nvPr/>
            </p:nvSpPr>
            <p:spPr bwMode="auto">
              <a:xfrm flipH="1">
                <a:off x="2557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1" name="Line 828"/>
              <p:cNvSpPr>
                <a:spLocks noChangeShapeType="1"/>
              </p:cNvSpPr>
              <p:nvPr/>
            </p:nvSpPr>
            <p:spPr bwMode="auto">
              <a:xfrm>
                <a:off x="2557" y="183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2" name="Line 829"/>
              <p:cNvSpPr>
                <a:spLocks noChangeShapeType="1"/>
              </p:cNvSpPr>
              <p:nvPr/>
            </p:nvSpPr>
            <p:spPr bwMode="auto">
              <a:xfrm flipH="1">
                <a:off x="2557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3" name="Freeform 830"/>
              <p:cNvSpPr>
                <a:spLocks/>
              </p:cNvSpPr>
              <p:nvPr/>
            </p:nvSpPr>
            <p:spPr bwMode="auto">
              <a:xfrm>
                <a:off x="2549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4" name="Freeform 831"/>
              <p:cNvSpPr>
                <a:spLocks/>
              </p:cNvSpPr>
              <p:nvPr/>
            </p:nvSpPr>
            <p:spPr bwMode="auto">
              <a:xfrm>
                <a:off x="2549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5" name="Freeform 832"/>
              <p:cNvSpPr>
                <a:spLocks/>
              </p:cNvSpPr>
              <p:nvPr/>
            </p:nvSpPr>
            <p:spPr bwMode="auto">
              <a:xfrm>
                <a:off x="2550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6" name="Freeform 833"/>
              <p:cNvSpPr>
                <a:spLocks/>
              </p:cNvSpPr>
              <p:nvPr/>
            </p:nvSpPr>
            <p:spPr bwMode="auto">
              <a:xfrm>
                <a:off x="2550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7" name="Freeform 834"/>
              <p:cNvSpPr>
                <a:spLocks/>
              </p:cNvSpPr>
              <p:nvPr/>
            </p:nvSpPr>
            <p:spPr bwMode="auto">
              <a:xfrm>
                <a:off x="2550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8" name="Freeform 835"/>
              <p:cNvSpPr>
                <a:spLocks/>
              </p:cNvSpPr>
              <p:nvPr/>
            </p:nvSpPr>
            <p:spPr bwMode="auto">
              <a:xfrm>
                <a:off x="2550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39" name="Freeform 836"/>
              <p:cNvSpPr>
                <a:spLocks/>
              </p:cNvSpPr>
              <p:nvPr/>
            </p:nvSpPr>
            <p:spPr bwMode="auto">
              <a:xfrm>
                <a:off x="2549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0" name="Freeform 837"/>
              <p:cNvSpPr>
                <a:spLocks/>
              </p:cNvSpPr>
              <p:nvPr/>
            </p:nvSpPr>
            <p:spPr bwMode="auto">
              <a:xfrm>
                <a:off x="2549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1" name="Freeform 838"/>
              <p:cNvSpPr>
                <a:spLocks/>
              </p:cNvSpPr>
              <p:nvPr/>
            </p:nvSpPr>
            <p:spPr bwMode="auto">
              <a:xfrm>
                <a:off x="2548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2" name="Freeform 839"/>
              <p:cNvSpPr>
                <a:spLocks/>
              </p:cNvSpPr>
              <p:nvPr/>
            </p:nvSpPr>
            <p:spPr bwMode="auto">
              <a:xfrm>
                <a:off x="2548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3" name="Freeform 840"/>
              <p:cNvSpPr>
                <a:spLocks/>
              </p:cNvSpPr>
              <p:nvPr/>
            </p:nvSpPr>
            <p:spPr bwMode="auto">
              <a:xfrm>
                <a:off x="2547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4" name="Freeform 841"/>
              <p:cNvSpPr>
                <a:spLocks/>
              </p:cNvSpPr>
              <p:nvPr/>
            </p:nvSpPr>
            <p:spPr bwMode="auto">
              <a:xfrm>
                <a:off x="2547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5" name="Freeform 842"/>
              <p:cNvSpPr>
                <a:spLocks/>
              </p:cNvSpPr>
              <p:nvPr/>
            </p:nvSpPr>
            <p:spPr bwMode="auto">
              <a:xfrm>
                <a:off x="2547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6" name="Freeform 843"/>
              <p:cNvSpPr>
                <a:spLocks/>
              </p:cNvSpPr>
              <p:nvPr/>
            </p:nvSpPr>
            <p:spPr bwMode="auto">
              <a:xfrm>
                <a:off x="2547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7" name="Freeform 844"/>
              <p:cNvSpPr>
                <a:spLocks/>
              </p:cNvSpPr>
              <p:nvPr/>
            </p:nvSpPr>
            <p:spPr bwMode="auto">
              <a:xfrm>
                <a:off x="2548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8" name="Freeform 845"/>
              <p:cNvSpPr>
                <a:spLocks/>
              </p:cNvSpPr>
              <p:nvPr/>
            </p:nvSpPr>
            <p:spPr bwMode="auto">
              <a:xfrm>
                <a:off x="2548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49" name="Freeform 846"/>
              <p:cNvSpPr>
                <a:spLocks/>
              </p:cNvSpPr>
              <p:nvPr/>
            </p:nvSpPr>
            <p:spPr bwMode="auto">
              <a:xfrm>
                <a:off x="2549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0" name="Freeform 847"/>
              <p:cNvSpPr>
                <a:spLocks/>
              </p:cNvSpPr>
              <p:nvPr/>
            </p:nvSpPr>
            <p:spPr bwMode="auto">
              <a:xfrm>
                <a:off x="2549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1" name="Freeform 848"/>
              <p:cNvSpPr>
                <a:spLocks/>
              </p:cNvSpPr>
              <p:nvPr/>
            </p:nvSpPr>
            <p:spPr bwMode="auto">
              <a:xfrm>
                <a:off x="2550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2" name="Freeform 849"/>
              <p:cNvSpPr>
                <a:spLocks/>
              </p:cNvSpPr>
              <p:nvPr/>
            </p:nvSpPr>
            <p:spPr bwMode="auto">
              <a:xfrm>
                <a:off x="2550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3" name="Freeform 850"/>
              <p:cNvSpPr>
                <a:spLocks/>
              </p:cNvSpPr>
              <p:nvPr/>
            </p:nvSpPr>
            <p:spPr bwMode="auto">
              <a:xfrm>
                <a:off x="2550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4" name="Freeform 851"/>
              <p:cNvSpPr>
                <a:spLocks/>
              </p:cNvSpPr>
              <p:nvPr/>
            </p:nvSpPr>
            <p:spPr bwMode="auto">
              <a:xfrm>
                <a:off x="2550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5" name="Freeform 852"/>
              <p:cNvSpPr>
                <a:spLocks/>
              </p:cNvSpPr>
              <p:nvPr/>
            </p:nvSpPr>
            <p:spPr bwMode="auto">
              <a:xfrm>
                <a:off x="2549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6" name="Freeform 853"/>
              <p:cNvSpPr>
                <a:spLocks/>
              </p:cNvSpPr>
              <p:nvPr/>
            </p:nvSpPr>
            <p:spPr bwMode="auto">
              <a:xfrm>
                <a:off x="2549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7" name="Freeform 854"/>
              <p:cNvSpPr>
                <a:spLocks/>
              </p:cNvSpPr>
              <p:nvPr/>
            </p:nvSpPr>
            <p:spPr bwMode="auto">
              <a:xfrm>
                <a:off x="2548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8" name="Freeform 855"/>
              <p:cNvSpPr>
                <a:spLocks/>
              </p:cNvSpPr>
              <p:nvPr/>
            </p:nvSpPr>
            <p:spPr bwMode="auto">
              <a:xfrm>
                <a:off x="2548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59" name="Freeform 856"/>
              <p:cNvSpPr>
                <a:spLocks/>
              </p:cNvSpPr>
              <p:nvPr/>
            </p:nvSpPr>
            <p:spPr bwMode="auto">
              <a:xfrm>
                <a:off x="2547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0" name="Freeform 857"/>
              <p:cNvSpPr>
                <a:spLocks/>
              </p:cNvSpPr>
              <p:nvPr/>
            </p:nvSpPr>
            <p:spPr bwMode="auto">
              <a:xfrm>
                <a:off x="2547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1" name="Freeform 858"/>
              <p:cNvSpPr>
                <a:spLocks/>
              </p:cNvSpPr>
              <p:nvPr/>
            </p:nvSpPr>
            <p:spPr bwMode="auto">
              <a:xfrm>
                <a:off x="2547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2" name="Freeform 859"/>
              <p:cNvSpPr>
                <a:spLocks/>
              </p:cNvSpPr>
              <p:nvPr/>
            </p:nvSpPr>
            <p:spPr bwMode="auto">
              <a:xfrm>
                <a:off x="2547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3" name="Freeform 860"/>
              <p:cNvSpPr>
                <a:spLocks/>
              </p:cNvSpPr>
              <p:nvPr/>
            </p:nvSpPr>
            <p:spPr bwMode="auto">
              <a:xfrm>
                <a:off x="2548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4" name="Freeform 861"/>
              <p:cNvSpPr>
                <a:spLocks/>
              </p:cNvSpPr>
              <p:nvPr/>
            </p:nvSpPr>
            <p:spPr bwMode="auto">
              <a:xfrm>
                <a:off x="2548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5" name="Line 862"/>
              <p:cNvSpPr>
                <a:spLocks noChangeShapeType="1"/>
              </p:cNvSpPr>
              <p:nvPr/>
            </p:nvSpPr>
            <p:spPr bwMode="auto">
              <a:xfrm>
                <a:off x="2550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6" name="Line 863"/>
              <p:cNvSpPr>
                <a:spLocks noChangeShapeType="1"/>
              </p:cNvSpPr>
              <p:nvPr/>
            </p:nvSpPr>
            <p:spPr bwMode="auto">
              <a:xfrm>
                <a:off x="2549" y="179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7" name="Line 864"/>
              <p:cNvSpPr>
                <a:spLocks noChangeShapeType="1"/>
              </p:cNvSpPr>
              <p:nvPr/>
            </p:nvSpPr>
            <p:spPr bwMode="auto">
              <a:xfrm flipV="1">
                <a:off x="2549" y="17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8" name="Line 865"/>
              <p:cNvSpPr>
                <a:spLocks noChangeShapeType="1"/>
              </p:cNvSpPr>
              <p:nvPr/>
            </p:nvSpPr>
            <p:spPr bwMode="auto">
              <a:xfrm flipH="1">
                <a:off x="2545" y="181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69" name="Line 866"/>
              <p:cNvSpPr>
                <a:spLocks noChangeShapeType="1"/>
              </p:cNvSpPr>
              <p:nvPr/>
            </p:nvSpPr>
            <p:spPr bwMode="auto">
              <a:xfrm flipH="1" flipV="1">
                <a:off x="2543" y="181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0" name="Line 867"/>
              <p:cNvSpPr>
                <a:spLocks noChangeShapeType="1"/>
              </p:cNvSpPr>
              <p:nvPr/>
            </p:nvSpPr>
            <p:spPr bwMode="auto">
              <a:xfrm flipV="1">
                <a:off x="2543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1" name="Line 868"/>
              <p:cNvSpPr>
                <a:spLocks noChangeShapeType="1"/>
              </p:cNvSpPr>
              <p:nvPr/>
            </p:nvSpPr>
            <p:spPr bwMode="auto">
              <a:xfrm flipV="1">
                <a:off x="2543" y="180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2" name="Line 869"/>
              <p:cNvSpPr>
                <a:spLocks noChangeShapeType="1"/>
              </p:cNvSpPr>
              <p:nvPr/>
            </p:nvSpPr>
            <p:spPr bwMode="auto">
              <a:xfrm>
                <a:off x="2545" y="180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3" name="Line 870"/>
              <p:cNvSpPr>
                <a:spLocks noChangeShapeType="1"/>
              </p:cNvSpPr>
              <p:nvPr/>
            </p:nvSpPr>
            <p:spPr bwMode="auto">
              <a:xfrm flipH="1">
                <a:off x="2545" y="183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4" name="Line 871"/>
              <p:cNvSpPr>
                <a:spLocks noChangeShapeType="1"/>
              </p:cNvSpPr>
              <p:nvPr/>
            </p:nvSpPr>
            <p:spPr bwMode="auto">
              <a:xfrm flipH="1" flipV="1">
                <a:off x="2543" y="1828"/>
                <a:ext cx="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5" name="Line 872"/>
              <p:cNvSpPr>
                <a:spLocks noChangeShapeType="1"/>
              </p:cNvSpPr>
              <p:nvPr/>
            </p:nvSpPr>
            <p:spPr bwMode="auto">
              <a:xfrm flipV="1">
                <a:off x="2543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6" name="Line 873"/>
              <p:cNvSpPr>
                <a:spLocks noChangeShapeType="1"/>
              </p:cNvSpPr>
              <p:nvPr/>
            </p:nvSpPr>
            <p:spPr bwMode="auto">
              <a:xfrm flipV="1">
                <a:off x="2543" y="181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7" name="Line 874"/>
              <p:cNvSpPr>
                <a:spLocks noChangeShapeType="1"/>
              </p:cNvSpPr>
              <p:nvPr/>
            </p:nvSpPr>
            <p:spPr bwMode="auto">
              <a:xfrm>
                <a:off x="2545" y="181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8" name="Line 875"/>
              <p:cNvSpPr>
                <a:spLocks noChangeShapeType="1"/>
              </p:cNvSpPr>
              <p:nvPr/>
            </p:nvSpPr>
            <p:spPr bwMode="auto">
              <a:xfrm flipV="1">
                <a:off x="2549" y="17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79" name="Line 876"/>
              <p:cNvSpPr>
                <a:spLocks noChangeShapeType="1"/>
              </p:cNvSpPr>
              <p:nvPr/>
            </p:nvSpPr>
            <p:spPr bwMode="auto">
              <a:xfrm>
                <a:off x="2550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0" name="Line 877"/>
              <p:cNvSpPr>
                <a:spLocks noChangeShapeType="1"/>
              </p:cNvSpPr>
              <p:nvPr/>
            </p:nvSpPr>
            <p:spPr bwMode="auto">
              <a:xfrm flipV="1">
                <a:off x="2570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1" name="Line 878"/>
              <p:cNvSpPr>
                <a:spLocks noChangeShapeType="1"/>
              </p:cNvSpPr>
              <p:nvPr/>
            </p:nvSpPr>
            <p:spPr bwMode="auto">
              <a:xfrm flipV="1">
                <a:off x="2571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2" name="Line 879"/>
              <p:cNvSpPr>
                <a:spLocks noChangeShapeType="1"/>
              </p:cNvSpPr>
              <p:nvPr/>
            </p:nvSpPr>
            <p:spPr bwMode="auto">
              <a:xfrm flipH="1" flipV="1">
                <a:off x="2570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3" name="Freeform 880"/>
              <p:cNvSpPr>
                <a:spLocks/>
              </p:cNvSpPr>
              <p:nvPr/>
            </p:nvSpPr>
            <p:spPr bwMode="auto">
              <a:xfrm>
                <a:off x="2568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84" name="Freeform 881"/>
              <p:cNvSpPr>
                <a:spLocks/>
              </p:cNvSpPr>
              <p:nvPr/>
            </p:nvSpPr>
            <p:spPr bwMode="auto">
              <a:xfrm>
                <a:off x="2568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5608" name="Group 882"/>
            <p:cNvGrpSpPr>
              <a:grpSpLocks/>
            </p:cNvGrpSpPr>
            <p:nvPr/>
          </p:nvGrpSpPr>
          <p:grpSpPr bwMode="auto">
            <a:xfrm>
              <a:off x="2541" y="1783"/>
              <a:ext cx="84" cy="273"/>
              <a:chOff x="2541" y="1783"/>
              <a:chExt cx="84" cy="273"/>
            </a:xfrm>
          </p:grpSpPr>
          <p:sp>
            <p:nvSpPr>
              <p:cNvPr id="118085" name="Freeform 883"/>
              <p:cNvSpPr>
                <a:spLocks/>
              </p:cNvSpPr>
              <p:nvPr/>
            </p:nvSpPr>
            <p:spPr bwMode="auto">
              <a:xfrm>
                <a:off x="2568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6" name="Freeform 884"/>
              <p:cNvSpPr>
                <a:spLocks/>
              </p:cNvSpPr>
              <p:nvPr/>
            </p:nvSpPr>
            <p:spPr bwMode="auto">
              <a:xfrm>
                <a:off x="2568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7" name="Freeform 885"/>
              <p:cNvSpPr>
                <a:spLocks/>
              </p:cNvSpPr>
              <p:nvPr/>
            </p:nvSpPr>
            <p:spPr bwMode="auto">
              <a:xfrm>
                <a:off x="2568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8" name="Freeform 886"/>
              <p:cNvSpPr>
                <a:spLocks/>
              </p:cNvSpPr>
              <p:nvPr/>
            </p:nvSpPr>
            <p:spPr bwMode="auto">
              <a:xfrm>
                <a:off x="2568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9" name="Freeform 887"/>
              <p:cNvSpPr>
                <a:spLocks/>
              </p:cNvSpPr>
              <p:nvPr/>
            </p:nvSpPr>
            <p:spPr bwMode="auto">
              <a:xfrm>
                <a:off x="2568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0" name="Freeform 888"/>
              <p:cNvSpPr>
                <a:spLocks/>
              </p:cNvSpPr>
              <p:nvPr/>
            </p:nvSpPr>
            <p:spPr bwMode="auto">
              <a:xfrm>
                <a:off x="2568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1" name="Freeform 889"/>
              <p:cNvSpPr>
                <a:spLocks/>
              </p:cNvSpPr>
              <p:nvPr/>
            </p:nvSpPr>
            <p:spPr bwMode="auto">
              <a:xfrm>
                <a:off x="2568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2" name="Freeform 890"/>
              <p:cNvSpPr>
                <a:spLocks/>
              </p:cNvSpPr>
              <p:nvPr/>
            </p:nvSpPr>
            <p:spPr bwMode="auto">
              <a:xfrm>
                <a:off x="2568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3" name="Freeform 891"/>
              <p:cNvSpPr>
                <a:spLocks/>
              </p:cNvSpPr>
              <p:nvPr/>
            </p:nvSpPr>
            <p:spPr bwMode="auto">
              <a:xfrm>
                <a:off x="2568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4" name="Freeform 892"/>
              <p:cNvSpPr>
                <a:spLocks/>
              </p:cNvSpPr>
              <p:nvPr/>
            </p:nvSpPr>
            <p:spPr bwMode="auto">
              <a:xfrm>
                <a:off x="2568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5" name="Line 893"/>
              <p:cNvSpPr>
                <a:spLocks noChangeShapeType="1"/>
              </p:cNvSpPr>
              <p:nvPr/>
            </p:nvSpPr>
            <p:spPr bwMode="auto">
              <a:xfrm flipV="1">
                <a:off x="2570" y="182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6" name="Line 894"/>
              <p:cNvSpPr>
                <a:spLocks noChangeShapeType="1"/>
              </p:cNvSpPr>
              <p:nvPr/>
            </p:nvSpPr>
            <p:spPr bwMode="auto">
              <a:xfrm flipV="1">
                <a:off x="2571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7" name="Line 895"/>
              <p:cNvSpPr>
                <a:spLocks noChangeShapeType="1"/>
              </p:cNvSpPr>
              <p:nvPr/>
            </p:nvSpPr>
            <p:spPr bwMode="auto">
              <a:xfrm flipH="1" flipV="1">
                <a:off x="2570" y="18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8" name="Line 896"/>
              <p:cNvSpPr>
                <a:spLocks noChangeShapeType="1"/>
              </p:cNvSpPr>
              <p:nvPr/>
            </p:nvSpPr>
            <p:spPr bwMode="auto">
              <a:xfrm>
                <a:off x="2567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99" name="Freeform 897"/>
              <p:cNvSpPr>
                <a:spLocks/>
              </p:cNvSpPr>
              <p:nvPr/>
            </p:nvSpPr>
            <p:spPr bwMode="auto">
              <a:xfrm>
                <a:off x="2566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0" name="Freeform 898"/>
              <p:cNvSpPr>
                <a:spLocks/>
              </p:cNvSpPr>
              <p:nvPr/>
            </p:nvSpPr>
            <p:spPr bwMode="auto">
              <a:xfrm>
                <a:off x="2566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1" name="Freeform 899"/>
              <p:cNvSpPr>
                <a:spLocks/>
              </p:cNvSpPr>
              <p:nvPr/>
            </p:nvSpPr>
            <p:spPr bwMode="auto">
              <a:xfrm>
                <a:off x="2566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2" name="Freeform 900"/>
              <p:cNvSpPr>
                <a:spLocks/>
              </p:cNvSpPr>
              <p:nvPr/>
            </p:nvSpPr>
            <p:spPr bwMode="auto">
              <a:xfrm>
                <a:off x="2566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3" name="Freeform 901"/>
              <p:cNvSpPr>
                <a:spLocks/>
              </p:cNvSpPr>
              <p:nvPr/>
            </p:nvSpPr>
            <p:spPr bwMode="auto">
              <a:xfrm>
                <a:off x="2566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4" name="Freeform 902"/>
              <p:cNvSpPr>
                <a:spLocks/>
              </p:cNvSpPr>
              <p:nvPr/>
            </p:nvSpPr>
            <p:spPr bwMode="auto">
              <a:xfrm>
                <a:off x="2566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5" name="Freeform 903"/>
              <p:cNvSpPr>
                <a:spLocks/>
              </p:cNvSpPr>
              <p:nvPr/>
            </p:nvSpPr>
            <p:spPr bwMode="auto">
              <a:xfrm>
                <a:off x="2567" y="18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6" name="Freeform 904"/>
              <p:cNvSpPr>
                <a:spLocks/>
              </p:cNvSpPr>
              <p:nvPr/>
            </p:nvSpPr>
            <p:spPr bwMode="auto">
              <a:xfrm>
                <a:off x="2567" y="18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7" name="Freeform 905"/>
              <p:cNvSpPr>
                <a:spLocks/>
              </p:cNvSpPr>
              <p:nvPr/>
            </p:nvSpPr>
            <p:spPr bwMode="auto">
              <a:xfrm>
                <a:off x="2566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8" name="Freeform 906"/>
              <p:cNvSpPr>
                <a:spLocks/>
              </p:cNvSpPr>
              <p:nvPr/>
            </p:nvSpPr>
            <p:spPr bwMode="auto">
              <a:xfrm>
                <a:off x="2566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09" name="Freeform 907"/>
              <p:cNvSpPr>
                <a:spLocks/>
              </p:cNvSpPr>
              <p:nvPr/>
            </p:nvSpPr>
            <p:spPr bwMode="auto">
              <a:xfrm>
                <a:off x="2566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0" name="Freeform 908"/>
              <p:cNvSpPr>
                <a:spLocks/>
              </p:cNvSpPr>
              <p:nvPr/>
            </p:nvSpPr>
            <p:spPr bwMode="auto">
              <a:xfrm>
                <a:off x="2566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1" name="Freeform 909"/>
              <p:cNvSpPr>
                <a:spLocks/>
              </p:cNvSpPr>
              <p:nvPr/>
            </p:nvSpPr>
            <p:spPr bwMode="auto">
              <a:xfrm>
                <a:off x="2566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2" name="Freeform 910"/>
              <p:cNvSpPr>
                <a:spLocks/>
              </p:cNvSpPr>
              <p:nvPr/>
            </p:nvSpPr>
            <p:spPr bwMode="auto">
              <a:xfrm>
                <a:off x="2566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3" name="Line 911"/>
              <p:cNvSpPr>
                <a:spLocks noChangeShapeType="1"/>
              </p:cNvSpPr>
              <p:nvPr/>
            </p:nvSpPr>
            <p:spPr bwMode="auto">
              <a:xfrm flipH="1">
                <a:off x="2567" y="18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4" name="Line 912"/>
              <p:cNvSpPr>
                <a:spLocks noChangeShapeType="1"/>
              </p:cNvSpPr>
              <p:nvPr/>
            </p:nvSpPr>
            <p:spPr bwMode="auto">
              <a:xfrm>
                <a:off x="2565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5" name="Line 913"/>
              <p:cNvSpPr>
                <a:spLocks noChangeShapeType="1"/>
              </p:cNvSpPr>
              <p:nvPr/>
            </p:nvSpPr>
            <p:spPr bwMode="auto">
              <a:xfrm flipV="1">
                <a:off x="2566" y="17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6" name="Line 914"/>
              <p:cNvSpPr>
                <a:spLocks noChangeShapeType="1"/>
              </p:cNvSpPr>
              <p:nvPr/>
            </p:nvSpPr>
            <p:spPr bwMode="auto">
              <a:xfrm flipH="1" flipV="1">
                <a:off x="2565" y="17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7" name="Freeform 915"/>
              <p:cNvSpPr>
                <a:spLocks/>
              </p:cNvSpPr>
              <p:nvPr/>
            </p:nvSpPr>
            <p:spPr bwMode="auto">
              <a:xfrm>
                <a:off x="2567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8" name="Freeform 916"/>
              <p:cNvSpPr>
                <a:spLocks/>
              </p:cNvSpPr>
              <p:nvPr/>
            </p:nvSpPr>
            <p:spPr bwMode="auto">
              <a:xfrm>
                <a:off x="2567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19" name="Freeform 917"/>
              <p:cNvSpPr>
                <a:spLocks/>
              </p:cNvSpPr>
              <p:nvPr/>
            </p:nvSpPr>
            <p:spPr bwMode="auto">
              <a:xfrm>
                <a:off x="2567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0" name="Freeform 918"/>
              <p:cNvSpPr>
                <a:spLocks/>
              </p:cNvSpPr>
              <p:nvPr/>
            </p:nvSpPr>
            <p:spPr bwMode="auto">
              <a:xfrm>
                <a:off x="2567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1" name="Line 919"/>
              <p:cNvSpPr>
                <a:spLocks noChangeShapeType="1"/>
              </p:cNvSpPr>
              <p:nvPr/>
            </p:nvSpPr>
            <p:spPr bwMode="auto">
              <a:xfrm>
                <a:off x="2541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2" name="Line 920"/>
              <p:cNvSpPr>
                <a:spLocks noChangeShapeType="1"/>
              </p:cNvSpPr>
              <p:nvPr/>
            </p:nvSpPr>
            <p:spPr bwMode="auto">
              <a:xfrm flipV="1">
                <a:off x="2557" y="1980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3" name="Line 921"/>
              <p:cNvSpPr>
                <a:spLocks noChangeShapeType="1"/>
              </p:cNvSpPr>
              <p:nvPr/>
            </p:nvSpPr>
            <p:spPr bwMode="auto">
              <a:xfrm flipV="1">
                <a:off x="2557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4" name="Line 922"/>
              <p:cNvSpPr>
                <a:spLocks noChangeShapeType="1"/>
              </p:cNvSpPr>
              <p:nvPr/>
            </p:nvSpPr>
            <p:spPr bwMode="auto">
              <a:xfrm flipV="1">
                <a:off x="2557" y="1876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5" name="Line 923"/>
              <p:cNvSpPr>
                <a:spLocks noChangeShapeType="1"/>
              </p:cNvSpPr>
              <p:nvPr/>
            </p:nvSpPr>
            <p:spPr bwMode="auto">
              <a:xfrm flipV="1">
                <a:off x="2557" y="18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6" name="Line 924"/>
              <p:cNvSpPr>
                <a:spLocks noChangeShapeType="1"/>
              </p:cNvSpPr>
              <p:nvPr/>
            </p:nvSpPr>
            <p:spPr bwMode="auto">
              <a:xfrm flipV="1">
                <a:off x="2557" y="1783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7" name="Line 925"/>
              <p:cNvSpPr>
                <a:spLocks noChangeShapeType="1"/>
              </p:cNvSpPr>
              <p:nvPr/>
            </p:nvSpPr>
            <p:spPr bwMode="auto">
              <a:xfrm flipV="1">
                <a:off x="2565" y="1848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8" name="Line 926"/>
              <p:cNvSpPr>
                <a:spLocks noChangeShapeType="1"/>
              </p:cNvSpPr>
              <p:nvPr/>
            </p:nvSpPr>
            <p:spPr bwMode="auto">
              <a:xfrm flipV="1">
                <a:off x="2543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29" name="Line 927"/>
              <p:cNvSpPr>
                <a:spLocks noChangeShapeType="1"/>
              </p:cNvSpPr>
              <p:nvPr/>
            </p:nvSpPr>
            <p:spPr bwMode="auto">
              <a:xfrm flipV="1">
                <a:off x="2571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0" name="Freeform 928"/>
              <p:cNvSpPr>
                <a:spLocks/>
              </p:cNvSpPr>
              <p:nvPr/>
            </p:nvSpPr>
            <p:spPr bwMode="auto">
              <a:xfrm>
                <a:off x="2556" y="2039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1" name="Line 929"/>
              <p:cNvSpPr>
                <a:spLocks noChangeShapeType="1"/>
              </p:cNvSpPr>
              <p:nvPr/>
            </p:nvSpPr>
            <p:spPr bwMode="auto">
              <a:xfrm flipH="1">
                <a:off x="2557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2" name="Line 930"/>
              <p:cNvSpPr>
                <a:spLocks noChangeShapeType="1"/>
              </p:cNvSpPr>
              <p:nvPr/>
            </p:nvSpPr>
            <p:spPr bwMode="auto">
              <a:xfrm>
                <a:off x="2543" y="204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3" name="Line 931"/>
              <p:cNvSpPr>
                <a:spLocks noChangeShapeType="1"/>
              </p:cNvSpPr>
              <p:nvPr/>
            </p:nvSpPr>
            <p:spPr bwMode="auto">
              <a:xfrm>
                <a:off x="255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4" name="Line 932"/>
              <p:cNvSpPr>
                <a:spLocks noChangeShapeType="1"/>
              </p:cNvSpPr>
              <p:nvPr/>
            </p:nvSpPr>
            <p:spPr bwMode="auto">
              <a:xfrm flipH="1">
                <a:off x="255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5" name="Line 933"/>
              <p:cNvSpPr>
                <a:spLocks noChangeShapeType="1"/>
              </p:cNvSpPr>
              <p:nvPr/>
            </p:nvSpPr>
            <p:spPr bwMode="auto">
              <a:xfrm>
                <a:off x="2543" y="20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6" name="Line 934"/>
              <p:cNvSpPr>
                <a:spLocks noChangeShapeType="1"/>
              </p:cNvSpPr>
              <p:nvPr/>
            </p:nvSpPr>
            <p:spPr bwMode="auto">
              <a:xfrm>
                <a:off x="255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7" name="Line 935"/>
              <p:cNvSpPr>
                <a:spLocks noChangeShapeType="1"/>
              </p:cNvSpPr>
              <p:nvPr/>
            </p:nvSpPr>
            <p:spPr bwMode="auto">
              <a:xfrm>
                <a:off x="255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8" name="Line 936"/>
              <p:cNvSpPr>
                <a:spLocks noChangeShapeType="1"/>
              </p:cNvSpPr>
              <p:nvPr/>
            </p:nvSpPr>
            <p:spPr bwMode="auto">
              <a:xfrm flipH="1">
                <a:off x="2543" y="203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39" name="Line 937"/>
              <p:cNvSpPr>
                <a:spLocks noChangeShapeType="1"/>
              </p:cNvSpPr>
              <p:nvPr/>
            </p:nvSpPr>
            <p:spPr bwMode="auto">
              <a:xfrm>
                <a:off x="2543" y="204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0" name="Line 938"/>
              <p:cNvSpPr>
                <a:spLocks noChangeShapeType="1"/>
              </p:cNvSpPr>
              <p:nvPr/>
            </p:nvSpPr>
            <p:spPr bwMode="auto">
              <a:xfrm>
                <a:off x="2545" y="204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1" name="Line 939"/>
              <p:cNvSpPr>
                <a:spLocks noChangeShapeType="1"/>
              </p:cNvSpPr>
              <p:nvPr/>
            </p:nvSpPr>
            <p:spPr bwMode="auto">
              <a:xfrm flipH="1">
                <a:off x="2545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2" name="Line 940"/>
              <p:cNvSpPr>
                <a:spLocks noChangeShapeType="1"/>
              </p:cNvSpPr>
              <p:nvPr/>
            </p:nvSpPr>
            <p:spPr bwMode="auto">
              <a:xfrm flipH="1">
                <a:off x="2543" y="203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3" name="Line 941"/>
              <p:cNvSpPr>
                <a:spLocks noChangeShapeType="1"/>
              </p:cNvSpPr>
              <p:nvPr/>
            </p:nvSpPr>
            <p:spPr bwMode="auto">
              <a:xfrm>
                <a:off x="2545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4" name="Line 942"/>
              <p:cNvSpPr>
                <a:spLocks noChangeShapeType="1"/>
              </p:cNvSpPr>
              <p:nvPr/>
            </p:nvSpPr>
            <p:spPr bwMode="auto">
              <a:xfrm>
                <a:off x="2543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5" name="Line 943"/>
              <p:cNvSpPr>
                <a:spLocks noChangeShapeType="1"/>
              </p:cNvSpPr>
              <p:nvPr/>
            </p:nvSpPr>
            <p:spPr bwMode="auto">
              <a:xfrm flipH="1">
                <a:off x="2545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6" name="Line 944"/>
              <p:cNvSpPr>
                <a:spLocks noChangeShapeType="1"/>
              </p:cNvSpPr>
              <p:nvPr/>
            </p:nvSpPr>
            <p:spPr bwMode="auto">
              <a:xfrm flipV="1">
                <a:off x="2549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7" name="Line 945"/>
              <p:cNvSpPr>
                <a:spLocks noChangeShapeType="1"/>
              </p:cNvSpPr>
              <p:nvPr/>
            </p:nvSpPr>
            <p:spPr bwMode="auto">
              <a:xfrm>
                <a:off x="2550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8" name="Line 946"/>
              <p:cNvSpPr>
                <a:spLocks noChangeShapeType="1"/>
              </p:cNvSpPr>
              <p:nvPr/>
            </p:nvSpPr>
            <p:spPr bwMode="auto">
              <a:xfrm flipH="1">
                <a:off x="2545" y="203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49" name="Line 947"/>
              <p:cNvSpPr>
                <a:spLocks noChangeShapeType="1"/>
              </p:cNvSpPr>
              <p:nvPr/>
            </p:nvSpPr>
            <p:spPr bwMode="auto">
              <a:xfrm flipH="1" flipV="1">
                <a:off x="2543" y="203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0" name="Freeform 948"/>
              <p:cNvSpPr>
                <a:spLocks/>
              </p:cNvSpPr>
              <p:nvPr/>
            </p:nvSpPr>
            <p:spPr bwMode="auto">
              <a:xfrm>
                <a:off x="2547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1" name="Freeform 949"/>
              <p:cNvSpPr>
                <a:spLocks/>
              </p:cNvSpPr>
              <p:nvPr/>
            </p:nvSpPr>
            <p:spPr bwMode="auto">
              <a:xfrm>
                <a:off x="2547" y="20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2" name="Freeform 950"/>
              <p:cNvSpPr>
                <a:spLocks/>
              </p:cNvSpPr>
              <p:nvPr/>
            </p:nvSpPr>
            <p:spPr bwMode="auto">
              <a:xfrm>
                <a:off x="2546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3" name="Freeform 951"/>
              <p:cNvSpPr>
                <a:spLocks/>
              </p:cNvSpPr>
              <p:nvPr/>
            </p:nvSpPr>
            <p:spPr bwMode="auto">
              <a:xfrm>
                <a:off x="2546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4" name="Freeform 952"/>
              <p:cNvSpPr>
                <a:spLocks/>
              </p:cNvSpPr>
              <p:nvPr/>
            </p:nvSpPr>
            <p:spPr bwMode="auto">
              <a:xfrm>
                <a:off x="2546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5" name="Freeform 953"/>
              <p:cNvSpPr>
                <a:spLocks/>
              </p:cNvSpPr>
              <p:nvPr/>
            </p:nvSpPr>
            <p:spPr bwMode="auto">
              <a:xfrm>
                <a:off x="2546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6" name="Freeform 954"/>
              <p:cNvSpPr>
                <a:spLocks/>
              </p:cNvSpPr>
              <p:nvPr/>
            </p:nvSpPr>
            <p:spPr bwMode="auto">
              <a:xfrm>
                <a:off x="2547" y="203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7" name="Freeform 955"/>
              <p:cNvSpPr>
                <a:spLocks/>
              </p:cNvSpPr>
              <p:nvPr/>
            </p:nvSpPr>
            <p:spPr bwMode="auto">
              <a:xfrm>
                <a:off x="2547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8" name="Freeform 956"/>
              <p:cNvSpPr>
                <a:spLocks/>
              </p:cNvSpPr>
              <p:nvPr/>
            </p:nvSpPr>
            <p:spPr bwMode="auto">
              <a:xfrm>
                <a:off x="2548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59" name="Freeform 957"/>
              <p:cNvSpPr>
                <a:spLocks/>
              </p:cNvSpPr>
              <p:nvPr/>
            </p:nvSpPr>
            <p:spPr bwMode="auto">
              <a:xfrm>
                <a:off x="2548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0" name="Freeform 958"/>
              <p:cNvSpPr>
                <a:spLocks/>
              </p:cNvSpPr>
              <p:nvPr/>
            </p:nvSpPr>
            <p:spPr bwMode="auto">
              <a:xfrm>
                <a:off x="2549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1" name="Freeform 959"/>
              <p:cNvSpPr>
                <a:spLocks/>
              </p:cNvSpPr>
              <p:nvPr/>
            </p:nvSpPr>
            <p:spPr bwMode="auto">
              <a:xfrm>
                <a:off x="2549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2" name="Freeform 960"/>
              <p:cNvSpPr>
                <a:spLocks/>
              </p:cNvSpPr>
              <p:nvPr/>
            </p:nvSpPr>
            <p:spPr bwMode="auto">
              <a:xfrm>
                <a:off x="2549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3" name="Freeform 961"/>
              <p:cNvSpPr>
                <a:spLocks/>
              </p:cNvSpPr>
              <p:nvPr/>
            </p:nvSpPr>
            <p:spPr bwMode="auto">
              <a:xfrm>
                <a:off x="2549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4" name="Freeform 962"/>
              <p:cNvSpPr>
                <a:spLocks/>
              </p:cNvSpPr>
              <p:nvPr/>
            </p:nvSpPr>
            <p:spPr bwMode="auto">
              <a:xfrm>
                <a:off x="2548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5" name="Freeform 963"/>
              <p:cNvSpPr>
                <a:spLocks/>
              </p:cNvSpPr>
              <p:nvPr/>
            </p:nvSpPr>
            <p:spPr bwMode="auto">
              <a:xfrm>
                <a:off x="2548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6" name="Line 964"/>
              <p:cNvSpPr>
                <a:spLocks noChangeShapeType="1"/>
              </p:cNvSpPr>
              <p:nvPr/>
            </p:nvSpPr>
            <p:spPr bwMode="auto">
              <a:xfrm flipH="1">
                <a:off x="2570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7" name="Line 965"/>
              <p:cNvSpPr>
                <a:spLocks noChangeShapeType="1"/>
              </p:cNvSpPr>
              <p:nvPr/>
            </p:nvSpPr>
            <p:spPr bwMode="auto">
              <a:xfrm>
                <a:off x="2570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8" name="Line 966"/>
              <p:cNvSpPr>
                <a:spLocks noChangeShapeType="1"/>
              </p:cNvSpPr>
              <p:nvPr/>
            </p:nvSpPr>
            <p:spPr bwMode="auto">
              <a:xfrm>
                <a:off x="2571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69" name="Line 967"/>
              <p:cNvSpPr>
                <a:spLocks noChangeShapeType="1"/>
              </p:cNvSpPr>
              <p:nvPr/>
            </p:nvSpPr>
            <p:spPr bwMode="auto">
              <a:xfrm flipV="1">
                <a:off x="2570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0" name="Line 968"/>
              <p:cNvSpPr>
                <a:spLocks noChangeShapeType="1"/>
              </p:cNvSpPr>
              <p:nvPr/>
            </p:nvSpPr>
            <p:spPr bwMode="auto">
              <a:xfrm flipV="1">
                <a:off x="2566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1" name="Line 969"/>
              <p:cNvSpPr>
                <a:spLocks noChangeShapeType="1"/>
              </p:cNvSpPr>
              <p:nvPr/>
            </p:nvSpPr>
            <p:spPr bwMode="auto">
              <a:xfrm>
                <a:off x="2565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2" name="Freeform 970"/>
              <p:cNvSpPr>
                <a:spLocks/>
              </p:cNvSpPr>
              <p:nvPr/>
            </p:nvSpPr>
            <p:spPr bwMode="auto">
              <a:xfrm>
                <a:off x="2566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3" name="Freeform 971"/>
              <p:cNvSpPr>
                <a:spLocks/>
              </p:cNvSpPr>
              <p:nvPr/>
            </p:nvSpPr>
            <p:spPr bwMode="auto">
              <a:xfrm>
                <a:off x="2565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4" name="Freeform 972"/>
              <p:cNvSpPr>
                <a:spLocks/>
              </p:cNvSpPr>
              <p:nvPr/>
            </p:nvSpPr>
            <p:spPr bwMode="auto">
              <a:xfrm>
                <a:off x="2565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5" name="Freeform 973"/>
              <p:cNvSpPr>
                <a:spLocks/>
              </p:cNvSpPr>
              <p:nvPr/>
            </p:nvSpPr>
            <p:spPr bwMode="auto">
              <a:xfrm>
                <a:off x="2565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6" name="Freeform 974"/>
              <p:cNvSpPr>
                <a:spLocks/>
              </p:cNvSpPr>
              <p:nvPr/>
            </p:nvSpPr>
            <p:spPr bwMode="auto">
              <a:xfrm>
                <a:off x="2565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7" name="Freeform 975"/>
              <p:cNvSpPr>
                <a:spLocks/>
              </p:cNvSpPr>
              <p:nvPr/>
            </p:nvSpPr>
            <p:spPr bwMode="auto">
              <a:xfrm>
                <a:off x="2565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8" name="Freeform 976"/>
              <p:cNvSpPr>
                <a:spLocks/>
              </p:cNvSpPr>
              <p:nvPr/>
            </p:nvSpPr>
            <p:spPr bwMode="auto">
              <a:xfrm>
                <a:off x="2565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79" name="Freeform 977"/>
              <p:cNvSpPr>
                <a:spLocks/>
              </p:cNvSpPr>
              <p:nvPr/>
            </p:nvSpPr>
            <p:spPr bwMode="auto">
              <a:xfrm>
                <a:off x="2566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0" name="Freeform 978"/>
              <p:cNvSpPr>
                <a:spLocks/>
              </p:cNvSpPr>
              <p:nvPr/>
            </p:nvSpPr>
            <p:spPr bwMode="auto">
              <a:xfrm>
                <a:off x="2566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1" name="Freeform 979"/>
              <p:cNvSpPr>
                <a:spLocks/>
              </p:cNvSpPr>
              <p:nvPr/>
            </p:nvSpPr>
            <p:spPr bwMode="auto">
              <a:xfrm>
                <a:off x="2567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2" name="Freeform 980"/>
              <p:cNvSpPr>
                <a:spLocks/>
              </p:cNvSpPr>
              <p:nvPr/>
            </p:nvSpPr>
            <p:spPr bwMode="auto">
              <a:xfrm>
                <a:off x="2567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3" name="Freeform 981"/>
              <p:cNvSpPr>
                <a:spLocks/>
              </p:cNvSpPr>
              <p:nvPr/>
            </p:nvSpPr>
            <p:spPr bwMode="auto">
              <a:xfrm>
                <a:off x="2566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4" name="Freeform 982"/>
              <p:cNvSpPr>
                <a:spLocks/>
              </p:cNvSpPr>
              <p:nvPr/>
            </p:nvSpPr>
            <p:spPr bwMode="auto">
              <a:xfrm>
                <a:off x="2567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5" name="Freeform 983"/>
              <p:cNvSpPr>
                <a:spLocks/>
              </p:cNvSpPr>
              <p:nvPr/>
            </p:nvSpPr>
            <p:spPr bwMode="auto">
              <a:xfrm>
                <a:off x="2568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6" name="Freeform 984"/>
              <p:cNvSpPr>
                <a:spLocks/>
              </p:cNvSpPr>
              <p:nvPr/>
            </p:nvSpPr>
            <p:spPr bwMode="auto">
              <a:xfrm>
                <a:off x="2568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7" name="Freeform 985"/>
              <p:cNvSpPr>
                <a:spLocks/>
              </p:cNvSpPr>
              <p:nvPr/>
            </p:nvSpPr>
            <p:spPr bwMode="auto">
              <a:xfrm>
                <a:off x="2567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8" name="Freeform 986"/>
              <p:cNvSpPr>
                <a:spLocks/>
              </p:cNvSpPr>
              <p:nvPr/>
            </p:nvSpPr>
            <p:spPr bwMode="auto">
              <a:xfrm>
                <a:off x="2556" y="1985"/>
                <a:ext cx="3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89" name="Line 987"/>
              <p:cNvSpPr>
                <a:spLocks noChangeShapeType="1"/>
              </p:cNvSpPr>
              <p:nvPr/>
            </p:nvSpPr>
            <p:spPr bwMode="auto">
              <a:xfrm flipH="1">
                <a:off x="2557" y="19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0" name="Line 988"/>
              <p:cNvSpPr>
                <a:spLocks noChangeShapeType="1"/>
              </p:cNvSpPr>
              <p:nvPr/>
            </p:nvSpPr>
            <p:spPr bwMode="auto">
              <a:xfrm>
                <a:off x="2543" y="19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1" name="Line 989"/>
              <p:cNvSpPr>
                <a:spLocks noChangeShapeType="1"/>
              </p:cNvSpPr>
              <p:nvPr/>
            </p:nvSpPr>
            <p:spPr bwMode="auto">
              <a:xfrm flipH="1">
                <a:off x="255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2" name="Line 990"/>
              <p:cNvSpPr>
                <a:spLocks noChangeShapeType="1"/>
              </p:cNvSpPr>
              <p:nvPr/>
            </p:nvSpPr>
            <p:spPr bwMode="auto">
              <a:xfrm>
                <a:off x="255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3" name="Line 991"/>
              <p:cNvSpPr>
                <a:spLocks noChangeShapeType="1"/>
              </p:cNvSpPr>
              <p:nvPr/>
            </p:nvSpPr>
            <p:spPr bwMode="auto">
              <a:xfrm flipH="1">
                <a:off x="2557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4" name="Line 992"/>
              <p:cNvSpPr>
                <a:spLocks noChangeShapeType="1"/>
              </p:cNvSpPr>
              <p:nvPr/>
            </p:nvSpPr>
            <p:spPr bwMode="auto">
              <a:xfrm>
                <a:off x="2543" y="198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5" name="Line 993"/>
              <p:cNvSpPr>
                <a:spLocks noChangeShapeType="1"/>
              </p:cNvSpPr>
              <p:nvPr/>
            </p:nvSpPr>
            <p:spPr bwMode="auto">
              <a:xfrm flipH="1">
                <a:off x="255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6" name="Line 994"/>
              <p:cNvSpPr>
                <a:spLocks noChangeShapeType="1"/>
              </p:cNvSpPr>
              <p:nvPr/>
            </p:nvSpPr>
            <p:spPr bwMode="auto">
              <a:xfrm flipH="1">
                <a:off x="2543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7" name="Line 995"/>
              <p:cNvSpPr>
                <a:spLocks noChangeShapeType="1"/>
              </p:cNvSpPr>
              <p:nvPr/>
            </p:nvSpPr>
            <p:spPr bwMode="auto">
              <a:xfrm flipH="1">
                <a:off x="2543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8" name="Line 996"/>
              <p:cNvSpPr>
                <a:spLocks noChangeShapeType="1"/>
              </p:cNvSpPr>
              <p:nvPr/>
            </p:nvSpPr>
            <p:spPr bwMode="auto">
              <a:xfrm flipV="1">
                <a:off x="2550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99" name="Line 997"/>
              <p:cNvSpPr>
                <a:spLocks noChangeShapeType="1"/>
              </p:cNvSpPr>
              <p:nvPr/>
            </p:nvSpPr>
            <p:spPr bwMode="auto">
              <a:xfrm>
                <a:off x="2549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0" name="Line 998"/>
              <p:cNvSpPr>
                <a:spLocks noChangeShapeType="1"/>
              </p:cNvSpPr>
              <p:nvPr/>
            </p:nvSpPr>
            <p:spPr bwMode="auto">
              <a:xfrm flipV="1">
                <a:off x="2543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1" name="Line 999"/>
              <p:cNvSpPr>
                <a:spLocks noChangeShapeType="1"/>
              </p:cNvSpPr>
              <p:nvPr/>
            </p:nvSpPr>
            <p:spPr bwMode="auto">
              <a:xfrm>
                <a:off x="2545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2" name="Line 1000"/>
              <p:cNvSpPr>
                <a:spLocks noChangeShapeType="1"/>
              </p:cNvSpPr>
              <p:nvPr/>
            </p:nvSpPr>
            <p:spPr bwMode="auto">
              <a:xfrm flipH="1" flipV="1">
                <a:off x="2543" y="198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3" name="Line 1001"/>
              <p:cNvSpPr>
                <a:spLocks noChangeShapeType="1"/>
              </p:cNvSpPr>
              <p:nvPr/>
            </p:nvSpPr>
            <p:spPr bwMode="auto">
              <a:xfrm flipH="1">
                <a:off x="2545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4" name="Line 1002"/>
              <p:cNvSpPr>
                <a:spLocks noChangeShapeType="1"/>
              </p:cNvSpPr>
              <p:nvPr/>
            </p:nvSpPr>
            <p:spPr bwMode="auto">
              <a:xfrm>
                <a:off x="2545" y="198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5" name="Line 1003"/>
              <p:cNvSpPr>
                <a:spLocks noChangeShapeType="1"/>
              </p:cNvSpPr>
              <p:nvPr/>
            </p:nvSpPr>
            <p:spPr bwMode="auto">
              <a:xfrm flipV="1">
                <a:off x="2543" y="1983"/>
                <a:ext cx="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6" name="Freeform 1004"/>
              <p:cNvSpPr>
                <a:spLocks/>
              </p:cNvSpPr>
              <p:nvPr/>
            </p:nvSpPr>
            <p:spPr bwMode="auto">
              <a:xfrm>
                <a:off x="2547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7" name="Freeform 1005"/>
              <p:cNvSpPr>
                <a:spLocks/>
              </p:cNvSpPr>
              <p:nvPr/>
            </p:nvSpPr>
            <p:spPr bwMode="auto">
              <a:xfrm>
                <a:off x="2547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8" name="Freeform 1006"/>
              <p:cNvSpPr>
                <a:spLocks/>
              </p:cNvSpPr>
              <p:nvPr/>
            </p:nvSpPr>
            <p:spPr bwMode="auto">
              <a:xfrm>
                <a:off x="2546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09" name="Freeform 1007"/>
              <p:cNvSpPr>
                <a:spLocks/>
              </p:cNvSpPr>
              <p:nvPr/>
            </p:nvSpPr>
            <p:spPr bwMode="auto">
              <a:xfrm>
                <a:off x="2546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0" name="Freeform 1008"/>
              <p:cNvSpPr>
                <a:spLocks/>
              </p:cNvSpPr>
              <p:nvPr/>
            </p:nvSpPr>
            <p:spPr bwMode="auto">
              <a:xfrm>
                <a:off x="2546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1" name="Freeform 1009"/>
              <p:cNvSpPr>
                <a:spLocks/>
              </p:cNvSpPr>
              <p:nvPr/>
            </p:nvSpPr>
            <p:spPr bwMode="auto">
              <a:xfrm>
                <a:off x="2546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2" name="Freeform 1010"/>
              <p:cNvSpPr>
                <a:spLocks/>
              </p:cNvSpPr>
              <p:nvPr/>
            </p:nvSpPr>
            <p:spPr bwMode="auto">
              <a:xfrm>
                <a:off x="2547" y="1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3" name="Freeform 1011"/>
              <p:cNvSpPr>
                <a:spLocks/>
              </p:cNvSpPr>
              <p:nvPr/>
            </p:nvSpPr>
            <p:spPr bwMode="auto">
              <a:xfrm>
                <a:off x="2547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4" name="Freeform 1012"/>
              <p:cNvSpPr>
                <a:spLocks/>
              </p:cNvSpPr>
              <p:nvPr/>
            </p:nvSpPr>
            <p:spPr bwMode="auto">
              <a:xfrm>
                <a:off x="2548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5" name="Freeform 1013"/>
              <p:cNvSpPr>
                <a:spLocks/>
              </p:cNvSpPr>
              <p:nvPr/>
            </p:nvSpPr>
            <p:spPr bwMode="auto">
              <a:xfrm>
                <a:off x="2548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6" name="Freeform 1014"/>
              <p:cNvSpPr>
                <a:spLocks/>
              </p:cNvSpPr>
              <p:nvPr/>
            </p:nvSpPr>
            <p:spPr bwMode="auto">
              <a:xfrm>
                <a:off x="2549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7" name="Freeform 1015"/>
              <p:cNvSpPr>
                <a:spLocks/>
              </p:cNvSpPr>
              <p:nvPr/>
            </p:nvSpPr>
            <p:spPr bwMode="auto">
              <a:xfrm>
                <a:off x="2549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8" name="Freeform 1016"/>
              <p:cNvSpPr>
                <a:spLocks/>
              </p:cNvSpPr>
              <p:nvPr/>
            </p:nvSpPr>
            <p:spPr bwMode="auto">
              <a:xfrm>
                <a:off x="2549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19" name="Freeform 1017"/>
              <p:cNvSpPr>
                <a:spLocks/>
              </p:cNvSpPr>
              <p:nvPr/>
            </p:nvSpPr>
            <p:spPr bwMode="auto">
              <a:xfrm>
                <a:off x="2549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0" name="Freeform 1018"/>
              <p:cNvSpPr>
                <a:spLocks/>
              </p:cNvSpPr>
              <p:nvPr/>
            </p:nvSpPr>
            <p:spPr bwMode="auto">
              <a:xfrm>
                <a:off x="2548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1" name="Freeform 1019"/>
              <p:cNvSpPr>
                <a:spLocks/>
              </p:cNvSpPr>
              <p:nvPr/>
            </p:nvSpPr>
            <p:spPr bwMode="auto">
              <a:xfrm>
                <a:off x="2548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2" name="Line 1020"/>
              <p:cNvSpPr>
                <a:spLocks noChangeShapeType="1"/>
              </p:cNvSpPr>
              <p:nvPr/>
            </p:nvSpPr>
            <p:spPr bwMode="auto">
              <a:xfrm flipV="1">
                <a:off x="2543" y="19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3" name="Line 1021"/>
              <p:cNvSpPr>
                <a:spLocks noChangeShapeType="1"/>
              </p:cNvSpPr>
              <p:nvPr/>
            </p:nvSpPr>
            <p:spPr bwMode="auto">
              <a:xfrm>
                <a:off x="2545" y="19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4" name="Line 1022"/>
              <p:cNvSpPr>
                <a:spLocks noChangeShapeType="1"/>
              </p:cNvSpPr>
              <p:nvPr/>
            </p:nvSpPr>
            <p:spPr bwMode="auto">
              <a:xfrm flipV="1">
                <a:off x="2549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5" name="Line 1023"/>
              <p:cNvSpPr>
                <a:spLocks noChangeShapeType="1"/>
              </p:cNvSpPr>
              <p:nvPr/>
            </p:nvSpPr>
            <p:spPr bwMode="auto">
              <a:xfrm>
                <a:off x="2550" y="19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6" name="Line 1024"/>
              <p:cNvSpPr>
                <a:spLocks noChangeShapeType="1"/>
              </p:cNvSpPr>
              <p:nvPr/>
            </p:nvSpPr>
            <p:spPr bwMode="auto">
              <a:xfrm flipV="1">
                <a:off x="2565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7" name="Line 1025"/>
              <p:cNvSpPr>
                <a:spLocks noChangeShapeType="1"/>
              </p:cNvSpPr>
              <p:nvPr/>
            </p:nvSpPr>
            <p:spPr bwMode="auto">
              <a:xfrm>
                <a:off x="2566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8" name="Line 1026"/>
              <p:cNvSpPr>
                <a:spLocks noChangeShapeType="1"/>
              </p:cNvSpPr>
              <p:nvPr/>
            </p:nvSpPr>
            <p:spPr bwMode="auto">
              <a:xfrm flipV="1">
                <a:off x="2571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29" name="Line 1027"/>
              <p:cNvSpPr>
                <a:spLocks noChangeShapeType="1"/>
              </p:cNvSpPr>
              <p:nvPr/>
            </p:nvSpPr>
            <p:spPr bwMode="auto">
              <a:xfrm flipV="1">
                <a:off x="2570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0" name="Line 1028"/>
              <p:cNvSpPr>
                <a:spLocks noChangeShapeType="1"/>
              </p:cNvSpPr>
              <p:nvPr/>
            </p:nvSpPr>
            <p:spPr bwMode="auto">
              <a:xfrm flipH="1" flipV="1">
                <a:off x="2570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1" name="Line 1029"/>
              <p:cNvSpPr>
                <a:spLocks noChangeShapeType="1"/>
              </p:cNvSpPr>
              <p:nvPr/>
            </p:nvSpPr>
            <p:spPr bwMode="auto">
              <a:xfrm flipH="1" flipV="1">
                <a:off x="2570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2" name="Freeform 1030"/>
              <p:cNvSpPr>
                <a:spLocks/>
              </p:cNvSpPr>
              <p:nvPr/>
            </p:nvSpPr>
            <p:spPr bwMode="auto">
              <a:xfrm>
                <a:off x="2566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3" name="Freeform 1031"/>
              <p:cNvSpPr>
                <a:spLocks/>
              </p:cNvSpPr>
              <p:nvPr/>
            </p:nvSpPr>
            <p:spPr bwMode="auto">
              <a:xfrm>
                <a:off x="2565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4" name="Freeform 1032"/>
              <p:cNvSpPr>
                <a:spLocks/>
              </p:cNvSpPr>
              <p:nvPr/>
            </p:nvSpPr>
            <p:spPr bwMode="auto">
              <a:xfrm>
                <a:off x="2565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5" name="Freeform 1033"/>
              <p:cNvSpPr>
                <a:spLocks/>
              </p:cNvSpPr>
              <p:nvPr/>
            </p:nvSpPr>
            <p:spPr bwMode="auto">
              <a:xfrm>
                <a:off x="2565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6" name="Freeform 1034"/>
              <p:cNvSpPr>
                <a:spLocks/>
              </p:cNvSpPr>
              <p:nvPr/>
            </p:nvSpPr>
            <p:spPr bwMode="auto">
              <a:xfrm>
                <a:off x="2565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7" name="Freeform 1035"/>
              <p:cNvSpPr>
                <a:spLocks/>
              </p:cNvSpPr>
              <p:nvPr/>
            </p:nvSpPr>
            <p:spPr bwMode="auto">
              <a:xfrm>
                <a:off x="2565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8" name="Freeform 1036"/>
              <p:cNvSpPr>
                <a:spLocks/>
              </p:cNvSpPr>
              <p:nvPr/>
            </p:nvSpPr>
            <p:spPr bwMode="auto">
              <a:xfrm>
                <a:off x="2565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39" name="Freeform 1037"/>
              <p:cNvSpPr>
                <a:spLocks/>
              </p:cNvSpPr>
              <p:nvPr/>
            </p:nvSpPr>
            <p:spPr bwMode="auto">
              <a:xfrm>
                <a:off x="2566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0" name="Freeform 1038"/>
              <p:cNvSpPr>
                <a:spLocks/>
              </p:cNvSpPr>
              <p:nvPr/>
            </p:nvSpPr>
            <p:spPr bwMode="auto">
              <a:xfrm>
                <a:off x="2566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1" name="Freeform 1039"/>
              <p:cNvSpPr>
                <a:spLocks/>
              </p:cNvSpPr>
              <p:nvPr/>
            </p:nvSpPr>
            <p:spPr bwMode="auto">
              <a:xfrm>
                <a:off x="2567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2" name="Freeform 1040"/>
              <p:cNvSpPr>
                <a:spLocks/>
              </p:cNvSpPr>
              <p:nvPr/>
            </p:nvSpPr>
            <p:spPr bwMode="auto">
              <a:xfrm>
                <a:off x="2567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3" name="Freeform 1041"/>
              <p:cNvSpPr>
                <a:spLocks/>
              </p:cNvSpPr>
              <p:nvPr/>
            </p:nvSpPr>
            <p:spPr bwMode="auto">
              <a:xfrm>
                <a:off x="2566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4" name="Freeform 1042"/>
              <p:cNvSpPr>
                <a:spLocks/>
              </p:cNvSpPr>
              <p:nvPr/>
            </p:nvSpPr>
            <p:spPr bwMode="auto">
              <a:xfrm>
                <a:off x="2567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5" name="Freeform 1043"/>
              <p:cNvSpPr>
                <a:spLocks/>
              </p:cNvSpPr>
              <p:nvPr/>
            </p:nvSpPr>
            <p:spPr bwMode="auto">
              <a:xfrm>
                <a:off x="256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6" name="Freeform 1044"/>
              <p:cNvSpPr>
                <a:spLocks/>
              </p:cNvSpPr>
              <p:nvPr/>
            </p:nvSpPr>
            <p:spPr bwMode="auto">
              <a:xfrm>
                <a:off x="256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7" name="Freeform 1045"/>
              <p:cNvSpPr>
                <a:spLocks/>
              </p:cNvSpPr>
              <p:nvPr/>
            </p:nvSpPr>
            <p:spPr bwMode="auto">
              <a:xfrm>
                <a:off x="2567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8" name="Line 1046"/>
              <p:cNvSpPr>
                <a:spLocks noChangeShapeType="1"/>
              </p:cNvSpPr>
              <p:nvPr/>
            </p:nvSpPr>
            <p:spPr bwMode="auto">
              <a:xfrm flipH="1" flipV="1">
                <a:off x="2565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49" name="Line 1047"/>
              <p:cNvSpPr>
                <a:spLocks noChangeShapeType="1"/>
              </p:cNvSpPr>
              <p:nvPr/>
            </p:nvSpPr>
            <p:spPr bwMode="auto">
              <a:xfrm flipV="1">
                <a:off x="2624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0" name="Line 1048"/>
              <p:cNvSpPr>
                <a:spLocks noChangeShapeType="1"/>
              </p:cNvSpPr>
              <p:nvPr/>
            </p:nvSpPr>
            <p:spPr bwMode="auto">
              <a:xfrm flipH="1">
                <a:off x="2623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1" name="Line 1049"/>
              <p:cNvSpPr>
                <a:spLocks noChangeShapeType="1"/>
              </p:cNvSpPr>
              <p:nvPr/>
            </p:nvSpPr>
            <p:spPr bwMode="auto">
              <a:xfrm flipH="1">
                <a:off x="2610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2" name="Line 1050"/>
              <p:cNvSpPr>
                <a:spLocks noChangeShapeType="1"/>
              </p:cNvSpPr>
              <p:nvPr/>
            </p:nvSpPr>
            <p:spPr bwMode="auto">
              <a:xfrm flipH="1">
                <a:off x="261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3" name="Line 1051"/>
              <p:cNvSpPr>
                <a:spLocks noChangeShapeType="1"/>
              </p:cNvSpPr>
              <p:nvPr/>
            </p:nvSpPr>
            <p:spPr bwMode="auto">
              <a:xfrm flipH="1">
                <a:off x="261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4" name="Line 1052"/>
              <p:cNvSpPr>
                <a:spLocks noChangeShapeType="1"/>
              </p:cNvSpPr>
              <p:nvPr/>
            </p:nvSpPr>
            <p:spPr bwMode="auto">
              <a:xfrm>
                <a:off x="2623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5" name="Line 1053"/>
              <p:cNvSpPr>
                <a:spLocks noChangeShapeType="1"/>
              </p:cNvSpPr>
              <p:nvPr/>
            </p:nvSpPr>
            <p:spPr bwMode="auto">
              <a:xfrm>
                <a:off x="261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6" name="Line 1054"/>
              <p:cNvSpPr>
                <a:spLocks noChangeShapeType="1"/>
              </p:cNvSpPr>
              <p:nvPr/>
            </p:nvSpPr>
            <p:spPr bwMode="auto">
              <a:xfrm>
                <a:off x="2624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7" name="Freeform 1055"/>
              <p:cNvSpPr>
                <a:spLocks/>
              </p:cNvSpPr>
              <p:nvPr/>
            </p:nvSpPr>
            <p:spPr bwMode="auto">
              <a:xfrm>
                <a:off x="2608" y="2039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3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8" name="Line 1056"/>
              <p:cNvSpPr>
                <a:spLocks noChangeShapeType="1"/>
              </p:cNvSpPr>
              <p:nvPr/>
            </p:nvSpPr>
            <p:spPr bwMode="auto">
              <a:xfrm>
                <a:off x="261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59" name="Line 1057"/>
              <p:cNvSpPr>
                <a:spLocks noChangeShapeType="1"/>
              </p:cNvSpPr>
              <p:nvPr/>
            </p:nvSpPr>
            <p:spPr bwMode="auto">
              <a:xfrm>
                <a:off x="261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0" name="Line 1058"/>
              <p:cNvSpPr>
                <a:spLocks noChangeShapeType="1"/>
              </p:cNvSpPr>
              <p:nvPr/>
            </p:nvSpPr>
            <p:spPr bwMode="auto">
              <a:xfrm flipV="1">
                <a:off x="2623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1" name="Freeform 1059"/>
              <p:cNvSpPr>
                <a:spLocks/>
              </p:cNvSpPr>
              <p:nvPr/>
            </p:nvSpPr>
            <p:spPr bwMode="auto">
              <a:xfrm>
                <a:off x="2619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2" name="Freeform 1060"/>
              <p:cNvSpPr>
                <a:spLocks/>
              </p:cNvSpPr>
              <p:nvPr/>
            </p:nvSpPr>
            <p:spPr bwMode="auto">
              <a:xfrm>
                <a:off x="2618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3" name="Freeform 1061"/>
              <p:cNvSpPr>
                <a:spLocks/>
              </p:cNvSpPr>
              <p:nvPr/>
            </p:nvSpPr>
            <p:spPr bwMode="auto">
              <a:xfrm>
                <a:off x="2618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4" name="Freeform 1062"/>
              <p:cNvSpPr>
                <a:spLocks/>
              </p:cNvSpPr>
              <p:nvPr/>
            </p:nvSpPr>
            <p:spPr bwMode="auto">
              <a:xfrm>
                <a:off x="2618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5" name="Freeform 1063"/>
              <p:cNvSpPr>
                <a:spLocks/>
              </p:cNvSpPr>
              <p:nvPr/>
            </p:nvSpPr>
            <p:spPr bwMode="auto">
              <a:xfrm>
                <a:off x="2618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6" name="Freeform 1064"/>
              <p:cNvSpPr>
                <a:spLocks/>
              </p:cNvSpPr>
              <p:nvPr/>
            </p:nvSpPr>
            <p:spPr bwMode="auto">
              <a:xfrm>
                <a:off x="2618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7" name="Freeform 1065"/>
              <p:cNvSpPr>
                <a:spLocks/>
              </p:cNvSpPr>
              <p:nvPr/>
            </p:nvSpPr>
            <p:spPr bwMode="auto">
              <a:xfrm>
                <a:off x="2618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8" name="Freeform 1066"/>
              <p:cNvSpPr>
                <a:spLocks/>
              </p:cNvSpPr>
              <p:nvPr/>
            </p:nvSpPr>
            <p:spPr bwMode="auto">
              <a:xfrm>
                <a:off x="2619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69" name="Freeform 1067"/>
              <p:cNvSpPr>
                <a:spLocks/>
              </p:cNvSpPr>
              <p:nvPr/>
            </p:nvSpPr>
            <p:spPr bwMode="auto">
              <a:xfrm>
                <a:off x="2619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0" name="Freeform 1068"/>
              <p:cNvSpPr>
                <a:spLocks/>
              </p:cNvSpPr>
              <p:nvPr/>
            </p:nvSpPr>
            <p:spPr bwMode="auto">
              <a:xfrm>
                <a:off x="2620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1" name="Freeform 1069"/>
              <p:cNvSpPr>
                <a:spLocks/>
              </p:cNvSpPr>
              <p:nvPr/>
            </p:nvSpPr>
            <p:spPr bwMode="auto">
              <a:xfrm>
                <a:off x="2620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2" name="Freeform 1070"/>
              <p:cNvSpPr>
                <a:spLocks/>
              </p:cNvSpPr>
              <p:nvPr/>
            </p:nvSpPr>
            <p:spPr bwMode="auto">
              <a:xfrm>
                <a:off x="2620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3" name="Freeform 1071"/>
              <p:cNvSpPr>
                <a:spLocks/>
              </p:cNvSpPr>
              <p:nvPr/>
            </p:nvSpPr>
            <p:spPr bwMode="auto">
              <a:xfrm>
                <a:off x="2620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4" name="Freeform 1072"/>
              <p:cNvSpPr>
                <a:spLocks/>
              </p:cNvSpPr>
              <p:nvPr/>
            </p:nvSpPr>
            <p:spPr bwMode="auto">
              <a:xfrm>
                <a:off x="2620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5" name="Freeform 1073"/>
              <p:cNvSpPr>
                <a:spLocks/>
              </p:cNvSpPr>
              <p:nvPr/>
            </p:nvSpPr>
            <p:spPr bwMode="auto">
              <a:xfrm>
                <a:off x="2620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6" name="Freeform 1074"/>
              <p:cNvSpPr>
                <a:spLocks/>
              </p:cNvSpPr>
              <p:nvPr/>
            </p:nvSpPr>
            <p:spPr bwMode="auto">
              <a:xfrm>
                <a:off x="2619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7" name="Freeform 1075"/>
              <p:cNvSpPr>
                <a:spLocks/>
              </p:cNvSpPr>
              <p:nvPr/>
            </p:nvSpPr>
            <p:spPr bwMode="auto">
              <a:xfrm>
                <a:off x="2600" y="20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8" name="Freeform 1076"/>
              <p:cNvSpPr>
                <a:spLocks/>
              </p:cNvSpPr>
              <p:nvPr/>
            </p:nvSpPr>
            <p:spPr bwMode="auto">
              <a:xfrm>
                <a:off x="2599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79" name="Freeform 1077"/>
              <p:cNvSpPr>
                <a:spLocks/>
              </p:cNvSpPr>
              <p:nvPr/>
            </p:nvSpPr>
            <p:spPr bwMode="auto">
              <a:xfrm>
                <a:off x="2599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0" name="Freeform 1078"/>
              <p:cNvSpPr>
                <a:spLocks/>
              </p:cNvSpPr>
              <p:nvPr/>
            </p:nvSpPr>
            <p:spPr bwMode="auto">
              <a:xfrm>
                <a:off x="2599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1" name="Freeform 1079"/>
              <p:cNvSpPr>
                <a:spLocks/>
              </p:cNvSpPr>
              <p:nvPr/>
            </p:nvSpPr>
            <p:spPr bwMode="auto">
              <a:xfrm>
                <a:off x="2599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2" name="Freeform 1080"/>
              <p:cNvSpPr>
                <a:spLocks/>
              </p:cNvSpPr>
              <p:nvPr/>
            </p:nvSpPr>
            <p:spPr bwMode="auto">
              <a:xfrm>
                <a:off x="2599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3" name="Freeform 1081"/>
              <p:cNvSpPr>
                <a:spLocks/>
              </p:cNvSpPr>
              <p:nvPr/>
            </p:nvSpPr>
            <p:spPr bwMode="auto">
              <a:xfrm>
                <a:off x="2599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84" name="Line 1082"/>
              <p:cNvSpPr>
                <a:spLocks noChangeShapeType="1"/>
              </p:cNvSpPr>
              <p:nvPr/>
            </p:nvSpPr>
            <p:spPr bwMode="auto">
              <a:xfrm flipH="1">
                <a:off x="2600" y="20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5609" name="Group 1083"/>
            <p:cNvGrpSpPr>
              <a:grpSpLocks/>
            </p:cNvGrpSpPr>
            <p:nvPr/>
          </p:nvGrpSpPr>
          <p:grpSpPr bwMode="auto">
            <a:xfrm>
              <a:off x="2596" y="1971"/>
              <a:ext cx="82" cy="79"/>
              <a:chOff x="2596" y="1971"/>
              <a:chExt cx="82" cy="79"/>
            </a:xfrm>
          </p:grpSpPr>
          <p:sp>
            <p:nvSpPr>
              <p:cNvPr id="117885" name="Freeform 1084"/>
              <p:cNvSpPr>
                <a:spLocks/>
              </p:cNvSpPr>
              <p:nvPr/>
            </p:nvSpPr>
            <p:spPr bwMode="auto">
              <a:xfrm>
                <a:off x="2600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6" name="Freeform 1085"/>
              <p:cNvSpPr>
                <a:spLocks/>
              </p:cNvSpPr>
              <p:nvPr/>
            </p:nvSpPr>
            <p:spPr bwMode="auto">
              <a:xfrm>
                <a:off x="2601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7" name="Freeform 1086"/>
              <p:cNvSpPr>
                <a:spLocks/>
              </p:cNvSpPr>
              <p:nvPr/>
            </p:nvSpPr>
            <p:spPr bwMode="auto">
              <a:xfrm>
                <a:off x="2601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8" name="Freeform 1087"/>
              <p:cNvSpPr>
                <a:spLocks/>
              </p:cNvSpPr>
              <p:nvPr/>
            </p:nvSpPr>
            <p:spPr bwMode="auto">
              <a:xfrm>
                <a:off x="2601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9" name="Freeform 1088"/>
              <p:cNvSpPr>
                <a:spLocks/>
              </p:cNvSpPr>
              <p:nvPr/>
            </p:nvSpPr>
            <p:spPr bwMode="auto">
              <a:xfrm>
                <a:off x="2601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0" name="Freeform 1089"/>
              <p:cNvSpPr>
                <a:spLocks/>
              </p:cNvSpPr>
              <p:nvPr/>
            </p:nvSpPr>
            <p:spPr bwMode="auto">
              <a:xfrm>
                <a:off x="2601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1" name="Freeform 1090"/>
              <p:cNvSpPr>
                <a:spLocks/>
              </p:cNvSpPr>
              <p:nvPr/>
            </p:nvSpPr>
            <p:spPr bwMode="auto">
              <a:xfrm>
                <a:off x="2601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2" name="Freeform 1091"/>
              <p:cNvSpPr>
                <a:spLocks/>
              </p:cNvSpPr>
              <p:nvPr/>
            </p:nvSpPr>
            <p:spPr bwMode="auto">
              <a:xfrm>
                <a:off x="2600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3" name="Line 1092"/>
              <p:cNvSpPr>
                <a:spLocks noChangeShapeType="1"/>
              </p:cNvSpPr>
              <p:nvPr/>
            </p:nvSpPr>
            <p:spPr bwMode="auto">
              <a:xfrm>
                <a:off x="2617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4" name="Line 1093"/>
              <p:cNvSpPr>
                <a:spLocks noChangeShapeType="1"/>
              </p:cNvSpPr>
              <p:nvPr/>
            </p:nvSpPr>
            <p:spPr bwMode="auto">
              <a:xfrm>
                <a:off x="2603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5" name="Line 1094"/>
              <p:cNvSpPr>
                <a:spLocks noChangeShapeType="1"/>
              </p:cNvSpPr>
              <p:nvPr/>
            </p:nvSpPr>
            <p:spPr bwMode="auto">
              <a:xfrm flipV="1">
                <a:off x="2618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6" name="Line 1095"/>
              <p:cNvSpPr>
                <a:spLocks noChangeShapeType="1"/>
              </p:cNvSpPr>
              <p:nvPr/>
            </p:nvSpPr>
            <p:spPr bwMode="auto">
              <a:xfrm flipV="1">
                <a:off x="2602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7" name="Line 1096"/>
              <p:cNvSpPr>
                <a:spLocks noChangeShapeType="1"/>
              </p:cNvSpPr>
              <p:nvPr/>
            </p:nvSpPr>
            <p:spPr bwMode="auto">
              <a:xfrm>
                <a:off x="2602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8" name="Line 1097"/>
              <p:cNvSpPr>
                <a:spLocks noChangeShapeType="1"/>
              </p:cNvSpPr>
              <p:nvPr/>
            </p:nvSpPr>
            <p:spPr bwMode="auto">
              <a:xfrm flipV="1">
                <a:off x="2603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99" name="Line 1098"/>
              <p:cNvSpPr>
                <a:spLocks noChangeShapeType="1"/>
              </p:cNvSpPr>
              <p:nvPr/>
            </p:nvSpPr>
            <p:spPr bwMode="auto">
              <a:xfrm>
                <a:off x="2598" y="1972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0" name="Line 1099"/>
              <p:cNvSpPr>
                <a:spLocks noChangeShapeType="1"/>
              </p:cNvSpPr>
              <p:nvPr/>
            </p:nvSpPr>
            <p:spPr bwMode="auto">
              <a:xfrm>
                <a:off x="2622" y="1972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1" name="Line 1100"/>
              <p:cNvSpPr>
                <a:spLocks noChangeShapeType="1"/>
              </p:cNvSpPr>
              <p:nvPr/>
            </p:nvSpPr>
            <p:spPr bwMode="auto">
              <a:xfrm flipV="1">
                <a:off x="2617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2" name="Line 1101"/>
              <p:cNvSpPr>
                <a:spLocks noChangeShapeType="1"/>
              </p:cNvSpPr>
              <p:nvPr/>
            </p:nvSpPr>
            <p:spPr bwMode="auto">
              <a:xfrm>
                <a:off x="2618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3" name="Freeform 1102"/>
              <p:cNvSpPr>
                <a:spLocks/>
              </p:cNvSpPr>
              <p:nvPr/>
            </p:nvSpPr>
            <p:spPr bwMode="auto">
              <a:xfrm>
                <a:off x="2620" y="1973"/>
                <a:ext cx="4" cy="5"/>
              </a:xfrm>
              <a:custGeom>
                <a:avLst/>
                <a:gdLst>
                  <a:gd name="T0" fmla="*/ 0 w 19"/>
                  <a:gd name="T1" fmla="*/ 0 h 18"/>
                  <a:gd name="T2" fmla="*/ 0 w 19"/>
                  <a:gd name="T3" fmla="*/ 0 h 18"/>
                  <a:gd name="T4" fmla="*/ 0 w 19"/>
                  <a:gd name="T5" fmla="*/ 0 h 18"/>
                  <a:gd name="T6" fmla="*/ 0 w 19"/>
                  <a:gd name="T7" fmla="*/ 0 h 18"/>
                  <a:gd name="T8" fmla="*/ 0 w 19"/>
                  <a:gd name="T9" fmla="*/ 0 h 18"/>
                  <a:gd name="T10" fmla="*/ 0 w 19"/>
                  <a:gd name="T11" fmla="*/ 0 h 18"/>
                  <a:gd name="T12" fmla="*/ 0 w 19"/>
                  <a:gd name="T13" fmla="*/ 0 h 18"/>
                  <a:gd name="T14" fmla="*/ 0 w 19"/>
                  <a:gd name="T15" fmla="*/ 0 h 18"/>
                  <a:gd name="T16" fmla="*/ 0 w 19"/>
                  <a:gd name="T17" fmla="*/ 0 h 18"/>
                  <a:gd name="T18" fmla="*/ 0 w 19"/>
                  <a:gd name="T19" fmla="*/ 0 h 18"/>
                  <a:gd name="T20" fmla="*/ 0 w 19"/>
                  <a:gd name="T21" fmla="*/ 0 h 18"/>
                  <a:gd name="T22" fmla="*/ 0 w 19"/>
                  <a:gd name="T23" fmla="*/ 0 h 18"/>
                  <a:gd name="T24" fmla="*/ 0 w 19"/>
                  <a:gd name="T25" fmla="*/ 0 h 18"/>
                  <a:gd name="T26" fmla="*/ 0 w 19"/>
                  <a:gd name="T27" fmla="*/ 0 h 18"/>
                  <a:gd name="T28" fmla="*/ 0 w 19"/>
                  <a:gd name="T29" fmla="*/ 0 h 18"/>
                  <a:gd name="T30" fmla="*/ 0 w 19"/>
                  <a:gd name="T31" fmla="*/ 0 h 18"/>
                  <a:gd name="T32" fmla="*/ 0 w 19"/>
                  <a:gd name="T33" fmla="*/ 0 h 18"/>
                  <a:gd name="T34" fmla="*/ 0 w 19"/>
                  <a:gd name="T35" fmla="*/ 0 h 18"/>
                  <a:gd name="T36" fmla="*/ 0 w 19"/>
                  <a:gd name="T37" fmla="*/ 0 h 18"/>
                  <a:gd name="T38" fmla="*/ 0 w 19"/>
                  <a:gd name="T39" fmla="*/ 0 h 18"/>
                  <a:gd name="T40" fmla="*/ 0 w 19"/>
                  <a:gd name="T41" fmla="*/ 0 h 18"/>
                  <a:gd name="T42" fmla="*/ 0 w 19"/>
                  <a:gd name="T43" fmla="*/ 0 h 18"/>
                  <a:gd name="T44" fmla="*/ 0 w 19"/>
                  <a:gd name="T45" fmla="*/ 0 h 18"/>
                  <a:gd name="T46" fmla="*/ 0 w 19"/>
                  <a:gd name="T47" fmla="*/ 0 h 18"/>
                  <a:gd name="T48" fmla="*/ 0 w 19"/>
                  <a:gd name="T49" fmla="*/ 0 h 18"/>
                  <a:gd name="T50" fmla="*/ 0 w 19"/>
                  <a:gd name="T51" fmla="*/ 0 h 18"/>
                  <a:gd name="T52" fmla="*/ 0 w 19"/>
                  <a:gd name="T53" fmla="*/ 0 h 18"/>
                  <a:gd name="T54" fmla="*/ 0 w 19"/>
                  <a:gd name="T55" fmla="*/ 0 h 18"/>
                  <a:gd name="T56" fmla="*/ 0 w 19"/>
                  <a:gd name="T57" fmla="*/ 0 h 18"/>
                  <a:gd name="T58" fmla="*/ 0 w 19"/>
                  <a:gd name="T59" fmla="*/ 0 h 18"/>
                  <a:gd name="T60" fmla="*/ 0 w 19"/>
                  <a:gd name="T61" fmla="*/ 0 h 18"/>
                  <a:gd name="T62" fmla="*/ 0 w 19"/>
                  <a:gd name="T63" fmla="*/ 0 h 18"/>
                  <a:gd name="T64" fmla="*/ 0 w 19"/>
                  <a:gd name="T65" fmla="*/ 0 h 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8"/>
                  <a:gd name="T101" fmla="*/ 19 w 19"/>
                  <a:gd name="T102" fmla="*/ 18 h 1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8">
                    <a:moveTo>
                      <a:pt x="19" y="9"/>
                    </a:moveTo>
                    <a:lnTo>
                      <a:pt x="18" y="7"/>
                    </a:lnTo>
                    <a:lnTo>
                      <a:pt x="18" y="6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4" name="Freeform 1103"/>
              <p:cNvSpPr>
                <a:spLocks/>
              </p:cNvSpPr>
              <p:nvPr/>
            </p:nvSpPr>
            <p:spPr bwMode="auto">
              <a:xfrm>
                <a:off x="2608" y="1985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3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5" name="Line 1104"/>
              <p:cNvSpPr>
                <a:spLocks noChangeShapeType="1"/>
              </p:cNvSpPr>
              <p:nvPr/>
            </p:nvSpPr>
            <p:spPr bwMode="auto">
              <a:xfrm flipV="1">
                <a:off x="2624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6" name="Line 1105"/>
              <p:cNvSpPr>
                <a:spLocks noChangeShapeType="1"/>
              </p:cNvSpPr>
              <p:nvPr/>
            </p:nvSpPr>
            <p:spPr bwMode="auto">
              <a:xfrm>
                <a:off x="261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7" name="Line 1106"/>
              <p:cNvSpPr>
                <a:spLocks noChangeShapeType="1"/>
              </p:cNvSpPr>
              <p:nvPr/>
            </p:nvSpPr>
            <p:spPr bwMode="auto">
              <a:xfrm flipV="1">
                <a:off x="2623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8" name="Line 1107"/>
              <p:cNvSpPr>
                <a:spLocks noChangeShapeType="1"/>
              </p:cNvSpPr>
              <p:nvPr/>
            </p:nvSpPr>
            <p:spPr bwMode="auto">
              <a:xfrm flipH="1">
                <a:off x="261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09" name="Line 1108"/>
              <p:cNvSpPr>
                <a:spLocks noChangeShapeType="1"/>
              </p:cNvSpPr>
              <p:nvPr/>
            </p:nvSpPr>
            <p:spPr bwMode="auto">
              <a:xfrm flipH="1">
                <a:off x="261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0" name="Line 1109"/>
              <p:cNvSpPr>
                <a:spLocks noChangeShapeType="1"/>
              </p:cNvSpPr>
              <p:nvPr/>
            </p:nvSpPr>
            <p:spPr bwMode="auto">
              <a:xfrm flipH="1" flipV="1">
                <a:off x="2623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1" name="Line 1110"/>
              <p:cNvSpPr>
                <a:spLocks noChangeShapeType="1"/>
              </p:cNvSpPr>
              <p:nvPr/>
            </p:nvSpPr>
            <p:spPr bwMode="auto">
              <a:xfrm flipH="1">
                <a:off x="2610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2" name="Line 1111"/>
              <p:cNvSpPr>
                <a:spLocks noChangeShapeType="1"/>
              </p:cNvSpPr>
              <p:nvPr/>
            </p:nvSpPr>
            <p:spPr bwMode="auto">
              <a:xfrm flipH="1" flipV="1">
                <a:off x="2623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3" name="Line 1112"/>
              <p:cNvSpPr>
                <a:spLocks noChangeShapeType="1"/>
              </p:cNvSpPr>
              <p:nvPr/>
            </p:nvSpPr>
            <p:spPr bwMode="auto">
              <a:xfrm flipH="1">
                <a:off x="261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4" name="Freeform 1113"/>
              <p:cNvSpPr>
                <a:spLocks/>
              </p:cNvSpPr>
              <p:nvPr/>
            </p:nvSpPr>
            <p:spPr bwMode="auto">
              <a:xfrm>
                <a:off x="2619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5" name="Freeform 1114"/>
              <p:cNvSpPr>
                <a:spLocks/>
              </p:cNvSpPr>
              <p:nvPr/>
            </p:nvSpPr>
            <p:spPr bwMode="auto">
              <a:xfrm>
                <a:off x="2618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6" name="Freeform 1115"/>
              <p:cNvSpPr>
                <a:spLocks/>
              </p:cNvSpPr>
              <p:nvPr/>
            </p:nvSpPr>
            <p:spPr bwMode="auto">
              <a:xfrm>
                <a:off x="2618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7" name="Freeform 1116"/>
              <p:cNvSpPr>
                <a:spLocks/>
              </p:cNvSpPr>
              <p:nvPr/>
            </p:nvSpPr>
            <p:spPr bwMode="auto">
              <a:xfrm>
                <a:off x="261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8" name="Freeform 1117"/>
              <p:cNvSpPr>
                <a:spLocks/>
              </p:cNvSpPr>
              <p:nvPr/>
            </p:nvSpPr>
            <p:spPr bwMode="auto">
              <a:xfrm>
                <a:off x="261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19" name="Freeform 1118"/>
              <p:cNvSpPr>
                <a:spLocks/>
              </p:cNvSpPr>
              <p:nvPr/>
            </p:nvSpPr>
            <p:spPr bwMode="auto">
              <a:xfrm>
                <a:off x="2618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0" name="Freeform 1119"/>
              <p:cNvSpPr>
                <a:spLocks/>
              </p:cNvSpPr>
              <p:nvPr/>
            </p:nvSpPr>
            <p:spPr bwMode="auto">
              <a:xfrm>
                <a:off x="2618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1" name="Freeform 1120"/>
              <p:cNvSpPr>
                <a:spLocks/>
              </p:cNvSpPr>
              <p:nvPr/>
            </p:nvSpPr>
            <p:spPr bwMode="auto">
              <a:xfrm>
                <a:off x="2619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2" name="Freeform 1121"/>
              <p:cNvSpPr>
                <a:spLocks/>
              </p:cNvSpPr>
              <p:nvPr/>
            </p:nvSpPr>
            <p:spPr bwMode="auto">
              <a:xfrm>
                <a:off x="2619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3" name="Freeform 1122"/>
              <p:cNvSpPr>
                <a:spLocks/>
              </p:cNvSpPr>
              <p:nvPr/>
            </p:nvSpPr>
            <p:spPr bwMode="auto">
              <a:xfrm>
                <a:off x="2620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4" name="Freeform 1123"/>
              <p:cNvSpPr>
                <a:spLocks/>
              </p:cNvSpPr>
              <p:nvPr/>
            </p:nvSpPr>
            <p:spPr bwMode="auto">
              <a:xfrm>
                <a:off x="2620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5" name="Freeform 1124"/>
              <p:cNvSpPr>
                <a:spLocks/>
              </p:cNvSpPr>
              <p:nvPr/>
            </p:nvSpPr>
            <p:spPr bwMode="auto">
              <a:xfrm>
                <a:off x="262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6" name="Freeform 1125"/>
              <p:cNvSpPr>
                <a:spLocks/>
              </p:cNvSpPr>
              <p:nvPr/>
            </p:nvSpPr>
            <p:spPr bwMode="auto">
              <a:xfrm>
                <a:off x="262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7" name="Freeform 1126"/>
              <p:cNvSpPr>
                <a:spLocks/>
              </p:cNvSpPr>
              <p:nvPr/>
            </p:nvSpPr>
            <p:spPr bwMode="auto">
              <a:xfrm>
                <a:off x="2620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8" name="Freeform 1127"/>
              <p:cNvSpPr>
                <a:spLocks/>
              </p:cNvSpPr>
              <p:nvPr/>
            </p:nvSpPr>
            <p:spPr bwMode="auto">
              <a:xfrm>
                <a:off x="2620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29" name="Freeform 1128"/>
              <p:cNvSpPr>
                <a:spLocks/>
              </p:cNvSpPr>
              <p:nvPr/>
            </p:nvSpPr>
            <p:spPr bwMode="auto">
              <a:xfrm>
                <a:off x="2619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0" name="Line 1129"/>
              <p:cNvSpPr>
                <a:spLocks noChangeShapeType="1"/>
              </p:cNvSpPr>
              <p:nvPr/>
            </p:nvSpPr>
            <p:spPr bwMode="auto">
              <a:xfrm flipH="1">
                <a:off x="2600" y="19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1" name="Freeform 1130"/>
              <p:cNvSpPr>
                <a:spLocks/>
              </p:cNvSpPr>
              <p:nvPr/>
            </p:nvSpPr>
            <p:spPr bwMode="auto">
              <a:xfrm>
                <a:off x="2599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2" name="Freeform 1131"/>
              <p:cNvSpPr>
                <a:spLocks/>
              </p:cNvSpPr>
              <p:nvPr/>
            </p:nvSpPr>
            <p:spPr bwMode="auto">
              <a:xfrm>
                <a:off x="2599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3" name="Freeform 1132"/>
              <p:cNvSpPr>
                <a:spLocks/>
              </p:cNvSpPr>
              <p:nvPr/>
            </p:nvSpPr>
            <p:spPr bwMode="auto">
              <a:xfrm>
                <a:off x="2599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4" name="Freeform 1133"/>
              <p:cNvSpPr>
                <a:spLocks/>
              </p:cNvSpPr>
              <p:nvPr/>
            </p:nvSpPr>
            <p:spPr bwMode="auto">
              <a:xfrm>
                <a:off x="2599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5" name="Freeform 1134"/>
              <p:cNvSpPr>
                <a:spLocks/>
              </p:cNvSpPr>
              <p:nvPr/>
            </p:nvSpPr>
            <p:spPr bwMode="auto">
              <a:xfrm>
                <a:off x="2599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6" name="Freeform 1135"/>
              <p:cNvSpPr>
                <a:spLocks/>
              </p:cNvSpPr>
              <p:nvPr/>
            </p:nvSpPr>
            <p:spPr bwMode="auto">
              <a:xfrm>
                <a:off x="2599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7" name="Freeform 1136"/>
              <p:cNvSpPr>
                <a:spLocks/>
              </p:cNvSpPr>
              <p:nvPr/>
            </p:nvSpPr>
            <p:spPr bwMode="auto">
              <a:xfrm>
                <a:off x="2600" y="1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8" name="Freeform 1137"/>
              <p:cNvSpPr>
                <a:spLocks/>
              </p:cNvSpPr>
              <p:nvPr/>
            </p:nvSpPr>
            <p:spPr bwMode="auto">
              <a:xfrm>
                <a:off x="2600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39" name="Freeform 1138"/>
              <p:cNvSpPr>
                <a:spLocks/>
              </p:cNvSpPr>
              <p:nvPr/>
            </p:nvSpPr>
            <p:spPr bwMode="auto">
              <a:xfrm>
                <a:off x="2601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0" name="Freeform 1139"/>
              <p:cNvSpPr>
                <a:spLocks/>
              </p:cNvSpPr>
              <p:nvPr/>
            </p:nvSpPr>
            <p:spPr bwMode="auto">
              <a:xfrm>
                <a:off x="2601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1" name="Freeform 1140"/>
              <p:cNvSpPr>
                <a:spLocks/>
              </p:cNvSpPr>
              <p:nvPr/>
            </p:nvSpPr>
            <p:spPr bwMode="auto">
              <a:xfrm>
                <a:off x="2601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2" name="Freeform 1141"/>
              <p:cNvSpPr>
                <a:spLocks/>
              </p:cNvSpPr>
              <p:nvPr/>
            </p:nvSpPr>
            <p:spPr bwMode="auto">
              <a:xfrm>
                <a:off x="2601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3" name="Freeform 1142"/>
              <p:cNvSpPr>
                <a:spLocks/>
              </p:cNvSpPr>
              <p:nvPr/>
            </p:nvSpPr>
            <p:spPr bwMode="auto">
              <a:xfrm>
                <a:off x="2601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4" name="Freeform 1143"/>
              <p:cNvSpPr>
                <a:spLocks/>
              </p:cNvSpPr>
              <p:nvPr/>
            </p:nvSpPr>
            <p:spPr bwMode="auto">
              <a:xfrm>
                <a:off x="2601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5" name="Freeform 1144"/>
              <p:cNvSpPr>
                <a:spLocks/>
              </p:cNvSpPr>
              <p:nvPr/>
            </p:nvSpPr>
            <p:spPr bwMode="auto">
              <a:xfrm>
                <a:off x="2600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6" name="Line 1145"/>
              <p:cNvSpPr>
                <a:spLocks noChangeShapeType="1"/>
              </p:cNvSpPr>
              <p:nvPr/>
            </p:nvSpPr>
            <p:spPr bwMode="auto">
              <a:xfrm flipH="1">
                <a:off x="2618" y="1975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7" name="Line 1146"/>
              <p:cNvSpPr>
                <a:spLocks noChangeShapeType="1"/>
              </p:cNvSpPr>
              <p:nvPr/>
            </p:nvSpPr>
            <p:spPr bwMode="auto">
              <a:xfrm flipH="1">
                <a:off x="2624" y="200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8" name="Line 1147"/>
              <p:cNvSpPr>
                <a:spLocks noChangeShapeType="1"/>
              </p:cNvSpPr>
              <p:nvPr/>
            </p:nvSpPr>
            <p:spPr bwMode="auto">
              <a:xfrm flipH="1">
                <a:off x="2610" y="19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49" name="Line 1148"/>
              <p:cNvSpPr>
                <a:spLocks noChangeShapeType="1"/>
              </p:cNvSpPr>
              <p:nvPr/>
            </p:nvSpPr>
            <p:spPr bwMode="auto">
              <a:xfrm flipH="1" flipV="1">
                <a:off x="2618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0" name="Line 1149"/>
              <p:cNvSpPr>
                <a:spLocks noChangeShapeType="1"/>
              </p:cNvSpPr>
              <p:nvPr/>
            </p:nvSpPr>
            <p:spPr bwMode="auto">
              <a:xfrm flipV="1">
                <a:off x="2602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1" name="Line 1150"/>
              <p:cNvSpPr>
                <a:spLocks noChangeShapeType="1"/>
              </p:cNvSpPr>
              <p:nvPr/>
            </p:nvSpPr>
            <p:spPr bwMode="auto">
              <a:xfrm>
                <a:off x="2603" y="19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2" name="Line 1151"/>
              <p:cNvSpPr>
                <a:spLocks noChangeShapeType="1"/>
              </p:cNvSpPr>
              <p:nvPr/>
            </p:nvSpPr>
            <p:spPr bwMode="auto">
              <a:xfrm flipV="1">
                <a:off x="2596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3" name="Line 1152"/>
              <p:cNvSpPr>
                <a:spLocks noChangeShapeType="1"/>
              </p:cNvSpPr>
              <p:nvPr/>
            </p:nvSpPr>
            <p:spPr bwMode="auto">
              <a:xfrm>
                <a:off x="2596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4" name="Line 1153"/>
              <p:cNvSpPr>
                <a:spLocks noChangeShapeType="1"/>
              </p:cNvSpPr>
              <p:nvPr/>
            </p:nvSpPr>
            <p:spPr bwMode="auto">
              <a:xfrm>
                <a:off x="2597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5" name="Line 1154"/>
              <p:cNvSpPr>
                <a:spLocks noChangeShapeType="1"/>
              </p:cNvSpPr>
              <p:nvPr/>
            </p:nvSpPr>
            <p:spPr bwMode="auto">
              <a:xfrm>
                <a:off x="2596" y="204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6" name="Line 1155"/>
              <p:cNvSpPr>
                <a:spLocks noChangeShapeType="1"/>
              </p:cNvSpPr>
              <p:nvPr/>
            </p:nvSpPr>
            <p:spPr bwMode="auto">
              <a:xfrm>
                <a:off x="2596" y="20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7" name="Line 1156"/>
              <p:cNvSpPr>
                <a:spLocks noChangeShapeType="1"/>
              </p:cNvSpPr>
              <p:nvPr/>
            </p:nvSpPr>
            <p:spPr bwMode="auto">
              <a:xfrm>
                <a:off x="259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8" name="Line 1157"/>
              <p:cNvSpPr>
                <a:spLocks noChangeShapeType="1"/>
              </p:cNvSpPr>
              <p:nvPr/>
            </p:nvSpPr>
            <p:spPr bwMode="auto">
              <a:xfrm flipH="1">
                <a:off x="2596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59" name="Line 1158"/>
              <p:cNvSpPr>
                <a:spLocks noChangeShapeType="1"/>
              </p:cNvSpPr>
              <p:nvPr/>
            </p:nvSpPr>
            <p:spPr bwMode="auto">
              <a:xfrm flipH="1">
                <a:off x="259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0" name="Line 1159"/>
              <p:cNvSpPr>
                <a:spLocks noChangeShapeType="1"/>
              </p:cNvSpPr>
              <p:nvPr/>
            </p:nvSpPr>
            <p:spPr bwMode="auto">
              <a:xfrm>
                <a:off x="259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1" name="Line 1160"/>
              <p:cNvSpPr>
                <a:spLocks noChangeShapeType="1"/>
              </p:cNvSpPr>
              <p:nvPr/>
            </p:nvSpPr>
            <p:spPr bwMode="auto">
              <a:xfrm>
                <a:off x="2596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2" name="Line 1161"/>
              <p:cNvSpPr>
                <a:spLocks noChangeShapeType="1"/>
              </p:cNvSpPr>
              <p:nvPr/>
            </p:nvSpPr>
            <p:spPr bwMode="auto">
              <a:xfrm flipH="1">
                <a:off x="259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3" name="Line 1162"/>
              <p:cNvSpPr>
                <a:spLocks noChangeShapeType="1"/>
              </p:cNvSpPr>
              <p:nvPr/>
            </p:nvSpPr>
            <p:spPr bwMode="auto">
              <a:xfrm flipH="1">
                <a:off x="2597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4" name="Line 1163"/>
              <p:cNvSpPr>
                <a:spLocks noChangeShapeType="1"/>
              </p:cNvSpPr>
              <p:nvPr/>
            </p:nvSpPr>
            <p:spPr bwMode="auto">
              <a:xfrm flipH="1" flipV="1">
                <a:off x="2596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5" name="Line 1164"/>
              <p:cNvSpPr>
                <a:spLocks noChangeShapeType="1"/>
              </p:cNvSpPr>
              <p:nvPr/>
            </p:nvSpPr>
            <p:spPr bwMode="auto">
              <a:xfrm flipH="1">
                <a:off x="2596" y="203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6" name="Line 1165"/>
              <p:cNvSpPr>
                <a:spLocks noChangeShapeType="1"/>
              </p:cNvSpPr>
              <p:nvPr/>
            </p:nvSpPr>
            <p:spPr bwMode="auto">
              <a:xfrm flipV="1">
                <a:off x="2596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7" name="Line 1166"/>
              <p:cNvSpPr>
                <a:spLocks noChangeShapeType="1"/>
              </p:cNvSpPr>
              <p:nvPr/>
            </p:nvSpPr>
            <p:spPr bwMode="auto">
              <a:xfrm>
                <a:off x="259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8" name="Line 1167"/>
              <p:cNvSpPr>
                <a:spLocks noChangeShapeType="1"/>
              </p:cNvSpPr>
              <p:nvPr/>
            </p:nvSpPr>
            <p:spPr bwMode="auto">
              <a:xfrm flipH="1">
                <a:off x="259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69" name="Line 1168"/>
              <p:cNvSpPr>
                <a:spLocks noChangeShapeType="1"/>
              </p:cNvSpPr>
              <p:nvPr/>
            </p:nvSpPr>
            <p:spPr bwMode="auto">
              <a:xfrm flipH="1" flipV="1">
                <a:off x="2596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0" name="Line 1169"/>
              <p:cNvSpPr>
                <a:spLocks noChangeShapeType="1"/>
              </p:cNvSpPr>
              <p:nvPr/>
            </p:nvSpPr>
            <p:spPr bwMode="auto">
              <a:xfrm>
                <a:off x="259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1" name="Line 1170"/>
              <p:cNvSpPr>
                <a:spLocks noChangeShapeType="1"/>
              </p:cNvSpPr>
              <p:nvPr/>
            </p:nvSpPr>
            <p:spPr bwMode="auto">
              <a:xfrm>
                <a:off x="2596" y="19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2" name="Line 1171"/>
              <p:cNvSpPr>
                <a:spLocks noChangeShapeType="1"/>
              </p:cNvSpPr>
              <p:nvPr/>
            </p:nvSpPr>
            <p:spPr bwMode="auto">
              <a:xfrm>
                <a:off x="2597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3" name="Line 1172"/>
              <p:cNvSpPr>
                <a:spLocks noChangeShapeType="1"/>
              </p:cNvSpPr>
              <p:nvPr/>
            </p:nvSpPr>
            <p:spPr bwMode="auto">
              <a:xfrm flipV="1">
                <a:off x="2596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4" name="Line 1173"/>
              <p:cNvSpPr>
                <a:spLocks noChangeShapeType="1"/>
              </p:cNvSpPr>
              <p:nvPr/>
            </p:nvSpPr>
            <p:spPr bwMode="auto">
              <a:xfrm>
                <a:off x="2596" y="198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5" name="Line 1174"/>
              <p:cNvSpPr>
                <a:spLocks noChangeShapeType="1"/>
              </p:cNvSpPr>
              <p:nvPr/>
            </p:nvSpPr>
            <p:spPr bwMode="auto">
              <a:xfrm flipV="1">
                <a:off x="2596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6" name="Line 1175"/>
              <p:cNvSpPr>
                <a:spLocks noChangeShapeType="1"/>
              </p:cNvSpPr>
              <p:nvPr/>
            </p:nvSpPr>
            <p:spPr bwMode="auto">
              <a:xfrm>
                <a:off x="2597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7" name="Line 1176"/>
              <p:cNvSpPr>
                <a:spLocks noChangeShapeType="1"/>
              </p:cNvSpPr>
              <p:nvPr/>
            </p:nvSpPr>
            <p:spPr bwMode="auto">
              <a:xfrm flipH="1">
                <a:off x="2596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8" name="Line 1177"/>
              <p:cNvSpPr>
                <a:spLocks noChangeShapeType="1"/>
              </p:cNvSpPr>
              <p:nvPr/>
            </p:nvSpPr>
            <p:spPr bwMode="auto">
              <a:xfrm flipH="1">
                <a:off x="2596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79" name="Line 1178"/>
              <p:cNvSpPr>
                <a:spLocks noChangeShapeType="1"/>
              </p:cNvSpPr>
              <p:nvPr/>
            </p:nvSpPr>
            <p:spPr bwMode="auto">
              <a:xfrm flipV="1">
                <a:off x="2649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0" name="Line 1179"/>
              <p:cNvSpPr>
                <a:spLocks noChangeShapeType="1"/>
              </p:cNvSpPr>
              <p:nvPr/>
            </p:nvSpPr>
            <p:spPr bwMode="auto">
              <a:xfrm flipV="1">
                <a:off x="2677" y="1990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1" name="Line 1180"/>
              <p:cNvSpPr>
                <a:spLocks noChangeShapeType="1"/>
              </p:cNvSpPr>
              <p:nvPr/>
            </p:nvSpPr>
            <p:spPr bwMode="auto">
              <a:xfrm flipH="1">
                <a:off x="2663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2" name="Line 1181"/>
              <p:cNvSpPr>
                <a:spLocks noChangeShapeType="1"/>
              </p:cNvSpPr>
              <p:nvPr/>
            </p:nvSpPr>
            <p:spPr bwMode="auto">
              <a:xfrm>
                <a:off x="2649" y="204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3" name="Line 1182"/>
              <p:cNvSpPr>
                <a:spLocks noChangeShapeType="1"/>
              </p:cNvSpPr>
              <p:nvPr/>
            </p:nvSpPr>
            <p:spPr bwMode="auto">
              <a:xfrm flipH="1">
                <a:off x="266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4" name="Line 1183"/>
              <p:cNvSpPr>
                <a:spLocks noChangeShapeType="1"/>
              </p:cNvSpPr>
              <p:nvPr/>
            </p:nvSpPr>
            <p:spPr bwMode="auto">
              <a:xfrm>
                <a:off x="2649" y="20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5" name="Line 1184"/>
              <p:cNvSpPr>
                <a:spLocks noChangeShapeType="1"/>
              </p:cNvSpPr>
              <p:nvPr/>
            </p:nvSpPr>
            <p:spPr bwMode="auto">
              <a:xfrm>
                <a:off x="266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6" name="Line 1185"/>
              <p:cNvSpPr>
                <a:spLocks noChangeShapeType="1"/>
              </p:cNvSpPr>
              <p:nvPr/>
            </p:nvSpPr>
            <p:spPr bwMode="auto">
              <a:xfrm>
                <a:off x="266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7" name="Line 1186"/>
              <p:cNvSpPr>
                <a:spLocks noChangeShapeType="1"/>
              </p:cNvSpPr>
              <p:nvPr/>
            </p:nvSpPr>
            <p:spPr bwMode="auto">
              <a:xfrm>
                <a:off x="266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8" name="Line 1187"/>
              <p:cNvSpPr>
                <a:spLocks noChangeShapeType="1"/>
              </p:cNvSpPr>
              <p:nvPr/>
            </p:nvSpPr>
            <p:spPr bwMode="auto">
              <a:xfrm flipH="1">
                <a:off x="2649" y="203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89" name="Line 1188"/>
              <p:cNvSpPr>
                <a:spLocks noChangeShapeType="1"/>
              </p:cNvSpPr>
              <p:nvPr/>
            </p:nvSpPr>
            <p:spPr bwMode="auto">
              <a:xfrm>
                <a:off x="2649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0" name="Line 1189"/>
              <p:cNvSpPr>
                <a:spLocks noChangeShapeType="1"/>
              </p:cNvSpPr>
              <p:nvPr/>
            </p:nvSpPr>
            <p:spPr bwMode="auto">
              <a:xfrm>
                <a:off x="2650" y="20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1" name="Line 1190"/>
              <p:cNvSpPr>
                <a:spLocks noChangeShapeType="1"/>
              </p:cNvSpPr>
              <p:nvPr/>
            </p:nvSpPr>
            <p:spPr bwMode="auto">
              <a:xfrm>
                <a:off x="265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2" name="Line 1191"/>
              <p:cNvSpPr>
                <a:spLocks noChangeShapeType="1"/>
              </p:cNvSpPr>
              <p:nvPr/>
            </p:nvSpPr>
            <p:spPr bwMode="auto">
              <a:xfrm flipH="1">
                <a:off x="265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3" name="Line 1192"/>
              <p:cNvSpPr>
                <a:spLocks noChangeShapeType="1"/>
              </p:cNvSpPr>
              <p:nvPr/>
            </p:nvSpPr>
            <p:spPr bwMode="auto">
              <a:xfrm flipH="1">
                <a:off x="2649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4" name="Freeform 1193"/>
              <p:cNvSpPr>
                <a:spLocks/>
              </p:cNvSpPr>
              <p:nvPr/>
            </p:nvSpPr>
            <p:spPr bwMode="auto">
              <a:xfrm>
                <a:off x="2661" y="2039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5" name="Line 1194"/>
              <p:cNvSpPr>
                <a:spLocks noChangeShapeType="1"/>
              </p:cNvSpPr>
              <p:nvPr/>
            </p:nvSpPr>
            <p:spPr bwMode="auto">
              <a:xfrm>
                <a:off x="2649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6" name="Line 1195"/>
              <p:cNvSpPr>
                <a:spLocks noChangeShapeType="1"/>
              </p:cNvSpPr>
              <p:nvPr/>
            </p:nvSpPr>
            <p:spPr bwMode="auto">
              <a:xfrm flipH="1">
                <a:off x="265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7" name="Line 1196"/>
              <p:cNvSpPr>
                <a:spLocks noChangeShapeType="1"/>
              </p:cNvSpPr>
              <p:nvPr/>
            </p:nvSpPr>
            <p:spPr bwMode="auto">
              <a:xfrm flipH="1">
                <a:off x="2650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8" name="Line 1197"/>
              <p:cNvSpPr>
                <a:spLocks noChangeShapeType="1"/>
              </p:cNvSpPr>
              <p:nvPr/>
            </p:nvSpPr>
            <p:spPr bwMode="auto">
              <a:xfrm flipH="1" flipV="1">
                <a:off x="2649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99" name="Line 1198"/>
              <p:cNvSpPr>
                <a:spLocks noChangeShapeType="1"/>
              </p:cNvSpPr>
              <p:nvPr/>
            </p:nvSpPr>
            <p:spPr bwMode="auto">
              <a:xfrm flipV="1">
                <a:off x="2655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0" name="Line 1199"/>
              <p:cNvSpPr>
                <a:spLocks noChangeShapeType="1"/>
              </p:cNvSpPr>
              <p:nvPr/>
            </p:nvSpPr>
            <p:spPr bwMode="auto">
              <a:xfrm>
                <a:off x="2656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1" name="Freeform 1200"/>
              <p:cNvSpPr>
                <a:spLocks/>
              </p:cNvSpPr>
              <p:nvPr/>
            </p:nvSpPr>
            <p:spPr bwMode="auto">
              <a:xfrm>
                <a:off x="2653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2" name="Freeform 1201"/>
              <p:cNvSpPr>
                <a:spLocks/>
              </p:cNvSpPr>
              <p:nvPr/>
            </p:nvSpPr>
            <p:spPr bwMode="auto">
              <a:xfrm>
                <a:off x="2652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3" name="Freeform 1202"/>
              <p:cNvSpPr>
                <a:spLocks/>
              </p:cNvSpPr>
              <p:nvPr/>
            </p:nvSpPr>
            <p:spPr bwMode="auto">
              <a:xfrm>
                <a:off x="2652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4" name="Freeform 1203"/>
              <p:cNvSpPr>
                <a:spLocks/>
              </p:cNvSpPr>
              <p:nvPr/>
            </p:nvSpPr>
            <p:spPr bwMode="auto">
              <a:xfrm>
                <a:off x="2652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5" name="Freeform 1204"/>
              <p:cNvSpPr>
                <a:spLocks/>
              </p:cNvSpPr>
              <p:nvPr/>
            </p:nvSpPr>
            <p:spPr bwMode="auto">
              <a:xfrm>
                <a:off x="2652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6" name="Freeform 1205"/>
              <p:cNvSpPr>
                <a:spLocks/>
              </p:cNvSpPr>
              <p:nvPr/>
            </p:nvSpPr>
            <p:spPr bwMode="auto">
              <a:xfrm>
                <a:off x="2652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7" name="Freeform 1206"/>
              <p:cNvSpPr>
                <a:spLocks/>
              </p:cNvSpPr>
              <p:nvPr/>
            </p:nvSpPr>
            <p:spPr bwMode="auto">
              <a:xfrm>
                <a:off x="2652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8" name="Freeform 1207"/>
              <p:cNvSpPr>
                <a:spLocks/>
              </p:cNvSpPr>
              <p:nvPr/>
            </p:nvSpPr>
            <p:spPr bwMode="auto">
              <a:xfrm>
                <a:off x="2653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09" name="Line 1208"/>
              <p:cNvSpPr>
                <a:spLocks noChangeShapeType="1"/>
              </p:cNvSpPr>
              <p:nvPr/>
            </p:nvSpPr>
            <p:spPr bwMode="auto">
              <a:xfrm flipH="1">
                <a:off x="2653" y="20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0" name="Freeform 1209"/>
              <p:cNvSpPr>
                <a:spLocks/>
              </p:cNvSpPr>
              <p:nvPr/>
            </p:nvSpPr>
            <p:spPr bwMode="auto">
              <a:xfrm>
                <a:off x="2653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1" name="Freeform 1210"/>
              <p:cNvSpPr>
                <a:spLocks/>
              </p:cNvSpPr>
              <p:nvPr/>
            </p:nvSpPr>
            <p:spPr bwMode="auto">
              <a:xfrm>
                <a:off x="2654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2" name="Freeform 1211"/>
              <p:cNvSpPr>
                <a:spLocks/>
              </p:cNvSpPr>
              <p:nvPr/>
            </p:nvSpPr>
            <p:spPr bwMode="auto">
              <a:xfrm>
                <a:off x="2654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3" name="Freeform 1212"/>
              <p:cNvSpPr>
                <a:spLocks/>
              </p:cNvSpPr>
              <p:nvPr/>
            </p:nvSpPr>
            <p:spPr bwMode="auto">
              <a:xfrm>
                <a:off x="2654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4" name="Freeform 1213"/>
              <p:cNvSpPr>
                <a:spLocks/>
              </p:cNvSpPr>
              <p:nvPr/>
            </p:nvSpPr>
            <p:spPr bwMode="auto">
              <a:xfrm>
                <a:off x="2654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5" name="Freeform 1214"/>
              <p:cNvSpPr>
                <a:spLocks/>
              </p:cNvSpPr>
              <p:nvPr/>
            </p:nvSpPr>
            <p:spPr bwMode="auto">
              <a:xfrm>
                <a:off x="2653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6" name="Freeform 1215"/>
              <p:cNvSpPr>
                <a:spLocks/>
              </p:cNvSpPr>
              <p:nvPr/>
            </p:nvSpPr>
            <p:spPr bwMode="auto">
              <a:xfrm>
                <a:off x="2653" y="204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7" name="Line 1216"/>
              <p:cNvSpPr>
                <a:spLocks noChangeShapeType="1"/>
              </p:cNvSpPr>
              <p:nvPr/>
            </p:nvSpPr>
            <p:spPr bwMode="auto">
              <a:xfrm flipH="1">
                <a:off x="2676" y="20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8" name="Line 1217"/>
              <p:cNvSpPr>
                <a:spLocks noChangeShapeType="1"/>
              </p:cNvSpPr>
              <p:nvPr/>
            </p:nvSpPr>
            <p:spPr bwMode="auto">
              <a:xfrm>
                <a:off x="2676" y="20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19" name="Line 1218"/>
              <p:cNvSpPr>
                <a:spLocks noChangeShapeType="1"/>
              </p:cNvSpPr>
              <p:nvPr/>
            </p:nvSpPr>
            <p:spPr bwMode="auto">
              <a:xfrm>
                <a:off x="2677" y="203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0" name="Line 1219"/>
              <p:cNvSpPr>
                <a:spLocks noChangeShapeType="1"/>
              </p:cNvSpPr>
              <p:nvPr/>
            </p:nvSpPr>
            <p:spPr bwMode="auto">
              <a:xfrm flipV="1">
                <a:off x="2676" y="20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1" name="Line 1220"/>
              <p:cNvSpPr>
                <a:spLocks noChangeShapeType="1"/>
              </p:cNvSpPr>
              <p:nvPr/>
            </p:nvSpPr>
            <p:spPr bwMode="auto">
              <a:xfrm flipV="1">
                <a:off x="2671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2" name="Line 1221"/>
              <p:cNvSpPr>
                <a:spLocks noChangeShapeType="1"/>
              </p:cNvSpPr>
              <p:nvPr/>
            </p:nvSpPr>
            <p:spPr bwMode="auto">
              <a:xfrm>
                <a:off x="2670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3" name="Freeform 1222"/>
              <p:cNvSpPr>
                <a:spLocks/>
              </p:cNvSpPr>
              <p:nvPr/>
            </p:nvSpPr>
            <p:spPr bwMode="auto">
              <a:xfrm>
                <a:off x="2671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4" name="Freeform 1223"/>
              <p:cNvSpPr>
                <a:spLocks/>
              </p:cNvSpPr>
              <p:nvPr/>
            </p:nvSpPr>
            <p:spPr bwMode="auto">
              <a:xfrm>
                <a:off x="2671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5" name="Freeform 1224"/>
              <p:cNvSpPr>
                <a:spLocks/>
              </p:cNvSpPr>
              <p:nvPr/>
            </p:nvSpPr>
            <p:spPr bwMode="auto">
              <a:xfrm>
                <a:off x="2670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6" name="Freeform 1225"/>
              <p:cNvSpPr>
                <a:spLocks/>
              </p:cNvSpPr>
              <p:nvPr/>
            </p:nvSpPr>
            <p:spPr bwMode="auto">
              <a:xfrm>
                <a:off x="2670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7" name="Freeform 1226"/>
              <p:cNvSpPr>
                <a:spLocks/>
              </p:cNvSpPr>
              <p:nvPr/>
            </p:nvSpPr>
            <p:spPr bwMode="auto">
              <a:xfrm>
                <a:off x="2670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8" name="Freeform 1227"/>
              <p:cNvSpPr>
                <a:spLocks/>
              </p:cNvSpPr>
              <p:nvPr/>
            </p:nvSpPr>
            <p:spPr bwMode="auto">
              <a:xfrm>
                <a:off x="2670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29" name="Freeform 1228"/>
              <p:cNvSpPr>
                <a:spLocks/>
              </p:cNvSpPr>
              <p:nvPr/>
            </p:nvSpPr>
            <p:spPr bwMode="auto">
              <a:xfrm>
                <a:off x="2671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0" name="Freeform 1229"/>
              <p:cNvSpPr>
                <a:spLocks/>
              </p:cNvSpPr>
              <p:nvPr/>
            </p:nvSpPr>
            <p:spPr bwMode="auto">
              <a:xfrm>
                <a:off x="2671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1" name="Freeform 1230"/>
              <p:cNvSpPr>
                <a:spLocks/>
              </p:cNvSpPr>
              <p:nvPr/>
            </p:nvSpPr>
            <p:spPr bwMode="auto">
              <a:xfrm>
                <a:off x="2672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2" name="Freeform 1231"/>
              <p:cNvSpPr>
                <a:spLocks/>
              </p:cNvSpPr>
              <p:nvPr/>
            </p:nvSpPr>
            <p:spPr bwMode="auto">
              <a:xfrm>
                <a:off x="2672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3" name="Freeform 1232"/>
              <p:cNvSpPr>
                <a:spLocks/>
              </p:cNvSpPr>
              <p:nvPr/>
            </p:nvSpPr>
            <p:spPr bwMode="auto">
              <a:xfrm>
                <a:off x="2673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4" name="Freeform 1233"/>
              <p:cNvSpPr>
                <a:spLocks/>
              </p:cNvSpPr>
              <p:nvPr/>
            </p:nvSpPr>
            <p:spPr bwMode="auto">
              <a:xfrm>
                <a:off x="2673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5" name="Freeform 1234"/>
              <p:cNvSpPr>
                <a:spLocks/>
              </p:cNvSpPr>
              <p:nvPr/>
            </p:nvSpPr>
            <p:spPr bwMode="auto">
              <a:xfrm>
                <a:off x="2673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6" name="Freeform 1235"/>
              <p:cNvSpPr>
                <a:spLocks/>
              </p:cNvSpPr>
              <p:nvPr/>
            </p:nvSpPr>
            <p:spPr bwMode="auto">
              <a:xfrm>
                <a:off x="2673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7" name="Freeform 1236"/>
              <p:cNvSpPr>
                <a:spLocks/>
              </p:cNvSpPr>
              <p:nvPr/>
            </p:nvSpPr>
            <p:spPr bwMode="auto">
              <a:xfrm>
                <a:off x="2672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8" name="Freeform 1237"/>
              <p:cNvSpPr>
                <a:spLocks/>
              </p:cNvSpPr>
              <p:nvPr/>
            </p:nvSpPr>
            <p:spPr bwMode="auto">
              <a:xfrm>
                <a:off x="2672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39" name="Line 1238"/>
              <p:cNvSpPr>
                <a:spLocks noChangeShapeType="1"/>
              </p:cNvSpPr>
              <p:nvPr/>
            </p:nvSpPr>
            <p:spPr bwMode="auto">
              <a:xfrm>
                <a:off x="2655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0" name="Line 1239"/>
              <p:cNvSpPr>
                <a:spLocks noChangeShapeType="1"/>
              </p:cNvSpPr>
              <p:nvPr/>
            </p:nvSpPr>
            <p:spPr bwMode="auto">
              <a:xfrm flipV="1">
                <a:off x="2656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1" name="Line 1240"/>
              <p:cNvSpPr>
                <a:spLocks noChangeShapeType="1"/>
              </p:cNvSpPr>
              <p:nvPr/>
            </p:nvSpPr>
            <p:spPr bwMode="auto">
              <a:xfrm flipV="1">
                <a:off x="2670" y="197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2" name="Line 1241"/>
              <p:cNvSpPr>
                <a:spLocks noChangeShapeType="1"/>
              </p:cNvSpPr>
              <p:nvPr/>
            </p:nvSpPr>
            <p:spPr bwMode="auto">
              <a:xfrm>
                <a:off x="2671" y="1973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3" name="Line 1242"/>
              <p:cNvSpPr>
                <a:spLocks noChangeShapeType="1"/>
              </p:cNvSpPr>
              <p:nvPr/>
            </p:nvSpPr>
            <p:spPr bwMode="auto">
              <a:xfrm>
                <a:off x="2663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4" name="Line 1243"/>
              <p:cNvSpPr>
                <a:spLocks noChangeShapeType="1"/>
              </p:cNvSpPr>
              <p:nvPr/>
            </p:nvSpPr>
            <p:spPr bwMode="auto">
              <a:xfrm>
                <a:off x="2649" y="19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5" name="Line 1244"/>
              <p:cNvSpPr>
                <a:spLocks noChangeShapeType="1"/>
              </p:cNvSpPr>
              <p:nvPr/>
            </p:nvSpPr>
            <p:spPr bwMode="auto">
              <a:xfrm flipH="1">
                <a:off x="2663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6" name="Line 1245"/>
              <p:cNvSpPr>
                <a:spLocks noChangeShapeType="1"/>
              </p:cNvSpPr>
              <p:nvPr/>
            </p:nvSpPr>
            <p:spPr bwMode="auto">
              <a:xfrm flipH="1">
                <a:off x="2663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7" name="Line 1246"/>
              <p:cNvSpPr>
                <a:spLocks noChangeShapeType="1"/>
              </p:cNvSpPr>
              <p:nvPr/>
            </p:nvSpPr>
            <p:spPr bwMode="auto">
              <a:xfrm>
                <a:off x="2649" y="198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8" name="Line 1247"/>
              <p:cNvSpPr>
                <a:spLocks noChangeShapeType="1"/>
              </p:cNvSpPr>
              <p:nvPr/>
            </p:nvSpPr>
            <p:spPr bwMode="auto">
              <a:xfrm flipH="1">
                <a:off x="2649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49" name="Line 1248"/>
              <p:cNvSpPr>
                <a:spLocks noChangeShapeType="1"/>
              </p:cNvSpPr>
              <p:nvPr/>
            </p:nvSpPr>
            <p:spPr bwMode="auto">
              <a:xfrm flipH="1">
                <a:off x="2649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0" name="Line 1249"/>
              <p:cNvSpPr>
                <a:spLocks noChangeShapeType="1"/>
              </p:cNvSpPr>
              <p:nvPr/>
            </p:nvSpPr>
            <p:spPr bwMode="auto">
              <a:xfrm flipH="1">
                <a:off x="2663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1" name="Line 1250"/>
              <p:cNvSpPr>
                <a:spLocks noChangeShapeType="1"/>
              </p:cNvSpPr>
              <p:nvPr/>
            </p:nvSpPr>
            <p:spPr bwMode="auto">
              <a:xfrm flipV="1">
                <a:off x="2649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2" name="Freeform 1251"/>
              <p:cNvSpPr>
                <a:spLocks/>
              </p:cNvSpPr>
              <p:nvPr/>
            </p:nvSpPr>
            <p:spPr bwMode="auto">
              <a:xfrm>
                <a:off x="2661" y="1985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3" name="Line 1252"/>
              <p:cNvSpPr>
                <a:spLocks noChangeShapeType="1"/>
              </p:cNvSpPr>
              <p:nvPr/>
            </p:nvSpPr>
            <p:spPr bwMode="auto">
              <a:xfrm flipH="1" flipV="1">
                <a:off x="2649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4" name="Line 1253"/>
              <p:cNvSpPr>
                <a:spLocks noChangeShapeType="1"/>
              </p:cNvSpPr>
              <p:nvPr/>
            </p:nvSpPr>
            <p:spPr bwMode="auto">
              <a:xfrm flipH="1">
                <a:off x="265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5" name="Line 1254"/>
              <p:cNvSpPr>
                <a:spLocks noChangeShapeType="1"/>
              </p:cNvSpPr>
              <p:nvPr/>
            </p:nvSpPr>
            <p:spPr bwMode="auto">
              <a:xfrm>
                <a:off x="265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6" name="Line 1255"/>
              <p:cNvSpPr>
                <a:spLocks noChangeShapeType="1"/>
              </p:cNvSpPr>
              <p:nvPr/>
            </p:nvSpPr>
            <p:spPr bwMode="auto">
              <a:xfrm>
                <a:off x="2650" y="198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7" name="Line 1256"/>
              <p:cNvSpPr>
                <a:spLocks noChangeShapeType="1"/>
              </p:cNvSpPr>
              <p:nvPr/>
            </p:nvSpPr>
            <p:spPr bwMode="auto">
              <a:xfrm flipV="1">
                <a:off x="2649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8" name="Line 1257"/>
              <p:cNvSpPr>
                <a:spLocks noChangeShapeType="1"/>
              </p:cNvSpPr>
              <p:nvPr/>
            </p:nvSpPr>
            <p:spPr bwMode="auto">
              <a:xfrm flipV="1">
                <a:off x="2649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59" name="Line 1258"/>
              <p:cNvSpPr>
                <a:spLocks noChangeShapeType="1"/>
              </p:cNvSpPr>
              <p:nvPr/>
            </p:nvSpPr>
            <p:spPr bwMode="auto">
              <a:xfrm>
                <a:off x="2650" y="19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0" name="Freeform 1259"/>
              <p:cNvSpPr>
                <a:spLocks/>
              </p:cNvSpPr>
              <p:nvPr/>
            </p:nvSpPr>
            <p:spPr bwMode="auto">
              <a:xfrm>
                <a:off x="2653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1" name="Freeform 1260"/>
              <p:cNvSpPr>
                <a:spLocks/>
              </p:cNvSpPr>
              <p:nvPr/>
            </p:nvSpPr>
            <p:spPr bwMode="auto">
              <a:xfrm>
                <a:off x="2652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2" name="Freeform 1261"/>
              <p:cNvSpPr>
                <a:spLocks/>
              </p:cNvSpPr>
              <p:nvPr/>
            </p:nvSpPr>
            <p:spPr bwMode="auto">
              <a:xfrm>
                <a:off x="2652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3" name="Freeform 1262"/>
              <p:cNvSpPr>
                <a:spLocks/>
              </p:cNvSpPr>
              <p:nvPr/>
            </p:nvSpPr>
            <p:spPr bwMode="auto">
              <a:xfrm>
                <a:off x="2652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4" name="Freeform 1263"/>
              <p:cNvSpPr>
                <a:spLocks/>
              </p:cNvSpPr>
              <p:nvPr/>
            </p:nvSpPr>
            <p:spPr bwMode="auto">
              <a:xfrm>
                <a:off x="2652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5" name="Freeform 1264"/>
              <p:cNvSpPr>
                <a:spLocks/>
              </p:cNvSpPr>
              <p:nvPr/>
            </p:nvSpPr>
            <p:spPr bwMode="auto">
              <a:xfrm>
                <a:off x="2652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6" name="Freeform 1265"/>
              <p:cNvSpPr>
                <a:spLocks/>
              </p:cNvSpPr>
              <p:nvPr/>
            </p:nvSpPr>
            <p:spPr bwMode="auto">
              <a:xfrm>
                <a:off x="2652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7" name="Freeform 1266"/>
              <p:cNvSpPr>
                <a:spLocks/>
              </p:cNvSpPr>
              <p:nvPr/>
            </p:nvSpPr>
            <p:spPr bwMode="auto">
              <a:xfrm>
                <a:off x="2653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8" name="Freeform 1267"/>
              <p:cNvSpPr>
                <a:spLocks/>
              </p:cNvSpPr>
              <p:nvPr/>
            </p:nvSpPr>
            <p:spPr bwMode="auto">
              <a:xfrm>
                <a:off x="2653" y="198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69" name="Freeform 1268"/>
              <p:cNvSpPr>
                <a:spLocks/>
              </p:cNvSpPr>
              <p:nvPr/>
            </p:nvSpPr>
            <p:spPr bwMode="auto">
              <a:xfrm>
                <a:off x="2653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0" name="Freeform 1269"/>
              <p:cNvSpPr>
                <a:spLocks/>
              </p:cNvSpPr>
              <p:nvPr/>
            </p:nvSpPr>
            <p:spPr bwMode="auto">
              <a:xfrm>
                <a:off x="2654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1" name="Freeform 1270"/>
              <p:cNvSpPr>
                <a:spLocks/>
              </p:cNvSpPr>
              <p:nvPr/>
            </p:nvSpPr>
            <p:spPr bwMode="auto">
              <a:xfrm>
                <a:off x="2654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2" name="Freeform 1271"/>
              <p:cNvSpPr>
                <a:spLocks/>
              </p:cNvSpPr>
              <p:nvPr/>
            </p:nvSpPr>
            <p:spPr bwMode="auto">
              <a:xfrm>
                <a:off x="2654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3" name="Freeform 1272"/>
              <p:cNvSpPr>
                <a:spLocks/>
              </p:cNvSpPr>
              <p:nvPr/>
            </p:nvSpPr>
            <p:spPr bwMode="auto">
              <a:xfrm>
                <a:off x="2654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4" name="Freeform 1273"/>
              <p:cNvSpPr>
                <a:spLocks/>
              </p:cNvSpPr>
              <p:nvPr/>
            </p:nvSpPr>
            <p:spPr bwMode="auto">
              <a:xfrm>
                <a:off x="2653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5" name="Line 1274"/>
              <p:cNvSpPr>
                <a:spLocks noChangeShapeType="1"/>
              </p:cNvSpPr>
              <p:nvPr/>
            </p:nvSpPr>
            <p:spPr bwMode="auto">
              <a:xfrm flipH="1">
                <a:off x="2653" y="19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6" name="Line 1275"/>
              <p:cNvSpPr>
                <a:spLocks noChangeShapeType="1"/>
              </p:cNvSpPr>
              <p:nvPr/>
            </p:nvSpPr>
            <p:spPr bwMode="auto">
              <a:xfrm flipV="1">
                <a:off x="2677" y="198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7" name="Line 1276"/>
              <p:cNvSpPr>
                <a:spLocks noChangeShapeType="1"/>
              </p:cNvSpPr>
              <p:nvPr/>
            </p:nvSpPr>
            <p:spPr bwMode="auto">
              <a:xfrm flipV="1">
                <a:off x="2676" y="19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8" name="Line 1277"/>
              <p:cNvSpPr>
                <a:spLocks noChangeShapeType="1"/>
              </p:cNvSpPr>
              <p:nvPr/>
            </p:nvSpPr>
            <p:spPr bwMode="auto">
              <a:xfrm flipH="1" flipV="1">
                <a:off x="2676" y="1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79" name="Line 1278"/>
              <p:cNvSpPr>
                <a:spLocks noChangeShapeType="1"/>
              </p:cNvSpPr>
              <p:nvPr/>
            </p:nvSpPr>
            <p:spPr bwMode="auto">
              <a:xfrm flipH="1" flipV="1">
                <a:off x="2676" y="19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0" name="Freeform 1279"/>
              <p:cNvSpPr>
                <a:spLocks/>
              </p:cNvSpPr>
              <p:nvPr/>
            </p:nvSpPr>
            <p:spPr bwMode="auto">
              <a:xfrm>
                <a:off x="2671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1" name="Freeform 1280"/>
              <p:cNvSpPr>
                <a:spLocks/>
              </p:cNvSpPr>
              <p:nvPr/>
            </p:nvSpPr>
            <p:spPr bwMode="auto">
              <a:xfrm>
                <a:off x="2671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2" name="Freeform 1281"/>
              <p:cNvSpPr>
                <a:spLocks/>
              </p:cNvSpPr>
              <p:nvPr/>
            </p:nvSpPr>
            <p:spPr bwMode="auto">
              <a:xfrm>
                <a:off x="2670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3" name="Freeform 1282"/>
              <p:cNvSpPr>
                <a:spLocks/>
              </p:cNvSpPr>
              <p:nvPr/>
            </p:nvSpPr>
            <p:spPr bwMode="auto">
              <a:xfrm>
                <a:off x="267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84" name="Freeform 1283"/>
              <p:cNvSpPr>
                <a:spLocks/>
              </p:cNvSpPr>
              <p:nvPr/>
            </p:nvSpPr>
            <p:spPr bwMode="auto">
              <a:xfrm>
                <a:off x="267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5610" name="Freeform 1284"/>
            <p:cNvSpPr>
              <a:spLocks/>
            </p:cNvSpPr>
            <p:nvPr/>
          </p:nvSpPr>
          <p:spPr bwMode="auto">
            <a:xfrm>
              <a:off x="2670" y="1987"/>
              <a:ext cx="1" cy="1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1" name="Freeform 1285"/>
            <p:cNvSpPr>
              <a:spLocks/>
            </p:cNvSpPr>
            <p:nvPr/>
          </p:nvSpPr>
          <p:spPr bwMode="auto">
            <a:xfrm>
              <a:off x="2671" y="1988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2" name="Freeform 1286"/>
            <p:cNvSpPr>
              <a:spLocks/>
            </p:cNvSpPr>
            <p:nvPr/>
          </p:nvSpPr>
          <p:spPr bwMode="auto">
            <a:xfrm>
              <a:off x="2671" y="1988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3" name="Freeform 1287"/>
            <p:cNvSpPr>
              <a:spLocks/>
            </p:cNvSpPr>
            <p:nvPr/>
          </p:nvSpPr>
          <p:spPr bwMode="auto">
            <a:xfrm>
              <a:off x="2672" y="1988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4" name="Freeform 1288"/>
            <p:cNvSpPr>
              <a:spLocks/>
            </p:cNvSpPr>
            <p:nvPr/>
          </p:nvSpPr>
          <p:spPr bwMode="auto">
            <a:xfrm>
              <a:off x="2672" y="1988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5" name="Freeform 1289"/>
            <p:cNvSpPr>
              <a:spLocks/>
            </p:cNvSpPr>
            <p:nvPr/>
          </p:nvSpPr>
          <p:spPr bwMode="auto">
            <a:xfrm>
              <a:off x="2673" y="1987"/>
              <a:ext cx="1" cy="1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6" name="Freeform 1290"/>
            <p:cNvSpPr>
              <a:spLocks/>
            </p:cNvSpPr>
            <p:nvPr/>
          </p:nvSpPr>
          <p:spPr bwMode="auto">
            <a:xfrm>
              <a:off x="2673" y="1986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7" name="Freeform 1291"/>
            <p:cNvSpPr>
              <a:spLocks/>
            </p:cNvSpPr>
            <p:nvPr/>
          </p:nvSpPr>
          <p:spPr bwMode="auto">
            <a:xfrm>
              <a:off x="2673" y="1986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8" name="Freeform 1292"/>
            <p:cNvSpPr>
              <a:spLocks/>
            </p:cNvSpPr>
            <p:nvPr/>
          </p:nvSpPr>
          <p:spPr bwMode="auto">
            <a:xfrm>
              <a:off x="2673" y="1985"/>
              <a:ext cx="1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19" name="Freeform 1293"/>
            <p:cNvSpPr>
              <a:spLocks/>
            </p:cNvSpPr>
            <p:nvPr/>
          </p:nvSpPr>
          <p:spPr bwMode="auto">
            <a:xfrm>
              <a:off x="2672" y="1985"/>
              <a:ext cx="1" cy="1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0" name="Freeform 1294"/>
            <p:cNvSpPr>
              <a:spLocks/>
            </p:cNvSpPr>
            <p:nvPr/>
          </p:nvSpPr>
          <p:spPr bwMode="auto">
            <a:xfrm>
              <a:off x="2672" y="1985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1" name="Line 1295"/>
            <p:cNvSpPr>
              <a:spLocks noChangeShapeType="1"/>
            </p:cNvSpPr>
            <p:nvPr/>
          </p:nvSpPr>
          <p:spPr bwMode="auto">
            <a:xfrm flipH="1">
              <a:off x="2663" y="1971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2" name="Line 1296"/>
            <p:cNvSpPr>
              <a:spLocks noChangeShapeType="1"/>
            </p:cNvSpPr>
            <p:nvPr/>
          </p:nvSpPr>
          <p:spPr bwMode="auto">
            <a:xfrm flipV="1">
              <a:off x="2655" y="197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3" name="Line 1297"/>
            <p:cNvSpPr>
              <a:spLocks noChangeShapeType="1"/>
            </p:cNvSpPr>
            <p:nvPr/>
          </p:nvSpPr>
          <p:spPr bwMode="auto">
            <a:xfrm>
              <a:off x="2655" y="1971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4" name="Line 1298"/>
            <p:cNvSpPr>
              <a:spLocks noChangeShapeType="1"/>
            </p:cNvSpPr>
            <p:nvPr/>
          </p:nvSpPr>
          <p:spPr bwMode="auto">
            <a:xfrm flipH="1" flipV="1">
              <a:off x="2670" y="197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5" name="Line 1299"/>
            <p:cNvSpPr>
              <a:spLocks noChangeShapeType="1"/>
            </p:cNvSpPr>
            <p:nvPr/>
          </p:nvSpPr>
          <p:spPr bwMode="auto">
            <a:xfrm flipV="1">
              <a:off x="2670" y="1848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6" name="Line 1300"/>
            <p:cNvSpPr>
              <a:spLocks noChangeShapeType="1"/>
            </p:cNvSpPr>
            <p:nvPr/>
          </p:nvSpPr>
          <p:spPr bwMode="auto">
            <a:xfrm flipV="1">
              <a:off x="2655" y="1851"/>
              <a:ext cx="1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7" name="Line 1301"/>
            <p:cNvSpPr>
              <a:spLocks noChangeShapeType="1"/>
            </p:cNvSpPr>
            <p:nvPr/>
          </p:nvSpPr>
          <p:spPr bwMode="auto">
            <a:xfrm flipV="1">
              <a:off x="2618" y="1848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8" name="Line 1302"/>
            <p:cNvSpPr>
              <a:spLocks noChangeShapeType="1"/>
            </p:cNvSpPr>
            <p:nvPr/>
          </p:nvSpPr>
          <p:spPr bwMode="auto">
            <a:xfrm flipV="1">
              <a:off x="2610" y="1979"/>
              <a:ext cx="1" cy="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29" name="Line 1303"/>
            <p:cNvSpPr>
              <a:spLocks noChangeShapeType="1"/>
            </p:cNvSpPr>
            <p:nvPr/>
          </p:nvSpPr>
          <p:spPr bwMode="auto">
            <a:xfrm flipV="1">
              <a:off x="2610" y="1970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0" name="Line 1304"/>
            <p:cNvSpPr>
              <a:spLocks noChangeShapeType="1"/>
            </p:cNvSpPr>
            <p:nvPr/>
          </p:nvSpPr>
          <p:spPr bwMode="auto">
            <a:xfrm flipV="1">
              <a:off x="2610" y="1875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1" name="Line 1305"/>
            <p:cNvSpPr>
              <a:spLocks noChangeShapeType="1"/>
            </p:cNvSpPr>
            <p:nvPr/>
          </p:nvSpPr>
          <p:spPr bwMode="auto">
            <a:xfrm flipV="1">
              <a:off x="2610" y="186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2" name="Line 1306"/>
            <p:cNvSpPr>
              <a:spLocks noChangeShapeType="1"/>
            </p:cNvSpPr>
            <p:nvPr/>
          </p:nvSpPr>
          <p:spPr bwMode="auto">
            <a:xfrm flipV="1">
              <a:off x="2610" y="1783"/>
              <a:ext cx="1" cy="7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3" name="Line 1307"/>
            <p:cNvSpPr>
              <a:spLocks noChangeShapeType="1"/>
            </p:cNvSpPr>
            <p:nvPr/>
          </p:nvSpPr>
          <p:spPr bwMode="auto">
            <a:xfrm flipV="1">
              <a:off x="2603" y="1848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4" name="Line 1308"/>
            <p:cNvSpPr>
              <a:spLocks noChangeShapeType="1"/>
            </p:cNvSpPr>
            <p:nvPr/>
          </p:nvSpPr>
          <p:spPr bwMode="auto">
            <a:xfrm flipH="1">
              <a:off x="2532" y="186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5" name="Line 1309"/>
            <p:cNvSpPr>
              <a:spLocks noChangeShapeType="1"/>
            </p:cNvSpPr>
            <p:nvPr/>
          </p:nvSpPr>
          <p:spPr bwMode="auto">
            <a:xfrm>
              <a:off x="2565" y="1940"/>
              <a:ext cx="3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6" name="Line 1310"/>
            <p:cNvSpPr>
              <a:spLocks noChangeShapeType="1"/>
            </p:cNvSpPr>
            <p:nvPr/>
          </p:nvSpPr>
          <p:spPr bwMode="auto">
            <a:xfrm>
              <a:off x="2565" y="194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7" name="Line 1311"/>
            <p:cNvSpPr>
              <a:spLocks noChangeShapeType="1"/>
            </p:cNvSpPr>
            <p:nvPr/>
          </p:nvSpPr>
          <p:spPr bwMode="auto">
            <a:xfrm flipH="1">
              <a:off x="2528" y="195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8" name="Line 1312"/>
            <p:cNvSpPr>
              <a:spLocks noChangeShapeType="1"/>
            </p:cNvSpPr>
            <p:nvPr/>
          </p:nvSpPr>
          <p:spPr bwMode="auto">
            <a:xfrm>
              <a:off x="2565" y="1966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39" name="Line 1313"/>
            <p:cNvSpPr>
              <a:spLocks noChangeShapeType="1"/>
            </p:cNvSpPr>
            <p:nvPr/>
          </p:nvSpPr>
          <p:spPr bwMode="auto">
            <a:xfrm flipH="1">
              <a:off x="2624" y="2003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0" name="Line 1314"/>
            <p:cNvSpPr>
              <a:spLocks noChangeShapeType="1"/>
            </p:cNvSpPr>
            <p:nvPr/>
          </p:nvSpPr>
          <p:spPr bwMode="auto">
            <a:xfrm flipH="1">
              <a:off x="2528" y="2003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1" name="Freeform 1315"/>
            <p:cNvSpPr>
              <a:spLocks/>
            </p:cNvSpPr>
            <p:nvPr/>
          </p:nvSpPr>
          <p:spPr bwMode="auto">
            <a:xfrm>
              <a:off x="2833" y="1291"/>
              <a:ext cx="17" cy="17"/>
            </a:xfrm>
            <a:custGeom>
              <a:avLst/>
              <a:gdLst>
                <a:gd name="T0" fmla="*/ 0 w 67"/>
                <a:gd name="T1" fmla="*/ 0 h 68"/>
                <a:gd name="T2" fmla="*/ 0 w 67"/>
                <a:gd name="T3" fmla="*/ 0 h 68"/>
                <a:gd name="T4" fmla="*/ 0 w 67"/>
                <a:gd name="T5" fmla="*/ 0 h 68"/>
                <a:gd name="T6" fmla="*/ 0 w 67"/>
                <a:gd name="T7" fmla="*/ 0 h 68"/>
                <a:gd name="T8" fmla="*/ 0 w 67"/>
                <a:gd name="T9" fmla="*/ 0 h 68"/>
                <a:gd name="T10" fmla="*/ 0 w 67"/>
                <a:gd name="T11" fmla="*/ 0 h 68"/>
                <a:gd name="T12" fmla="*/ 0 w 67"/>
                <a:gd name="T13" fmla="*/ 0 h 68"/>
                <a:gd name="T14" fmla="*/ 0 w 67"/>
                <a:gd name="T15" fmla="*/ 0 h 68"/>
                <a:gd name="T16" fmla="*/ 0 w 67"/>
                <a:gd name="T17" fmla="*/ 0 h 68"/>
                <a:gd name="T18" fmla="*/ 0 w 67"/>
                <a:gd name="T19" fmla="*/ 0 h 68"/>
                <a:gd name="T20" fmla="*/ 0 w 67"/>
                <a:gd name="T21" fmla="*/ 0 h 68"/>
                <a:gd name="T22" fmla="*/ 0 w 67"/>
                <a:gd name="T23" fmla="*/ 0 h 68"/>
                <a:gd name="T24" fmla="*/ 0 w 67"/>
                <a:gd name="T25" fmla="*/ 0 h 68"/>
                <a:gd name="T26" fmla="*/ 0 w 67"/>
                <a:gd name="T27" fmla="*/ 0 h 68"/>
                <a:gd name="T28" fmla="*/ 0 w 67"/>
                <a:gd name="T29" fmla="*/ 0 h 68"/>
                <a:gd name="T30" fmla="*/ 0 w 67"/>
                <a:gd name="T31" fmla="*/ 0 h 68"/>
                <a:gd name="T32" fmla="*/ 0 w 67"/>
                <a:gd name="T33" fmla="*/ 0 h 68"/>
                <a:gd name="T34" fmla="*/ 0 w 67"/>
                <a:gd name="T35" fmla="*/ 0 h 68"/>
                <a:gd name="T36" fmla="*/ 0 w 67"/>
                <a:gd name="T37" fmla="*/ 0 h 68"/>
                <a:gd name="T38" fmla="*/ 0 w 67"/>
                <a:gd name="T39" fmla="*/ 0 h 68"/>
                <a:gd name="T40" fmla="*/ 0 w 67"/>
                <a:gd name="T41" fmla="*/ 0 h 68"/>
                <a:gd name="T42" fmla="*/ 0 w 67"/>
                <a:gd name="T43" fmla="*/ 0 h 68"/>
                <a:gd name="T44" fmla="*/ 0 w 67"/>
                <a:gd name="T45" fmla="*/ 0 h 68"/>
                <a:gd name="T46" fmla="*/ 0 w 67"/>
                <a:gd name="T47" fmla="*/ 0 h 68"/>
                <a:gd name="T48" fmla="*/ 0 w 67"/>
                <a:gd name="T49" fmla="*/ 0 h 68"/>
                <a:gd name="T50" fmla="*/ 0 w 67"/>
                <a:gd name="T51" fmla="*/ 0 h 68"/>
                <a:gd name="T52" fmla="*/ 0 w 67"/>
                <a:gd name="T53" fmla="*/ 0 h 68"/>
                <a:gd name="T54" fmla="*/ 0 w 67"/>
                <a:gd name="T55" fmla="*/ 0 h 68"/>
                <a:gd name="T56" fmla="*/ 0 w 67"/>
                <a:gd name="T57" fmla="*/ 0 h 68"/>
                <a:gd name="T58" fmla="*/ 0 w 67"/>
                <a:gd name="T59" fmla="*/ 0 h 68"/>
                <a:gd name="T60" fmla="*/ 0 w 67"/>
                <a:gd name="T61" fmla="*/ 0 h 68"/>
                <a:gd name="T62" fmla="*/ 0 w 67"/>
                <a:gd name="T63" fmla="*/ 0 h 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8"/>
                <a:gd name="T98" fmla="*/ 67 w 67"/>
                <a:gd name="T99" fmla="*/ 68 h 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8">
                  <a:moveTo>
                    <a:pt x="67" y="34"/>
                  </a:moveTo>
                  <a:lnTo>
                    <a:pt x="67" y="30"/>
                  </a:lnTo>
                  <a:lnTo>
                    <a:pt x="67" y="27"/>
                  </a:lnTo>
                  <a:lnTo>
                    <a:pt x="66" y="24"/>
                  </a:lnTo>
                  <a:lnTo>
                    <a:pt x="65" y="21"/>
                  </a:lnTo>
                  <a:lnTo>
                    <a:pt x="63" y="18"/>
                  </a:lnTo>
                  <a:lnTo>
                    <a:pt x="62" y="15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5" y="7"/>
                  </a:lnTo>
                  <a:lnTo>
                    <a:pt x="52" y="5"/>
                  </a:lnTo>
                  <a:lnTo>
                    <a:pt x="50" y="4"/>
                  </a:lnTo>
                  <a:lnTo>
                    <a:pt x="47" y="2"/>
                  </a:lnTo>
                  <a:lnTo>
                    <a:pt x="43" y="1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1"/>
                  </a:lnTo>
                  <a:lnTo>
                    <a:pt x="21" y="2"/>
                  </a:lnTo>
                  <a:lnTo>
                    <a:pt x="18" y="4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4" y="18"/>
                  </a:lnTo>
                  <a:lnTo>
                    <a:pt x="2" y="21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2" y="47"/>
                  </a:lnTo>
                  <a:lnTo>
                    <a:pt x="4" y="50"/>
                  </a:lnTo>
                  <a:lnTo>
                    <a:pt x="5" y="53"/>
                  </a:lnTo>
                  <a:lnTo>
                    <a:pt x="7" y="55"/>
                  </a:lnTo>
                  <a:lnTo>
                    <a:pt x="10" y="58"/>
                  </a:lnTo>
                  <a:lnTo>
                    <a:pt x="12" y="60"/>
                  </a:lnTo>
                  <a:lnTo>
                    <a:pt x="15" y="62"/>
                  </a:lnTo>
                  <a:lnTo>
                    <a:pt x="18" y="64"/>
                  </a:lnTo>
                  <a:lnTo>
                    <a:pt x="21" y="65"/>
                  </a:lnTo>
                  <a:lnTo>
                    <a:pt x="24" y="66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4" y="68"/>
                  </a:lnTo>
                  <a:lnTo>
                    <a:pt x="37" y="67"/>
                  </a:lnTo>
                  <a:lnTo>
                    <a:pt x="40" y="67"/>
                  </a:lnTo>
                  <a:lnTo>
                    <a:pt x="43" y="66"/>
                  </a:lnTo>
                  <a:lnTo>
                    <a:pt x="47" y="65"/>
                  </a:lnTo>
                  <a:lnTo>
                    <a:pt x="50" y="64"/>
                  </a:lnTo>
                  <a:lnTo>
                    <a:pt x="52" y="62"/>
                  </a:lnTo>
                  <a:lnTo>
                    <a:pt x="55" y="60"/>
                  </a:lnTo>
                  <a:lnTo>
                    <a:pt x="58" y="58"/>
                  </a:lnTo>
                  <a:lnTo>
                    <a:pt x="60" y="55"/>
                  </a:lnTo>
                  <a:lnTo>
                    <a:pt x="62" y="53"/>
                  </a:lnTo>
                  <a:lnTo>
                    <a:pt x="63" y="50"/>
                  </a:lnTo>
                  <a:lnTo>
                    <a:pt x="65" y="47"/>
                  </a:lnTo>
                  <a:lnTo>
                    <a:pt x="66" y="44"/>
                  </a:lnTo>
                  <a:lnTo>
                    <a:pt x="67" y="40"/>
                  </a:lnTo>
                  <a:lnTo>
                    <a:pt x="67" y="37"/>
                  </a:lnTo>
                  <a:lnTo>
                    <a:pt x="67" y="3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2" name="Line 1316"/>
            <p:cNvSpPr>
              <a:spLocks noChangeShapeType="1"/>
            </p:cNvSpPr>
            <p:nvPr/>
          </p:nvSpPr>
          <p:spPr bwMode="auto">
            <a:xfrm flipV="1">
              <a:off x="1662" y="1807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3" name="Line 1317"/>
            <p:cNvSpPr>
              <a:spLocks noChangeShapeType="1"/>
            </p:cNvSpPr>
            <p:nvPr/>
          </p:nvSpPr>
          <p:spPr bwMode="auto">
            <a:xfrm flipV="1">
              <a:off x="1655" y="181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4" name="Line 1318"/>
            <p:cNvSpPr>
              <a:spLocks noChangeShapeType="1"/>
            </p:cNvSpPr>
            <p:nvPr/>
          </p:nvSpPr>
          <p:spPr bwMode="auto">
            <a:xfrm flipV="1">
              <a:off x="1669" y="181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5" name="Line 1319"/>
            <p:cNvSpPr>
              <a:spLocks noChangeShapeType="1"/>
            </p:cNvSpPr>
            <p:nvPr/>
          </p:nvSpPr>
          <p:spPr bwMode="auto">
            <a:xfrm flipV="1">
              <a:off x="1668" y="1844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6" name="Line 1320"/>
            <p:cNvSpPr>
              <a:spLocks noChangeShapeType="1"/>
            </p:cNvSpPr>
            <p:nvPr/>
          </p:nvSpPr>
          <p:spPr bwMode="auto">
            <a:xfrm>
              <a:off x="1668" y="185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7" name="Line 1321"/>
            <p:cNvSpPr>
              <a:spLocks noChangeShapeType="1"/>
            </p:cNvSpPr>
            <p:nvPr/>
          </p:nvSpPr>
          <p:spPr bwMode="auto">
            <a:xfrm flipV="1">
              <a:off x="1668" y="1838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8" name="Line 1322"/>
            <p:cNvSpPr>
              <a:spLocks noChangeShapeType="1"/>
            </p:cNvSpPr>
            <p:nvPr/>
          </p:nvSpPr>
          <p:spPr bwMode="auto">
            <a:xfrm flipV="1">
              <a:off x="1657" y="1844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49" name="Line 1323"/>
            <p:cNvSpPr>
              <a:spLocks noChangeShapeType="1"/>
            </p:cNvSpPr>
            <p:nvPr/>
          </p:nvSpPr>
          <p:spPr bwMode="auto">
            <a:xfrm>
              <a:off x="1657" y="185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0" name="Line 1324"/>
            <p:cNvSpPr>
              <a:spLocks noChangeShapeType="1"/>
            </p:cNvSpPr>
            <p:nvPr/>
          </p:nvSpPr>
          <p:spPr bwMode="auto">
            <a:xfrm flipH="1" flipV="1">
              <a:off x="1655" y="1838"/>
              <a:ext cx="2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1" name="Line 1325"/>
            <p:cNvSpPr>
              <a:spLocks noChangeShapeType="1"/>
            </p:cNvSpPr>
            <p:nvPr/>
          </p:nvSpPr>
          <p:spPr bwMode="auto">
            <a:xfrm>
              <a:off x="1730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2" name="Line 1326"/>
            <p:cNvSpPr>
              <a:spLocks noChangeShapeType="1"/>
            </p:cNvSpPr>
            <p:nvPr/>
          </p:nvSpPr>
          <p:spPr bwMode="auto">
            <a:xfrm>
              <a:off x="1733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3" name="Line 1327"/>
            <p:cNvSpPr>
              <a:spLocks noChangeShapeType="1"/>
            </p:cNvSpPr>
            <p:nvPr/>
          </p:nvSpPr>
          <p:spPr bwMode="auto">
            <a:xfrm>
              <a:off x="1731" y="1812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4" name="Line 1328"/>
            <p:cNvSpPr>
              <a:spLocks noChangeShapeType="1"/>
            </p:cNvSpPr>
            <p:nvPr/>
          </p:nvSpPr>
          <p:spPr bwMode="auto">
            <a:xfrm>
              <a:off x="1720" y="181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5" name="Line 1329"/>
            <p:cNvSpPr>
              <a:spLocks noChangeShapeType="1"/>
            </p:cNvSpPr>
            <p:nvPr/>
          </p:nvSpPr>
          <p:spPr bwMode="auto">
            <a:xfrm>
              <a:off x="1720" y="181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6" name="Line 1330"/>
            <p:cNvSpPr>
              <a:spLocks noChangeShapeType="1"/>
            </p:cNvSpPr>
            <p:nvPr/>
          </p:nvSpPr>
          <p:spPr bwMode="auto">
            <a:xfrm>
              <a:off x="1720" y="1815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7" name="Line 1331"/>
            <p:cNvSpPr>
              <a:spLocks noChangeShapeType="1"/>
            </p:cNvSpPr>
            <p:nvPr/>
          </p:nvSpPr>
          <p:spPr bwMode="auto">
            <a:xfrm>
              <a:off x="1724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8" name="Line 1332"/>
            <p:cNvSpPr>
              <a:spLocks noChangeShapeType="1"/>
            </p:cNvSpPr>
            <p:nvPr/>
          </p:nvSpPr>
          <p:spPr bwMode="auto">
            <a:xfrm>
              <a:off x="1721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59" name="Line 1333"/>
            <p:cNvSpPr>
              <a:spLocks noChangeShapeType="1"/>
            </p:cNvSpPr>
            <p:nvPr/>
          </p:nvSpPr>
          <p:spPr bwMode="auto">
            <a:xfrm>
              <a:off x="1731" y="181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0" name="Line 1334"/>
            <p:cNvSpPr>
              <a:spLocks noChangeShapeType="1"/>
            </p:cNvSpPr>
            <p:nvPr/>
          </p:nvSpPr>
          <p:spPr bwMode="auto">
            <a:xfrm>
              <a:off x="1731" y="1815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1" name="Line 1335"/>
            <p:cNvSpPr>
              <a:spLocks noChangeShapeType="1"/>
            </p:cNvSpPr>
            <p:nvPr/>
          </p:nvSpPr>
          <p:spPr bwMode="auto">
            <a:xfrm>
              <a:off x="1738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2" name="Line 1336"/>
            <p:cNvSpPr>
              <a:spLocks noChangeShapeType="1"/>
            </p:cNvSpPr>
            <p:nvPr/>
          </p:nvSpPr>
          <p:spPr bwMode="auto">
            <a:xfrm flipH="1">
              <a:off x="1731" y="179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3" name="Line 1337"/>
            <p:cNvSpPr>
              <a:spLocks noChangeShapeType="1"/>
            </p:cNvSpPr>
            <p:nvPr/>
          </p:nvSpPr>
          <p:spPr bwMode="auto">
            <a:xfrm>
              <a:off x="1723" y="1793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4" name="Freeform 1338"/>
            <p:cNvSpPr>
              <a:spLocks/>
            </p:cNvSpPr>
            <p:nvPr/>
          </p:nvSpPr>
          <p:spPr bwMode="auto">
            <a:xfrm>
              <a:off x="1726" y="1790"/>
              <a:ext cx="11" cy="3"/>
            </a:xfrm>
            <a:custGeom>
              <a:avLst/>
              <a:gdLst>
                <a:gd name="T0" fmla="*/ 0 w 42"/>
                <a:gd name="T1" fmla="*/ 0 h 11"/>
                <a:gd name="T2" fmla="*/ 0 w 42"/>
                <a:gd name="T3" fmla="*/ 0 h 11"/>
                <a:gd name="T4" fmla="*/ 0 w 42"/>
                <a:gd name="T5" fmla="*/ 0 h 11"/>
                <a:gd name="T6" fmla="*/ 0 w 42"/>
                <a:gd name="T7" fmla="*/ 0 h 11"/>
                <a:gd name="T8" fmla="*/ 0 w 42"/>
                <a:gd name="T9" fmla="*/ 0 h 11"/>
                <a:gd name="T10" fmla="*/ 0 w 42"/>
                <a:gd name="T11" fmla="*/ 0 h 11"/>
                <a:gd name="T12" fmla="*/ 0 w 42"/>
                <a:gd name="T13" fmla="*/ 0 h 11"/>
                <a:gd name="T14" fmla="*/ 0 w 42"/>
                <a:gd name="T15" fmla="*/ 0 h 11"/>
                <a:gd name="T16" fmla="*/ 0 w 42"/>
                <a:gd name="T17" fmla="*/ 0 h 11"/>
                <a:gd name="T18" fmla="*/ 0 w 42"/>
                <a:gd name="T19" fmla="*/ 0 h 11"/>
                <a:gd name="T20" fmla="*/ 0 w 42"/>
                <a:gd name="T21" fmla="*/ 0 h 11"/>
                <a:gd name="T22" fmla="*/ 0 w 42"/>
                <a:gd name="T23" fmla="*/ 0 h 11"/>
                <a:gd name="T24" fmla="*/ 0 w 42"/>
                <a:gd name="T25" fmla="*/ 0 h 11"/>
                <a:gd name="T26" fmla="*/ 0 w 42"/>
                <a:gd name="T27" fmla="*/ 0 h 11"/>
                <a:gd name="T28" fmla="*/ 0 w 42"/>
                <a:gd name="T29" fmla="*/ 0 h 11"/>
                <a:gd name="T30" fmla="*/ 0 w 42"/>
                <a:gd name="T31" fmla="*/ 0 h 11"/>
                <a:gd name="T32" fmla="*/ 0 w 42"/>
                <a:gd name="T33" fmla="*/ 0 h 11"/>
                <a:gd name="T34" fmla="*/ 0 w 42"/>
                <a:gd name="T35" fmla="*/ 0 h 11"/>
                <a:gd name="T36" fmla="*/ 0 w 42"/>
                <a:gd name="T37" fmla="*/ 0 h 11"/>
                <a:gd name="T38" fmla="*/ 0 w 42"/>
                <a:gd name="T39" fmla="*/ 0 h 11"/>
                <a:gd name="T40" fmla="*/ 0 w 42"/>
                <a:gd name="T41" fmla="*/ 0 h 11"/>
                <a:gd name="T42" fmla="*/ 0 w 42"/>
                <a:gd name="T43" fmla="*/ 0 h 11"/>
                <a:gd name="T44" fmla="*/ 0 w 42"/>
                <a:gd name="T45" fmla="*/ 0 h 11"/>
                <a:gd name="T46" fmla="*/ 0 w 42"/>
                <a:gd name="T47" fmla="*/ 0 h 11"/>
                <a:gd name="T48" fmla="*/ 0 w 42"/>
                <a:gd name="T49" fmla="*/ 0 h 11"/>
                <a:gd name="T50" fmla="*/ 0 w 42"/>
                <a:gd name="T51" fmla="*/ 0 h 1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"/>
                <a:gd name="T79" fmla="*/ 0 h 11"/>
                <a:gd name="T80" fmla="*/ 42 w 42"/>
                <a:gd name="T81" fmla="*/ 11 h 1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" h="11">
                  <a:moveTo>
                    <a:pt x="42" y="11"/>
                  </a:moveTo>
                  <a:lnTo>
                    <a:pt x="42" y="10"/>
                  </a:lnTo>
                  <a:lnTo>
                    <a:pt x="41" y="8"/>
                  </a:lnTo>
                  <a:lnTo>
                    <a:pt x="40" y="7"/>
                  </a:lnTo>
                  <a:lnTo>
                    <a:pt x="39" y="6"/>
                  </a:lnTo>
                  <a:lnTo>
                    <a:pt x="38" y="4"/>
                  </a:lnTo>
                  <a:lnTo>
                    <a:pt x="36" y="3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5" name="Line 1339"/>
            <p:cNvSpPr>
              <a:spLocks noChangeShapeType="1"/>
            </p:cNvSpPr>
            <p:nvPr/>
          </p:nvSpPr>
          <p:spPr bwMode="auto">
            <a:xfrm>
              <a:off x="1737" y="1793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6" name="Line 1340"/>
            <p:cNvSpPr>
              <a:spLocks noChangeShapeType="1"/>
            </p:cNvSpPr>
            <p:nvPr/>
          </p:nvSpPr>
          <p:spPr bwMode="auto">
            <a:xfrm>
              <a:off x="1726" y="1793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7" name="Line 1341"/>
            <p:cNvSpPr>
              <a:spLocks noChangeShapeType="1"/>
            </p:cNvSpPr>
            <p:nvPr/>
          </p:nvSpPr>
          <p:spPr bwMode="auto">
            <a:xfrm>
              <a:off x="1737" y="180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8" name="Freeform 1342"/>
            <p:cNvSpPr>
              <a:spLocks/>
            </p:cNvSpPr>
            <p:nvPr/>
          </p:nvSpPr>
          <p:spPr bwMode="auto">
            <a:xfrm>
              <a:off x="1737" y="1812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69" name="Freeform 1343"/>
            <p:cNvSpPr>
              <a:spLocks/>
            </p:cNvSpPr>
            <p:nvPr/>
          </p:nvSpPr>
          <p:spPr bwMode="auto">
            <a:xfrm>
              <a:off x="1725" y="1812"/>
              <a:ext cx="1" cy="1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2"/>
                  </a:move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0" name="Line 1344"/>
            <p:cNvSpPr>
              <a:spLocks noChangeShapeType="1"/>
            </p:cNvSpPr>
            <p:nvPr/>
          </p:nvSpPr>
          <p:spPr bwMode="auto">
            <a:xfrm>
              <a:off x="1720" y="18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1" name="Line 1345"/>
            <p:cNvSpPr>
              <a:spLocks noChangeShapeType="1"/>
            </p:cNvSpPr>
            <p:nvPr/>
          </p:nvSpPr>
          <p:spPr bwMode="auto">
            <a:xfrm>
              <a:off x="1726" y="180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2" name="Line 1346"/>
            <p:cNvSpPr>
              <a:spLocks noChangeShapeType="1"/>
            </p:cNvSpPr>
            <p:nvPr/>
          </p:nvSpPr>
          <p:spPr bwMode="auto">
            <a:xfrm>
              <a:off x="1720" y="181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3" name="Line 1347"/>
            <p:cNvSpPr>
              <a:spLocks noChangeShapeType="1"/>
            </p:cNvSpPr>
            <p:nvPr/>
          </p:nvSpPr>
          <p:spPr bwMode="auto">
            <a:xfrm>
              <a:off x="1723" y="1808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4" name="Line 1348"/>
            <p:cNvSpPr>
              <a:spLocks noChangeShapeType="1"/>
            </p:cNvSpPr>
            <p:nvPr/>
          </p:nvSpPr>
          <p:spPr bwMode="auto">
            <a:xfrm flipV="1">
              <a:off x="1720" y="18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5" name="Line 1349"/>
            <p:cNvSpPr>
              <a:spLocks noChangeShapeType="1"/>
            </p:cNvSpPr>
            <p:nvPr/>
          </p:nvSpPr>
          <p:spPr bwMode="auto">
            <a:xfrm flipV="1">
              <a:off x="1731" y="1815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6" name="Line 1350"/>
            <p:cNvSpPr>
              <a:spLocks noChangeShapeType="1"/>
            </p:cNvSpPr>
            <p:nvPr/>
          </p:nvSpPr>
          <p:spPr bwMode="auto">
            <a:xfrm flipV="1">
              <a:off x="1731" y="181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7" name="Line 1351"/>
            <p:cNvSpPr>
              <a:spLocks noChangeShapeType="1"/>
            </p:cNvSpPr>
            <p:nvPr/>
          </p:nvSpPr>
          <p:spPr bwMode="auto">
            <a:xfrm flipV="1">
              <a:off x="1731" y="1800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8" name="Line 1352"/>
            <p:cNvSpPr>
              <a:spLocks noChangeShapeType="1"/>
            </p:cNvSpPr>
            <p:nvPr/>
          </p:nvSpPr>
          <p:spPr bwMode="auto">
            <a:xfrm flipV="1">
              <a:off x="1731" y="179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79" name="Line 1353"/>
            <p:cNvSpPr>
              <a:spLocks noChangeShapeType="1"/>
            </p:cNvSpPr>
            <p:nvPr/>
          </p:nvSpPr>
          <p:spPr bwMode="auto">
            <a:xfrm flipV="1">
              <a:off x="1731" y="1785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0" name="Line 1354"/>
            <p:cNvSpPr>
              <a:spLocks noChangeShapeType="1"/>
            </p:cNvSpPr>
            <p:nvPr/>
          </p:nvSpPr>
          <p:spPr bwMode="auto">
            <a:xfrm>
              <a:off x="1741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1" name="Line 1355"/>
            <p:cNvSpPr>
              <a:spLocks noChangeShapeType="1"/>
            </p:cNvSpPr>
            <p:nvPr/>
          </p:nvSpPr>
          <p:spPr bwMode="auto">
            <a:xfrm>
              <a:off x="1743" y="18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2" name="Line 1356"/>
            <p:cNvSpPr>
              <a:spLocks noChangeShapeType="1"/>
            </p:cNvSpPr>
            <p:nvPr/>
          </p:nvSpPr>
          <p:spPr bwMode="auto">
            <a:xfrm flipV="1">
              <a:off x="1743" y="18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3" name="Line 1357"/>
            <p:cNvSpPr>
              <a:spLocks noChangeShapeType="1"/>
            </p:cNvSpPr>
            <p:nvPr/>
          </p:nvSpPr>
          <p:spPr bwMode="auto">
            <a:xfrm>
              <a:off x="1740" y="1808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4" name="Line 1358"/>
            <p:cNvSpPr>
              <a:spLocks noChangeShapeType="1"/>
            </p:cNvSpPr>
            <p:nvPr/>
          </p:nvSpPr>
          <p:spPr bwMode="auto">
            <a:xfrm>
              <a:off x="2126" y="183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5" name="Line 1359"/>
            <p:cNvSpPr>
              <a:spLocks noChangeShapeType="1"/>
            </p:cNvSpPr>
            <p:nvPr/>
          </p:nvSpPr>
          <p:spPr bwMode="auto">
            <a:xfrm>
              <a:off x="2124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6" name="Line 1360"/>
            <p:cNvSpPr>
              <a:spLocks noChangeShapeType="1"/>
            </p:cNvSpPr>
            <p:nvPr/>
          </p:nvSpPr>
          <p:spPr bwMode="auto">
            <a:xfrm>
              <a:off x="2127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7" name="Line 1361"/>
            <p:cNvSpPr>
              <a:spLocks noChangeShapeType="1"/>
            </p:cNvSpPr>
            <p:nvPr/>
          </p:nvSpPr>
          <p:spPr bwMode="auto">
            <a:xfrm>
              <a:off x="2126" y="1817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8" name="Line 1362"/>
            <p:cNvSpPr>
              <a:spLocks noChangeShapeType="1"/>
            </p:cNvSpPr>
            <p:nvPr/>
          </p:nvSpPr>
          <p:spPr bwMode="auto">
            <a:xfrm>
              <a:off x="2114" y="1817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89" name="Line 1363"/>
            <p:cNvSpPr>
              <a:spLocks noChangeShapeType="1"/>
            </p:cNvSpPr>
            <p:nvPr/>
          </p:nvSpPr>
          <p:spPr bwMode="auto">
            <a:xfrm>
              <a:off x="2114" y="182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0" name="Line 1364"/>
            <p:cNvSpPr>
              <a:spLocks noChangeShapeType="1"/>
            </p:cNvSpPr>
            <p:nvPr/>
          </p:nvSpPr>
          <p:spPr bwMode="auto">
            <a:xfrm>
              <a:off x="2114" y="182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1" name="Line 1365"/>
            <p:cNvSpPr>
              <a:spLocks noChangeShapeType="1"/>
            </p:cNvSpPr>
            <p:nvPr/>
          </p:nvSpPr>
          <p:spPr bwMode="auto">
            <a:xfrm>
              <a:off x="2119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2" name="Line 1366"/>
            <p:cNvSpPr>
              <a:spLocks noChangeShapeType="1"/>
            </p:cNvSpPr>
            <p:nvPr/>
          </p:nvSpPr>
          <p:spPr bwMode="auto">
            <a:xfrm>
              <a:off x="2116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3" name="Line 1367"/>
            <p:cNvSpPr>
              <a:spLocks noChangeShapeType="1"/>
            </p:cNvSpPr>
            <p:nvPr/>
          </p:nvSpPr>
          <p:spPr bwMode="auto">
            <a:xfrm>
              <a:off x="2126" y="182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4" name="Line 1368"/>
            <p:cNvSpPr>
              <a:spLocks noChangeShapeType="1"/>
            </p:cNvSpPr>
            <p:nvPr/>
          </p:nvSpPr>
          <p:spPr bwMode="auto">
            <a:xfrm>
              <a:off x="2126" y="182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5" name="Line 1369"/>
            <p:cNvSpPr>
              <a:spLocks noChangeShapeType="1"/>
            </p:cNvSpPr>
            <p:nvPr/>
          </p:nvSpPr>
          <p:spPr bwMode="auto">
            <a:xfrm>
              <a:off x="2133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6" name="Line 1370"/>
            <p:cNvSpPr>
              <a:spLocks noChangeShapeType="1"/>
            </p:cNvSpPr>
            <p:nvPr/>
          </p:nvSpPr>
          <p:spPr bwMode="auto">
            <a:xfrm flipH="1">
              <a:off x="2126" y="1797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7" name="Line 1371"/>
            <p:cNvSpPr>
              <a:spLocks noChangeShapeType="1"/>
            </p:cNvSpPr>
            <p:nvPr/>
          </p:nvSpPr>
          <p:spPr bwMode="auto">
            <a:xfrm>
              <a:off x="2117" y="1797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8" name="Freeform 1372"/>
            <p:cNvSpPr>
              <a:spLocks/>
            </p:cNvSpPr>
            <p:nvPr/>
          </p:nvSpPr>
          <p:spPr bwMode="auto">
            <a:xfrm>
              <a:off x="2120" y="1795"/>
              <a:ext cx="11" cy="2"/>
            </a:xfrm>
            <a:custGeom>
              <a:avLst/>
              <a:gdLst>
                <a:gd name="T0" fmla="*/ 0 w 42"/>
                <a:gd name="T1" fmla="*/ 0 h 11"/>
                <a:gd name="T2" fmla="*/ 0 w 42"/>
                <a:gd name="T3" fmla="*/ 0 h 11"/>
                <a:gd name="T4" fmla="*/ 0 w 42"/>
                <a:gd name="T5" fmla="*/ 0 h 11"/>
                <a:gd name="T6" fmla="*/ 0 w 42"/>
                <a:gd name="T7" fmla="*/ 0 h 11"/>
                <a:gd name="T8" fmla="*/ 0 w 42"/>
                <a:gd name="T9" fmla="*/ 0 h 11"/>
                <a:gd name="T10" fmla="*/ 0 w 42"/>
                <a:gd name="T11" fmla="*/ 0 h 11"/>
                <a:gd name="T12" fmla="*/ 0 w 42"/>
                <a:gd name="T13" fmla="*/ 0 h 11"/>
                <a:gd name="T14" fmla="*/ 0 w 42"/>
                <a:gd name="T15" fmla="*/ 0 h 11"/>
                <a:gd name="T16" fmla="*/ 0 w 42"/>
                <a:gd name="T17" fmla="*/ 0 h 11"/>
                <a:gd name="T18" fmla="*/ 0 w 42"/>
                <a:gd name="T19" fmla="*/ 0 h 11"/>
                <a:gd name="T20" fmla="*/ 0 w 42"/>
                <a:gd name="T21" fmla="*/ 0 h 11"/>
                <a:gd name="T22" fmla="*/ 0 w 42"/>
                <a:gd name="T23" fmla="*/ 0 h 11"/>
                <a:gd name="T24" fmla="*/ 0 w 42"/>
                <a:gd name="T25" fmla="*/ 0 h 11"/>
                <a:gd name="T26" fmla="*/ 0 w 42"/>
                <a:gd name="T27" fmla="*/ 0 h 11"/>
                <a:gd name="T28" fmla="*/ 0 w 42"/>
                <a:gd name="T29" fmla="*/ 0 h 11"/>
                <a:gd name="T30" fmla="*/ 0 w 42"/>
                <a:gd name="T31" fmla="*/ 0 h 11"/>
                <a:gd name="T32" fmla="*/ 0 w 42"/>
                <a:gd name="T33" fmla="*/ 0 h 11"/>
                <a:gd name="T34" fmla="*/ 0 w 42"/>
                <a:gd name="T35" fmla="*/ 0 h 11"/>
                <a:gd name="T36" fmla="*/ 0 w 42"/>
                <a:gd name="T37" fmla="*/ 0 h 11"/>
                <a:gd name="T38" fmla="*/ 0 w 42"/>
                <a:gd name="T39" fmla="*/ 0 h 11"/>
                <a:gd name="T40" fmla="*/ 0 w 42"/>
                <a:gd name="T41" fmla="*/ 0 h 11"/>
                <a:gd name="T42" fmla="*/ 0 w 42"/>
                <a:gd name="T43" fmla="*/ 0 h 11"/>
                <a:gd name="T44" fmla="*/ 0 w 42"/>
                <a:gd name="T45" fmla="*/ 0 h 11"/>
                <a:gd name="T46" fmla="*/ 0 w 42"/>
                <a:gd name="T47" fmla="*/ 0 h 11"/>
                <a:gd name="T48" fmla="*/ 0 w 42"/>
                <a:gd name="T49" fmla="*/ 0 h 11"/>
                <a:gd name="T50" fmla="*/ 0 w 42"/>
                <a:gd name="T51" fmla="*/ 0 h 1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"/>
                <a:gd name="T79" fmla="*/ 0 h 11"/>
                <a:gd name="T80" fmla="*/ 42 w 42"/>
                <a:gd name="T81" fmla="*/ 11 h 1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" h="11">
                  <a:moveTo>
                    <a:pt x="42" y="11"/>
                  </a:moveTo>
                  <a:lnTo>
                    <a:pt x="42" y="10"/>
                  </a:lnTo>
                  <a:lnTo>
                    <a:pt x="41" y="8"/>
                  </a:lnTo>
                  <a:lnTo>
                    <a:pt x="40" y="7"/>
                  </a:lnTo>
                  <a:lnTo>
                    <a:pt x="39" y="6"/>
                  </a:lnTo>
                  <a:lnTo>
                    <a:pt x="38" y="4"/>
                  </a:lnTo>
                  <a:lnTo>
                    <a:pt x="36" y="3"/>
                  </a:lnTo>
                  <a:lnTo>
                    <a:pt x="34" y="2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99" name="Line 1373"/>
            <p:cNvSpPr>
              <a:spLocks noChangeShapeType="1"/>
            </p:cNvSpPr>
            <p:nvPr/>
          </p:nvSpPr>
          <p:spPr bwMode="auto">
            <a:xfrm>
              <a:off x="2131" y="179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0" name="Line 1374"/>
            <p:cNvSpPr>
              <a:spLocks noChangeShapeType="1"/>
            </p:cNvSpPr>
            <p:nvPr/>
          </p:nvSpPr>
          <p:spPr bwMode="auto">
            <a:xfrm>
              <a:off x="2120" y="179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1" name="Line 1375"/>
            <p:cNvSpPr>
              <a:spLocks noChangeShapeType="1"/>
            </p:cNvSpPr>
            <p:nvPr/>
          </p:nvSpPr>
          <p:spPr bwMode="auto">
            <a:xfrm>
              <a:off x="2131" y="181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2" name="Freeform 1376"/>
            <p:cNvSpPr>
              <a:spLocks/>
            </p:cNvSpPr>
            <p:nvPr/>
          </p:nvSpPr>
          <p:spPr bwMode="auto">
            <a:xfrm>
              <a:off x="2131" y="1816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3" name="Freeform 1377"/>
            <p:cNvSpPr>
              <a:spLocks/>
            </p:cNvSpPr>
            <p:nvPr/>
          </p:nvSpPr>
          <p:spPr bwMode="auto">
            <a:xfrm>
              <a:off x="2120" y="1816"/>
              <a:ext cx="1" cy="1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2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4" name="Line 1378"/>
            <p:cNvSpPr>
              <a:spLocks noChangeShapeType="1"/>
            </p:cNvSpPr>
            <p:nvPr/>
          </p:nvSpPr>
          <p:spPr bwMode="auto">
            <a:xfrm>
              <a:off x="2114" y="181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5" name="Line 1379"/>
            <p:cNvSpPr>
              <a:spLocks noChangeShapeType="1"/>
            </p:cNvSpPr>
            <p:nvPr/>
          </p:nvSpPr>
          <p:spPr bwMode="auto">
            <a:xfrm>
              <a:off x="2120" y="181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6" name="Line 1380"/>
            <p:cNvSpPr>
              <a:spLocks noChangeShapeType="1"/>
            </p:cNvSpPr>
            <p:nvPr/>
          </p:nvSpPr>
          <p:spPr bwMode="auto">
            <a:xfrm>
              <a:off x="2114" y="1823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7" name="Line 1381"/>
            <p:cNvSpPr>
              <a:spLocks noChangeShapeType="1"/>
            </p:cNvSpPr>
            <p:nvPr/>
          </p:nvSpPr>
          <p:spPr bwMode="auto">
            <a:xfrm>
              <a:off x="2117" y="1812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8" name="Line 1382"/>
            <p:cNvSpPr>
              <a:spLocks noChangeShapeType="1"/>
            </p:cNvSpPr>
            <p:nvPr/>
          </p:nvSpPr>
          <p:spPr bwMode="auto">
            <a:xfrm flipV="1">
              <a:off x="2114" y="182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09" name="Line 1383"/>
            <p:cNvSpPr>
              <a:spLocks noChangeShapeType="1"/>
            </p:cNvSpPr>
            <p:nvPr/>
          </p:nvSpPr>
          <p:spPr bwMode="auto">
            <a:xfrm flipV="1">
              <a:off x="2126" y="1819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0" name="Line 1384"/>
            <p:cNvSpPr>
              <a:spLocks noChangeShapeType="1"/>
            </p:cNvSpPr>
            <p:nvPr/>
          </p:nvSpPr>
          <p:spPr bwMode="auto">
            <a:xfrm flipV="1">
              <a:off x="2126" y="18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1" name="Line 1385"/>
            <p:cNvSpPr>
              <a:spLocks noChangeShapeType="1"/>
            </p:cNvSpPr>
            <p:nvPr/>
          </p:nvSpPr>
          <p:spPr bwMode="auto">
            <a:xfrm flipV="1">
              <a:off x="2126" y="1805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2" name="Line 1386"/>
            <p:cNvSpPr>
              <a:spLocks noChangeShapeType="1"/>
            </p:cNvSpPr>
            <p:nvPr/>
          </p:nvSpPr>
          <p:spPr bwMode="auto">
            <a:xfrm flipV="1">
              <a:off x="2126" y="180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3" name="Line 1387"/>
            <p:cNvSpPr>
              <a:spLocks noChangeShapeType="1"/>
            </p:cNvSpPr>
            <p:nvPr/>
          </p:nvSpPr>
          <p:spPr bwMode="auto">
            <a:xfrm flipV="1">
              <a:off x="2126" y="1789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4" name="Line 1388"/>
            <p:cNvSpPr>
              <a:spLocks noChangeShapeType="1"/>
            </p:cNvSpPr>
            <p:nvPr/>
          </p:nvSpPr>
          <p:spPr bwMode="auto">
            <a:xfrm>
              <a:off x="2135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5" name="Line 1389"/>
            <p:cNvSpPr>
              <a:spLocks noChangeShapeType="1"/>
            </p:cNvSpPr>
            <p:nvPr/>
          </p:nvSpPr>
          <p:spPr bwMode="auto">
            <a:xfrm>
              <a:off x="2137" y="181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6" name="Line 1390"/>
            <p:cNvSpPr>
              <a:spLocks noChangeShapeType="1"/>
            </p:cNvSpPr>
            <p:nvPr/>
          </p:nvSpPr>
          <p:spPr bwMode="auto">
            <a:xfrm flipV="1">
              <a:off x="2137" y="182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7" name="Line 1391"/>
            <p:cNvSpPr>
              <a:spLocks noChangeShapeType="1"/>
            </p:cNvSpPr>
            <p:nvPr/>
          </p:nvSpPr>
          <p:spPr bwMode="auto">
            <a:xfrm>
              <a:off x="2134" y="1812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8" name="Line 1392"/>
            <p:cNvSpPr>
              <a:spLocks noChangeShapeType="1"/>
            </p:cNvSpPr>
            <p:nvPr/>
          </p:nvSpPr>
          <p:spPr bwMode="auto">
            <a:xfrm>
              <a:off x="2261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9" name="Line 1393"/>
            <p:cNvSpPr>
              <a:spLocks noChangeShapeType="1"/>
            </p:cNvSpPr>
            <p:nvPr/>
          </p:nvSpPr>
          <p:spPr bwMode="auto">
            <a:xfrm>
              <a:off x="2264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0" name="Line 1394"/>
            <p:cNvSpPr>
              <a:spLocks noChangeShapeType="1"/>
            </p:cNvSpPr>
            <p:nvPr/>
          </p:nvSpPr>
          <p:spPr bwMode="auto">
            <a:xfrm>
              <a:off x="2263" y="1817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1" name="Line 1395"/>
            <p:cNvSpPr>
              <a:spLocks noChangeShapeType="1"/>
            </p:cNvSpPr>
            <p:nvPr/>
          </p:nvSpPr>
          <p:spPr bwMode="auto">
            <a:xfrm>
              <a:off x="2251" y="1817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2" name="Line 1396"/>
            <p:cNvSpPr>
              <a:spLocks noChangeShapeType="1"/>
            </p:cNvSpPr>
            <p:nvPr/>
          </p:nvSpPr>
          <p:spPr bwMode="auto">
            <a:xfrm>
              <a:off x="2251" y="182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3" name="Line 1397"/>
            <p:cNvSpPr>
              <a:spLocks noChangeShapeType="1"/>
            </p:cNvSpPr>
            <p:nvPr/>
          </p:nvSpPr>
          <p:spPr bwMode="auto">
            <a:xfrm>
              <a:off x="2251" y="182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4" name="Line 1398"/>
            <p:cNvSpPr>
              <a:spLocks noChangeShapeType="1"/>
            </p:cNvSpPr>
            <p:nvPr/>
          </p:nvSpPr>
          <p:spPr bwMode="auto">
            <a:xfrm>
              <a:off x="2256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5" name="Line 1399"/>
            <p:cNvSpPr>
              <a:spLocks noChangeShapeType="1"/>
            </p:cNvSpPr>
            <p:nvPr/>
          </p:nvSpPr>
          <p:spPr bwMode="auto">
            <a:xfrm>
              <a:off x="2253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6" name="Line 1400"/>
            <p:cNvSpPr>
              <a:spLocks noChangeShapeType="1"/>
            </p:cNvSpPr>
            <p:nvPr/>
          </p:nvSpPr>
          <p:spPr bwMode="auto">
            <a:xfrm>
              <a:off x="2263" y="182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7" name="Line 1401"/>
            <p:cNvSpPr>
              <a:spLocks noChangeShapeType="1"/>
            </p:cNvSpPr>
            <p:nvPr/>
          </p:nvSpPr>
          <p:spPr bwMode="auto">
            <a:xfrm>
              <a:off x="2263" y="182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8" name="Line 1402"/>
            <p:cNvSpPr>
              <a:spLocks noChangeShapeType="1"/>
            </p:cNvSpPr>
            <p:nvPr/>
          </p:nvSpPr>
          <p:spPr bwMode="auto">
            <a:xfrm>
              <a:off x="2270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29" name="Line 1403"/>
            <p:cNvSpPr>
              <a:spLocks noChangeShapeType="1"/>
            </p:cNvSpPr>
            <p:nvPr/>
          </p:nvSpPr>
          <p:spPr bwMode="auto">
            <a:xfrm flipH="1">
              <a:off x="2263" y="1797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0" name="Line 1404"/>
            <p:cNvSpPr>
              <a:spLocks noChangeShapeType="1"/>
            </p:cNvSpPr>
            <p:nvPr/>
          </p:nvSpPr>
          <p:spPr bwMode="auto">
            <a:xfrm>
              <a:off x="2254" y="1797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1" name="Freeform 1405"/>
            <p:cNvSpPr>
              <a:spLocks/>
            </p:cNvSpPr>
            <p:nvPr/>
          </p:nvSpPr>
          <p:spPr bwMode="auto">
            <a:xfrm>
              <a:off x="2257" y="1795"/>
              <a:ext cx="11" cy="2"/>
            </a:xfrm>
            <a:custGeom>
              <a:avLst/>
              <a:gdLst>
                <a:gd name="T0" fmla="*/ 0 w 43"/>
                <a:gd name="T1" fmla="*/ 0 h 11"/>
                <a:gd name="T2" fmla="*/ 0 w 43"/>
                <a:gd name="T3" fmla="*/ 0 h 11"/>
                <a:gd name="T4" fmla="*/ 0 w 43"/>
                <a:gd name="T5" fmla="*/ 0 h 11"/>
                <a:gd name="T6" fmla="*/ 0 w 43"/>
                <a:gd name="T7" fmla="*/ 0 h 11"/>
                <a:gd name="T8" fmla="*/ 0 w 43"/>
                <a:gd name="T9" fmla="*/ 0 h 11"/>
                <a:gd name="T10" fmla="*/ 0 w 43"/>
                <a:gd name="T11" fmla="*/ 0 h 11"/>
                <a:gd name="T12" fmla="*/ 0 w 43"/>
                <a:gd name="T13" fmla="*/ 0 h 11"/>
                <a:gd name="T14" fmla="*/ 0 w 43"/>
                <a:gd name="T15" fmla="*/ 0 h 11"/>
                <a:gd name="T16" fmla="*/ 0 w 43"/>
                <a:gd name="T17" fmla="*/ 0 h 11"/>
                <a:gd name="T18" fmla="*/ 0 w 43"/>
                <a:gd name="T19" fmla="*/ 0 h 11"/>
                <a:gd name="T20" fmla="*/ 0 w 43"/>
                <a:gd name="T21" fmla="*/ 0 h 11"/>
                <a:gd name="T22" fmla="*/ 0 w 43"/>
                <a:gd name="T23" fmla="*/ 0 h 11"/>
                <a:gd name="T24" fmla="*/ 0 w 43"/>
                <a:gd name="T25" fmla="*/ 0 h 11"/>
                <a:gd name="T26" fmla="*/ 0 w 43"/>
                <a:gd name="T27" fmla="*/ 0 h 11"/>
                <a:gd name="T28" fmla="*/ 0 w 43"/>
                <a:gd name="T29" fmla="*/ 0 h 11"/>
                <a:gd name="T30" fmla="*/ 0 w 43"/>
                <a:gd name="T31" fmla="*/ 0 h 11"/>
                <a:gd name="T32" fmla="*/ 0 w 43"/>
                <a:gd name="T33" fmla="*/ 0 h 11"/>
                <a:gd name="T34" fmla="*/ 0 w 43"/>
                <a:gd name="T35" fmla="*/ 0 h 11"/>
                <a:gd name="T36" fmla="*/ 0 w 43"/>
                <a:gd name="T37" fmla="*/ 0 h 11"/>
                <a:gd name="T38" fmla="*/ 0 w 43"/>
                <a:gd name="T39" fmla="*/ 0 h 11"/>
                <a:gd name="T40" fmla="*/ 0 w 43"/>
                <a:gd name="T41" fmla="*/ 0 h 11"/>
                <a:gd name="T42" fmla="*/ 0 w 43"/>
                <a:gd name="T43" fmla="*/ 0 h 11"/>
                <a:gd name="T44" fmla="*/ 0 w 43"/>
                <a:gd name="T45" fmla="*/ 0 h 11"/>
                <a:gd name="T46" fmla="*/ 0 w 43"/>
                <a:gd name="T47" fmla="*/ 0 h 11"/>
                <a:gd name="T48" fmla="*/ 0 w 43"/>
                <a:gd name="T49" fmla="*/ 0 h 11"/>
                <a:gd name="T50" fmla="*/ 0 w 43"/>
                <a:gd name="T51" fmla="*/ 0 h 1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3"/>
                <a:gd name="T79" fmla="*/ 0 h 11"/>
                <a:gd name="T80" fmla="*/ 43 w 43"/>
                <a:gd name="T81" fmla="*/ 11 h 1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3" h="11">
                  <a:moveTo>
                    <a:pt x="43" y="11"/>
                  </a:moveTo>
                  <a:lnTo>
                    <a:pt x="43" y="10"/>
                  </a:lnTo>
                  <a:lnTo>
                    <a:pt x="43" y="8"/>
                  </a:lnTo>
                  <a:lnTo>
                    <a:pt x="42" y="7"/>
                  </a:lnTo>
                  <a:lnTo>
                    <a:pt x="41" y="6"/>
                  </a:lnTo>
                  <a:lnTo>
                    <a:pt x="39" y="4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2" name="Line 1406"/>
            <p:cNvSpPr>
              <a:spLocks noChangeShapeType="1"/>
            </p:cNvSpPr>
            <p:nvPr/>
          </p:nvSpPr>
          <p:spPr bwMode="auto">
            <a:xfrm>
              <a:off x="2268" y="179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3" name="Line 1407"/>
            <p:cNvSpPr>
              <a:spLocks noChangeShapeType="1"/>
            </p:cNvSpPr>
            <p:nvPr/>
          </p:nvSpPr>
          <p:spPr bwMode="auto">
            <a:xfrm>
              <a:off x="2257" y="179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4" name="Line 1408"/>
            <p:cNvSpPr>
              <a:spLocks noChangeShapeType="1"/>
            </p:cNvSpPr>
            <p:nvPr/>
          </p:nvSpPr>
          <p:spPr bwMode="auto">
            <a:xfrm>
              <a:off x="2268" y="181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5" name="Freeform 1409"/>
            <p:cNvSpPr>
              <a:spLocks/>
            </p:cNvSpPr>
            <p:nvPr/>
          </p:nvSpPr>
          <p:spPr bwMode="auto">
            <a:xfrm>
              <a:off x="2268" y="1816"/>
              <a:ext cx="1" cy="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6" name="Freeform 1410"/>
            <p:cNvSpPr>
              <a:spLocks/>
            </p:cNvSpPr>
            <p:nvPr/>
          </p:nvSpPr>
          <p:spPr bwMode="auto">
            <a:xfrm>
              <a:off x="2257" y="1816"/>
              <a:ext cx="1" cy="1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0" y="2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7" name="Line 1411"/>
            <p:cNvSpPr>
              <a:spLocks noChangeShapeType="1"/>
            </p:cNvSpPr>
            <p:nvPr/>
          </p:nvSpPr>
          <p:spPr bwMode="auto">
            <a:xfrm>
              <a:off x="2251" y="181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8" name="Line 1412"/>
            <p:cNvSpPr>
              <a:spLocks noChangeShapeType="1"/>
            </p:cNvSpPr>
            <p:nvPr/>
          </p:nvSpPr>
          <p:spPr bwMode="auto">
            <a:xfrm>
              <a:off x="2257" y="181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39" name="Line 1413"/>
            <p:cNvSpPr>
              <a:spLocks noChangeShapeType="1"/>
            </p:cNvSpPr>
            <p:nvPr/>
          </p:nvSpPr>
          <p:spPr bwMode="auto">
            <a:xfrm>
              <a:off x="2251" y="1823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0" name="Line 1414"/>
            <p:cNvSpPr>
              <a:spLocks noChangeShapeType="1"/>
            </p:cNvSpPr>
            <p:nvPr/>
          </p:nvSpPr>
          <p:spPr bwMode="auto">
            <a:xfrm>
              <a:off x="2254" y="1812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1" name="Line 1415"/>
            <p:cNvSpPr>
              <a:spLocks noChangeShapeType="1"/>
            </p:cNvSpPr>
            <p:nvPr/>
          </p:nvSpPr>
          <p:spPr bwMode="auto">
            <a:xfrm flipV="1">
              <a:off x="2251" y="182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2" name="Line 1416"/>
            <p:cNvSpPr>
              <a:spLocks noChangeShapeType="1"/>
            </p:cNvSpPr>
            <p:nvPr/>
          </p:nvSpPr>
          <p:spPr bwMode="auto">
            <a:xfrm flipV="1">
              <a:off x="2263" y="1819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3" name="Line 1417"/>
            <p:cNvSpPr>
              <a:spLocks noChangeShapeType="1"/>
            </p:cNvSpPr>
            <p:nvPr/>
          </p:nvSpPr>
          <p:spPr bwMode="auto">
            <a:xfrm flipV="1">
              <a:off x="2263" y="18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4" name="Line 1418"/>
            <p:cNvSpPr>
              <a:spLocks noChangeShapeType="1"/>
            </p:cNvSpPr>
            <p:nvPr/>
          </p:nvSpPr>
          <p:spPr bwMode="auto">
            <a:xfrm flipV="1">
              <a:off x="2263" y="1805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5" name="Line 1419"/>
            <p:cNvSpPr>
              <a:spLocks noChangeShapeType="1"/>
            </p:cNvSpPr>
            <p:nvPr/>
          </p:nvSpPr>
          <p:spPr bwMode="auto">
            <a:xfrm flipV="1">
              <a:off x="2263" y="180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6" name="Line 1420"/>
            <p:cNvSpPr>
              <a:spLocks noChangeShapeType="1"/>
            </p:cNvSpPr>
            <p:nvPr/>
          </p:nvSpPr>
          <p:spPr bwMode="auto">
            <a:xfrm flipV="1">
              <a:off x="2263" y="1789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7" name="Line 1421"/>
            <p:cNvSpPr>
              <a:spLocks noChangeShapeType="1"/>
            </p:cNvSpPr>
            <p:nvPr/>
          </p:nvSpPr>
          <p:spPr bwMode="auto">
            <a:xfrm>
              <a:off x="2273" y="18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8" name="Line 1422"/>
            <p:cNvSpPr>
              <a:spLocks noChangeShapeType="1"/>
            </p:cNvSpPr>
            <p:nvPr/>
          </p:nvSpPr>
          <p:spPr bwMode="auto">
            <a:xfrm>
              <a:off x="2274" y="181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49" name="Line 1423"/>
            <p:cNvSpPr>
              <a:spLocks noChangeShapeType="1"/>
            </p:cNvSpPr>
            <p:nvPr/>
          </p:nvSpPr>
          <p:spPr bwMode="auto">
            <a:xfrm flipV="1">
              <a:off x="2274" y="182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0" name="Line 1424"/>
            <p:cNvSpPr>
              <a:spLocks noChangeShapeType="1"/>
            </p:cNvSpPr>
            <p:nvPr/>
          </p:nvSpPr>
          <p:spPr bwMode="auto">
            <a:xfrm>
              <a:off x="2271" y="1812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1" name="Line 1425"/>
            <p:cNvSpPr>
              <a:spLocks noChangeShapeType="1"/>
            </p:cNvSpPr>
            <p:nvPr/>
          </p:nvSpPr>
          <p:spPr bwMode="auto">
            <a:xfrm>
              <a:off x="2386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2" name="Line 1426"/>
            <p:cNvSpPr>
              <a:spLocks noChangeShapeType="1"/>
            </p:cNvSpPr>
            <p:nvPr/>
          </p:nvSpPr>
          <p:spPr bwMode="auto">
            <a:xfrm>
              <a:off x="2389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3" name="Line 1427"/>
            <p:cNvSpPr>
              <a:spLocks noChangeShapeType="1"/>
            </p:cNvSpPr>
            <p:nvPr/>
          </p:nvSpPr>
          <p:spPr bwMode="auto">
            <a:xfrm>
              <a:off x="2387" y="1812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4" name="Line 1428"/>
            <p:cNvSpPr>
              <a:spLocks noChangeShapeType="1"/>
            </p:cNvSpPr>
            <p:nvPr/>
          </p:nvSpPr>
          <p:spPr bwMode="auto">
            <a:xfrm>
              <a:off x="2376" y="181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5" name="Line 1429"/>
            <p:cNvSpPr>
              <a:spLocks noChangeShapeType="1"/>
            </p:cNvSpPr>
            <p:nvPr/>
          </p:nvSpPr>
          <p:spPr bwMode="auto">
            <a:xfrm>
              <a:off x="2376" y="181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6" name="Line 1430"/>
            <p:cNvSpPr>
              <a:spLocks noChangeShapeType="1"/>
            </p:cNvSpPr>
            <p:nvPr/>
          </p:nvSpPr>
          <p:spPr bwMode="auto">
            <a:xfrm>
              <a:off x="2376" y="1815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7" name="Line 1431"/>
            <p:cNvSpPr>
              <a:spLocks noChangeShapeType="1"/>
            </p:cNvSpPr>
            <p:nvPr/>
          </p:nvSpPr>
          <p:spPr bwMode="auto">
            <a:xfrm>
              <a:off x="2380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8" name="Line 1432"/>
            <p:cNvSpPr>
              <a:spLocks noChangeShapeType="1"/>
            </p:cNvSpPr>
            <p:nvPr/>
          </p:nvSpPr>
          <p:spPr bwMode="auto">
            <a:xfrm>
              <a:off x="2378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59" name="Line 1433"/>
            <p:cNvSpPr>
              <a:spLocks noChangeShapeType="1"/>
            </p:cNvSpPr>
            <p:nvPr/>
          </p:nvSpPr>
          <p:spPr bwMode="auto">
            <a:xfrm>
              <a:off x="2387" y="181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0" name="Line 1434"/>
            <p:cNvSpPr>
              <a:spLocks noChangeShapeType="1"/>
            </p:cNvSpPr>
            <p:nvPr/>
          </p:nvSpPr>
          <p:spPr bwMode="auto">
            <a:xfrm>
              <a:off x="2387" y="1815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1" name="Line 1435"/>
            <p:cNvSpPr>
              <a:spLocks noChangeShapeType="1"/>
            </p:cNvSpPr>
            <p:nvPr/>
          </p:nvSpPr>
          <p:spPr bwMode="auto">
            <a:xfrm>
              <a:off x="2395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2" name="Line 1436"/>
            <p:cNvSpPr>
              <a:spLocks noChangeShapeType="1"/>
            </p:cNvSpPr>
            <p:nvPr/>
          </p:nvSpPr>
          <p:spPr bwMode="auto">
            <a:xfrm flipH="1">
              <a:off x="2387" y="179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3" name="Line 1437"/>
            <p:cNvSpPr>
              <a:spLocks noChangeShapeType="1"/>
            </p:cNvSpPr>
            <p:nvPr/>
          </p:nvSpPr>
          <p:spPr bwMode="auto">
            <a:xfrm>
              <a:off x="2379" y="1793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4" name="Freeform 1438"/>
            <p:cNvSpPr>
              <a:spLocks/>
            </p:cNvSpPr>
            <p:nvPr/>
          </p:nvSpPr>
          <p:spPr bwMode="auto">
            <a:xfrm>
              <a:off x="2382" y="1790"/>
              <a:ext cx="11" cy="3"/>
            </a:xfrm>
            <a:custGeom>
              <a:avLst/>
              <a:gdLst>
                <a:gd name="T0" fmla="*/ 0 w 43"/>
                <a:gd name="T1" fmla="*/ 0 h 11"/>
                <a:gd name="T2" fmla="*/ 0 w 43"/>
                <a:gd name="T3" fmla="*/ 0 h 11"/>
                <a:gd name="T4" fmla="*/ 0 w 43"/>
                <a:gd name="T5" fmla="*/ 0 h 11"/>
                <a:gd name="T6" fmla="*/ 0 w 43"/>
                <a:gd name="T7" fmla="*/ 0 h 11"/>
                <a:gd name="T8" fmla="*/ 0 w 43"/>
                <a:gd name="T9" fmla="*/ 0 h 11"/>
                <a:gd name="T10" fmla="*/ 0 w 43"/>
                <a:gd name="T11" fmla="*/ 0 h 11"/>
                <a:gd name="T12" fmla="*/ 0 w 43"/>
                <a:gd name="T13" fmla="*/ 0 h 11"/>
                <a:gd name="T14" fmla="*/ 0 w 43"/>
                <a:gd name="T15" fmla="*/ 0 h 11"/>
                <a:gd name="T16" fmla="*/ 0 w 43"/>
                <a:gd name="T17" fmla="*/ 0 h 11"/>
                <a:gd name="T18" fmla="*/ 0 w 43"/>
                <a:gd name="T19" fmla="*/ 0 h 11"/>
                <a:gd name="T20" fmla="*/ 0 w 43"/>
                <a:gd name="T21" fmla="*/ 0 h 11"/>
                <a:gd name="T22" fmla="*/ 0 w 43"/>
                <a:gd name="T23" fmla="*/ 0 h 11"/>
                <a:gd name="T24" fmla="*/ 0 w 43"/>
                <a:gd name="T25" fmla="*/ 0 h 11"/>
                <a:gd name="T26" fmla="*/ 0 w 43"/>
                <a:gd name="T27" fmla="*/ 0 h 11"/>
                <a:gd name="T28" fmla="*/ 0 w 43"/>
                <a:gd name="T29" fmla="*/ 0 h 11"/>
                <a:gd name="T30" fmla="*/ 0 w 43"/>
                <a:gd name="T31" fmla="*/ 0 h 11"/>
                <a:gd name="T32" fmla="*/ 0 w 43"/>
                <a:gd name="T33" fmla="*/ 0 h 11"/>
                <a:gd name="T34" fmla="*/ 0 w 43"/>
                <a:gd name="T35" fmla="*/ 0 h 11"/>
                <a:gd name="T36" fmla="*/ 0 w 43"/>
                <a:gd name="T37" fmla="*/ 0 h 11"/>
                <a:gd name="T38" fmla="*/ 0 w 43"/>
                <a:gd name="T39" fmla="*/ 0 h 11"/>
                <a:gd name="T40" fmla="*/ 0 w 43"/>
                <a:gd name="T41" fmla="*/ 0 h 11"/>
                <a:gd name="T42" fmla="*/ 0 w 43"/>
                <a:gd name="T43" fmla="*/ 0 h 11"/>
                <a:gd name="T44" fmla="*/ 0 w 43"/>
                <a:gd name="T45" fmla="*/ 0 h 11"/>
                <a:gd name="T46" fmla="*/ 0 w 43"/>
                <a:gd name="T47" fmla="*/ 0 h 11"/>
                <a:gd name="T48" fmla="*/ 0 w 43"/>
                <a:gd name="T49" fmla="*/ 0 h 11"/>
                <a:gd name="T50" fmla="*/ 0 w 43"/>
                <a:gd name="T51" fmla="*/ 0 h 1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3"/>
                <a:gd name="T79" fmla="*/ 0 h 11"/>
                <a:gd name="T80" fmla="*/ 43 w 43"/>
                <a:gd name="T81" fmla="*/ 11 h 1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3" h="11">
                  <a:moveTo>
                    <a:pt x="43" y="11"/>
                  </a:moveTo>
                  <a:lnTo>
                    <a:pt x="43" y="10"/>
                  </a:lnTo>
                  <a:lnTo>
                    <a:pt x="43" y="8"/>
                  </a:lnTo>
                  <a:lnTo>
                    <a:pt x="42" y="7"/>
                  </a:lnTo>
                  <a:lnTo>
                    <a:pt x="41" y="6"/>
                  </a:lnTo>
                  <a:lnTo>
                    <a:pt x="39" y="4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4" y="2"/>
                  </a:lnTo>
                  <a:lnTo>
                    <a:pt x="31" y="1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7"/>
                  </a:lnTo>
                  <a:lnTo>
                    <a:pt x="1" y="8"/>
                  </a:lnTo>
                  <a:lnTo>
                    <a:pt x="1" y="10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5" name="Line 1439"/>
            <p:cNvSpPr>
              <a:spLocks noChangeShapeType="1"/>
            </p:cNvSpPr>
            <p:nvPr/>
          </p:nvSpPr>
          <p:spPr bwMode="auto">
            <a:xfrm>
              <a:off x="2393" y="1793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6" name="Line 1440"/>
            <p:cNvSpPr>
              <a:spLocks noChangeShapeType="1"/>
            </p:cNvSpPr>
            <p:nvPr/>
          </p:nvSpPr>
          <p:spPr bwMode="auto">
            <a:xfrm>
              <a:off x="2382" y="1793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7" name="Line 1441"/>
            <p:cNvSpPr>
              <a:spLocks noChangeShapeType="1"/>
            </p:cNvSpPr>
            <p:nvPr/>
          </p:nvSpPr>
          <p:spPr bwMode="auto">
            <a:xfrm>
              <a:off x="2393" y="180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8" name="Freeform 1442"/>
            <p:cNvSpPr>
              <a:spLocks/>
            </p:cNvSpPr>
            <p:nvPr/>
          </p:nvSpPr>
          <p:spPr bwMode="auto">
            <a:xfrm>
              <a:off x="2393" y="1812"/>
              <a:ext cx="1" cy="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69" name="Freeform 1443"/>
            <p:cNvSpPr>
              <a:spLocks/>
            </p:cNvSpPr>
            <p:nvPr/>
          </p:nvSpPr>
          <p:spPr bwMode="auto">
            <a:xfrm>
              <a:off x="2382" y="1812"/>
              <a:ext cx="1" cy="1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0" y="2"/>
                  </a:move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0" name="Line 1444"/>
            <p:cNvSpPr>
              <a:spLocks noChangeShapeType="1"/>
            </p:cNvSpPr>
            <p:nvPr/>
          </p:nvSpPr>
          <p:spPr bwMode="auto">
            <a:xfrm>
              <a:off x="2376" y="18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1" name="Line 1445"/>
            <p:cNvSpPr>
              <a:spLocks noChangeShapeType="1"/>
            </p:cNvSpPr>
            <p:nvPr/>
          </p:nvSpPr>
          <p:spPr bwMode="auto">
            <a:xfrm>
              <a:off x="2376" y="181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2" name="Line 1446"/>
            <p:cNvSpPr>
              <a:spLocks noChangeShapeType="1"/>
            </p:cNvSpPr>
            <p:nvPr/>
          </p:nvSpPr>
          <p:spPr bwMode="auto">
            <a:xfrm>
              <a:off x="2382" y="180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3" name="Line 1447"/>
            <p:cNvSpPr>
              <a:spLocks noChangeShapeType="1"/>
            </p:cNvSpPr>
            <p:nvPr/>
          </p:nvSpPr>
          <p:spPr bwMode="auto">
            <a:xfrm>
              <a:off x="2376" y="181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4" name="Line 1448"/>
            <p:cNvSpPr>
              <a:spLocks noChangeShapeType="1"/>
            </p:cNvSpPr>
            <p:nvPr/>
          </p:nvSpPr>
          <p:spPr bwMode="auto">
            <a:xfrm>
              <a:off x="2379" y="1808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5" name="Line 1449"/>
            <p:cNvSpPr>
              <a:spLocks noChangeShapeType="1"/>
            </p:cNvSpPr>
            <p:nvPr/>
          </p:nvSpPr>
          <p:spPr bwMode="auto">
            <a:xfrm flipV="1">
              <a:off x="2376" y="18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6" name="Line 1450"/>
            <p:cNvSpPr>
              <a:spLocks noChangeShapeType="1"/>
            </p:cNvSpPr>
            <p:nvPr/>
          </p:nvSpPr>
          <p:spPr bwMode="auto">
            <a:xfrm flipV="1">
              <a:off x="2387" y="1815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7" name="Line 1451"/>
            <p:cNvSpPr>
              <a:spLocks noChangeShapeType="1"/>
            </p:cNvSpPr>
            <p:nvPr/>
          </p:nvSpPr>
          <p:spPr bwMode="auto">
            <a:xfrm flipV="1">
              <a:off x="2387" y="181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8" name="Line 1452"/>
            <p:cNvSpPr>
              <a:spLocks noChangeShapeType="1"/>
            </p:cNvSpPr>
            <p:nvPr/>
          </p:nvSpPr>
          <p:spPr bwMode="auto">
            <a:xfrm flipV="1">
              <a:off x="2387" y="1800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79" name="Line 1453"/>
            <p:cNvSpPr>
              <a:spLocks noChangeShapeType="1"/>
            </p:cNvSpPr>
            <p:nvPr/>
          </p:nvSpPr>
          <p:spPr bwMode="auto">
            <a:xfrm flipV="1">
              <a:off x="2387" y="179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0" name="Line 1454"/>
            <p:cNvSpPr>
              <a:spLocks noChangeShapeType="1"/>
            </p:cNvSpPr>
            <p:nvPr/>
          </p:nvSpPr>
          <p:spPr bwMode="auto">
            <a:xfrm flipV="1">
              <a:off x="2387" y="1785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1" name="Line 1455"/>
            <p:cNvSpPr>
              <a:spLocks noChangeShapeType="1"/>
            </p:cNvSpPr>
            <p:nvPr/>
          </p:nvSpPr>
          <p:spPr bwMode="auto">
            <a:xfrm>
              <a:off x="2397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2" name="Line 1456"/>
            <p:cNvSpPr>
              <a:spLocks noChangeShapeType="1"/>
            </p:cNvSpPr>
            <p:nvPr/>
          </p:nvSpPr>
          <p:spPr bwMode="auto">
            <a:xfrm>
              <a:off x="2399" y="18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3" name="Line 1457"/>
            <p:cNvSpPr>
              <a:spLocks noChangeShapeType="1"/>
            </p:cNvSpPr>
            <p:nvPr/>
          </p:nvSpPr>
          <p:spPr bwMode="auto">
            <a:xfrm flipV="1">
              <a:off x="2399" y="18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4" name="Line 1458"/>
            <p:cNvSpPr>
              <a:spLocks noChangeShapeType="1"/>
            </p:cNvSpPr>
            <p:nvPr/>
          </p:nvSpPr>
          <p:spPr bwMode="auto">
            <a:xfrm>
              <a:off x="2396" y="1808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5" name="Line 1459"/>
            <p:cNvSpPr>
              <a:spLocks noChangeShapeType="1"/>
            </p:cNvSpPr>
            <p:nvPr/>
          </p:nvSpPr>
          <p:spPr bwMode="auto">
            <a:xfrm>
              <a:off x="2476" y="181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6" name="Line 1460"/>
            <p:cNvSpPr>
              <a:spLocks noChangeShapeType="1"/>
            </p:cNvSpPr>
            <p:nvPr/>
          </p:nvSpPr>
          <p:spPr bwMode="auto">
            <a:xfrm>
              <a:off x="2476" y="181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7" name="Line 1461"/>
            <p:cNvSpPr>
              <a:spLocks noChangeShapeType="1"/>
            </p:cNvSpPr>
            <p:nvPr/>
          </p:nvSpPr>
          <p:spPr bwMode="auto">
            <a:xfrm>
              <a:off x="2476" y="1815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8" name="Line 1462"/>
            <p:cNvSpPr>
              <a:spLocks noChangeShapeType="1"/>
            </p:cNvSpPr>
            <p:nvPr/>
          </p:nvSpPr>
          <p:spPr bwMode="auto">
            <a:xfrm>
              <a:off x="2477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89" name="Line 1463"/>
            <p:cNvSpPr>
              <a:spLocks noChangeShapeType="1"/>
            </p:cNvSpPr>
            <p:nvPr/>
          </p:nvSpPr>
          <p:spPr bwMode="auto">
            <a:xfrm>
              <a:off x="2476" y="18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0" name="Line 1464"/>
            <p:cNvSpPr>
              <a:spLocks noChangeShapeType="1"/>
            </p:cNvSpPr>
            <p:nvPr/>
          </p:nvSpPr>
          <p:spPr bwMode="auto">
            <a:xfrm>
              <a:off x="2476" y="181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1" name="Line 1465"/>
            <p:cNvSpPr>
              <a:spLocks noChangeShapeType="1"/>
            </p:cNvSpPr>
            <p:nvPr/>
          </p:nvSpPr>
          <p:spPr bwMode="auto">
            <a:xfrm flipV="1">
              <a:off x="2476" y="18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2" name="Line 1466"/>
            <p:cNvSpPr>
              <a:spLocks noChangeShapeType="1"/>
            </p:cNvSpPr>
            <p:nvPr/>
          </p:nvSpPr>
          <p:spPr bwMode="auto">
            <a:xfrm flipV="1">
              <a:off x="2451" y="1845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3" name="Line 1467"/>
            <p:cNvSpPr>
              <a:spLocks noChangeShapeType="1"/>
            </p:cNvSpPr>
            <p:nvPr/>
          </p:nvSpPr>
          <p:spPr bwMode="auto">
            <a:xfrm>
              <a:off x="2451" y="185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4" name="Line 1468"/>
            <p:cNvSpPr>
              <a:spLocks noChangeShapeType="1"/>
            </p:cNvSpPr>
            <p:nvPr/>
          </p:nvSpPr>
          <p:spPr bwMode="auto">
            <a:xfrm flipH="1" flipV="1">
              <a:off x="2450" y="1838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5" name="Line 1469"/>
            <p:cNvSpPr>
              <a:spLocks noChangeShapeType="1"/>
            </p:cNvSpPr>
            <p:nvPr/>
          </p:nvSpPr>
          <p:spPr bwMode="auto">
            <a:xfrm flipV="1">
              <a:off x="2450" y="181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6" name="Line 1470"/>
            <p:cNvSpPr>
              <a:spLocks noChangeShapeType="1"/>
            </p:cNvSpPr>
            <p:nvPr/>
          </p:nvSpPr>
          <p:spPr bwMode="auto">
            <a:xfrm flipV="1">
              <a:off x="2462" y="1845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7" name="Line 1471"/>
            <p:cNvSpPr>
              <a:spLocks noChangeShapeType="1"/>
            </p:cNvSpPr>
            <p:nvPr/>
          </p:nvSpPr>
          <p:spPr bwMode="auto">
            <a:xfrm>
              <a:off x="2462" y="185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8" name="Line 1472"/>
            <p:cNvSpPr>
              <a:spLocks noChangeShapeType="1"/>
            </p:cNvSpPr>
            <p:nvPr/>
          </p:nvSpPr>
          <p:spPr bwMode="auto">
            <a:xfrm flipV="1">
              <a:off x="2462" y="1838"/>
              <a:ext cx="2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99" name="Line 1473"/>
            <p:cNvSpPr>
              <a:spLocks noChangeShapeType="1"/>
            </p:cNvSpPr>
            <p:nvPr/>
          </p:nvSpPr>
          <p:spPr bwMode="auto">
            <a:xfrm flipV="1">
              <a:off x="2464" y="181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0" name="Line 1474"/>
            <p:cNvSpPr>
              <a:spLocks noChangeShapeType="1"/>
            </p:cNvSpPr>
            <p:nvPr/>
          </p:nvSpPr>
          <p:spPr bwMode="auto">
            <a:xfrm>
              <a:off x="2451" y="185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1" name="Line 1475"/>
            <p:cNvSpPr>
              <a:spLocks noChangeShapeType="1"/>
            </p:cNvSpPr>
            <p:nvPr/>
          </p:nvSpPr>
          <p:spPr bwMode="auto">
            <a:xfrm>
              <a:off x="2486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2" name="Line 1476"/>
            <p:cNvSpPr>
              <a:spLocks noChangeShapeType="1"/>
            </p:cNvSpPr>
            <p:nvPr/>
          </p:nvSpPr>
          <p:spPr bwMode="auto">
            <a:xfrm>
              <a:off x="2489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3" name="Line 1477"/>
            <p:cNvSpPr>
              <a:spLocks noChangeShapeType="1"/>
            </p:cNvSpPr>
            <p:nvPr/>
          </p:nvSpPr>
          <p:spPr bwMode="auto">
            <a:xfrm>
              <a:off x="2487" y="1812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4" name="Line 1478"/>
            <p:cNvSpPr>
              <a:spLocks noChangeShapeType="1"/>
            </p:cNvSpPr>
            <p:nvPr/>
          </p:nvSpPr>
          <p:spPr bwMode="auto">
            <a:xfrm>
              <a:off x="2480" y="18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5" name="Line 1479"/>
            <p:cNvSpPr>
              <a:spLocks noChangeShapeType="1"/>
            </p:cNvSpPr>
            <p:nvPr/>
          </p:nvSpPr>
          <p:spPr bwMode="auto">
            <a:xfrm>
              <a:off x="2487" y="181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5806" name="Group 1480"/>
            <p:cNvGrpSpPr>
              <a:grpSpLocks/>
            </p:cNvGrpSpPr>
            <p:nvPr/>
          </p:nvGrpSpPr>
          <p:grpSpPr bwMode="auto">
            <a:xfrm>
              <a:off x="1195" y="1409"/>
              <a:ext cx="1732" cy="444"/>
              <a:chOff x="1195" y="1409"/>
              <a:chExt cx="1732" cy="444"/>
            </a:xfrm>
          </p:grpSpPr>
          <p:sp>
            <p:nvSpPr>
              <p:cNvPr id="117685" name="Line 1481"/>
              <p:cNvSpPr>
                <a:spLocks noChangeShapeType="1"/>
              </p:cNvSpPr>
              <p:nvPr/>
            </p:nvSpPr>
            <p:spPr bwMode="auto">
              <a:xfrm>
                <a:off x="1195" y="149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6" name="Freeform 1482"/>
              <p:cNvSpPr>
                <a:spLocks/>
              </p:cNvSpPr>
              <p:nvPr/>
            </p:nvSpPr>
            <p:spPr bwMode="auto">
              <a:xfrm>
                <a:off x="1195" y="1491"/>
                <a:ext cx="1" cy="1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4"/>
                  <a:gd name="T17" fmla="*/ 1 w 1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7" name="Line 1483"/>
              <p:cNvSpPr>
                <a:spLocks noChangeShapeType="1"/>
              </p:cNvSpPr>
              <p:nvPr/>
            </p:nvSpPr>
            <p:spPr bwMode="auto">
              <a:xfrm>
                <a:off x="1195" y="149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8" name="Line 1484"/>
              <p:cNvSpPr>
                <a:spLocks noChangeShapeType="1"/>
              </p:cNvSpPr>
              <p:nvPr/>
            </p:nvSpPr>
            <p:spPr bwMode="auto">
              <a:xfrm>
                <a:off x="1195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9" name="Line 1485"/>
              <p:cNvSpPr>
                <a:spLocks noChangeShapeType="1"/>
              </p:cNvSpPr>
              <p:nvPr/>
            </p:nvSpPr>
            <p:spPr bwMode="auto">
              <a:xfrm>
                <a:off x="1195" y="149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0" name="Line 1486"/>
              <p:cNvSpPr>
                <a:spLocks noChangeShapeType="1"/>
              </p:cNvSpPr>
              <p:nvPr/>
            </p:nvSpPr>
            <p:spPr bwMode="auto">
              <a:xfrm>
                <a:off x="1195" y="149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1" name="Freeform 1487"/>
              <p:cNvSpPr>
                <a:spLocks/>
              </p:cNvSpPr>
              <p:nvPr/>
            </p:nvSpPr>
            <p:spPr bwMode="auto">
              <a:xfrm>
                <a:off x="1195" y="14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2" name="Line 1488"/>
              <p:cNvSpPr>
                <a:spLocks noChangeShapeType="1"/>
              </p:cNvSpPr>
              <p:nvPr/>
            </p:nvSpPr>
            <p:spPr bwMode="auto">
              <a:xfrm>
                <a:off x="1201" y="14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3" name="Line 1489"/>
              <p:cNvSpPr>
                <a:spLocks noChangeShapeType="1"/>
              </p:cNvSpPr>
              <p:nvPr/>
            </p:nvSpPr>
            <p:spPr bwMode="auto">
              <a:xfrm>
                <a:off x="1201" y="148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4" name="Line 1490"/>
              <p:cNvSpPr>
                <a:spLocks noChangeShapeType="1"/>
              </p:cNvSpPr>
              <p:nvPr/>
            </p:nvSpPr>
            <p:spPr bwMode="auto">
              <a:xfrm>
                <a:off x="1201" y="1489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5" name="Line 1491"/>
              <p:cNvSpPr>
                <a:spLocks noChangeShapeType="1"/>
              </p:cNvSpPr>
              <p:nvPr/>
            </p:nvSpPr>
            <p:spPr bwMode="auto">
              <a:xfrm>
                <a:off x="1200" y="149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6" name="Line 1492"/>
              <p:cNvSpPr>
                <a:spLocks noChangeShapeType="1"/>
              </p:cNvSpPr>
              <p:nvPr/>
            </p:nvSpPr>
            <p:spPr bwMode="auto">
              <a:xfrm>
                <a:off x="1201" y="148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7" name="Line 1493"/>
              <p:cNvSpPr>
                <a:spLocks noChangeShapeType="1"/>
              </p:cNvSpPr>
              <p:nvPr/>
            </p:nvSpPr>
            <p:spPr bwMode="auto">
              <a:xfrm>
                <a:off x="1201" y="14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8" name="Line 1494"/>
              <p:cNvSpPr>
                <a:spLocks noChangeShapeType="1"/>
              </p:cNvSpPr>
              <p:nvPr/>
            </p:nvSpPr>
            <p:spPr bwMode="auto">
              <a:xfrm flipH="1">
                <a:off x="1206" y="148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99" name="Freeform 1495"/>
              <p:cNvSpPr>
                <a:spLocks/>
              </p:cNvSpPr>
              <p:nvPr/>
            </p:nvSpPr>
            <p:spPr bwMode="auto">
              <a:xfrm>
                <a:off x="1206" y="1486"/>
                <a:ext cx="1" cy="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1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0" name="Line 1496"/>
              <p:cNvSpPr>
                <a:spLocks noChangeShapeType="1"/>
              </p:cNvSpPr>
              <p:nvPr/>
            </p:nvSpPr>
            <p:spPr bwMode="auto">
              <a:xfrm>
                <a:off x="1206" y="1489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1" name="Line 1497"/>
              <p:cNvSpPr>
                <a:spLocks noChangeShapeType="1"/>
              </p:cNvSpPr>
              <p:nvPr/>
            </p:nvSpPr>
            <p:spPr bwMode="auto">
              <a:xfrm>
                <a:off x="1206" y="14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2" name="Line 1498"/>
              <p:cNvSpPr>
                <a:spLocks noChangeShapeType="1"/>
              </p:cNvSpPr>
              <p:nvPr/>
            </p:nvSpPr>
            <p:spPr bwMode="auto">
              <a:xfrm flipH="1">
                <a:off x="1206" y="149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3" name="Line 1499"/>
              <p:cNvSpPr>
                <a:spLocks noChangeShapeType="1"/>
              </p:cNvSpPr>
              <p:nvPr/>
            </p:nvSpPr>
            <p:spPr bwMode="auto">
              <a:xfrm>
                <a:off x="1205" y="148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4" name="Freeform 1500"/>
              <p:cNvSpPr>
                <a:spLocks/>
              </p:cNvSpPr>
              <p:nvPr/>
            </p:nvSpPr>
            <p:spPr bwMode="auto">
              <a:xfrm>
                <a:off x="1206" y="1489"/>
                <a:ext cx="1" cy="5"/>
              </a:xfrm>
              <a:custGeom>
                <a:avLst/>
                <a:gdLst>
                  <a:gd name="T0" fmla="*/ 1 w 1"/>
                  <a:gd name="T1" fmla="*/ 0 h 20"/>
                  <a:gd name="T2" fmla="*/ 0 w 1"/>
                  <a:gd name="T3" fmla="*/ 0 h 20"/>
                  <a:gd name="T4" fmla="*/ 0 w 1"/>
                  <a:gd name="T5" fmla="*/ 0 h 20"/>
                  <a:gd name="T6" fmla="*/ 0 w 1"/>
                  <a:gd name="T7" fmla="*/ 0 h 20"/>
                  <a:gd name="T8" fmla="*/ 0 w 1"/>
                  <a:gd name="T9" fmla="*/ 0 h 20"/>
                  <a:gd name="T10" fmla="*/ 1 w 1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0"/>
                  <a:gd name="T20" fmla="*/ 1 w 1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0">
                    <a:moveTo>
                      <a:pt x="1" y="0"/>
                    </a:moveTo>
                    <a:lnTo>
                      <a:pt x="0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1" y="2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5" name="Freeform 1501"/>
              <p:cNvSpPr>
                <a:spLocks/>
              </p:cNvSpPr>
              <p:nvPr/>
            </p:nvSpPr>
            <p:spPr bwMode="auto">
              <a:xfrm>
                <a:off x="1206" y="1494"/>
                <a:ext cx="1" cy="2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1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6" name="Line 1502"/>
              <p:cNvSpPr>
                <a:spLocks noChangeShapeType="1"/>
              </p:cNvSpPr>
              <p:nvPr/>
            </p:nvSpPr>
            <p:spPr bwMode="auto">
              <a:xfrm flipH="1">
                <a:off x="1205" y="148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7" name="Line 1503"/>
              <p:cNvSpPr>
                <a:spLocks noChangeShapeType="1"/>
              </p:cNvSpPr>
              <p:nvPr/>
            </p:nvSpPr>
            <p:spPr bwMode="auto">
              <a:xfrm flipH="1" flipV="1">
                <a:off x="1205" y="149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8" name="Line 1504"/>
              <p:cNvSpPr>
                <a:spLocks noChangeShapeType="1"/>
              </p:cNvSpPr>
              <p:nvPr/>
            </p:nvSpPr>
            <p:spPr bwMode="auto">
              <a:xfrm flipH="1">
                <a:off x="1200" y="14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09" name="Line 1505"/>
              <p:cNvSpPr>
                <a:spLocks noChangeShapeType="1"/>
              </p:cNvSpPr>
              <p:nvPr/>
            </p:nvSpPr>
            <p:spPr bwMode="auto">
              <a:xfrm flipH="1" flipV="1">
                <a:off x="1200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0" name="Line 1506"/>
              <p:cNvSpPr>
                <a:spLocks noChangeShapeType="1"/>
              </p:cNvSpPr>
              <p:nvPr/>
            </p:nvSpPr>
            <p:spPr bwMode="auto">
              <a:xfrm flipV="1">
                <a:off x="1240" y="1411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1" name="Line 1507"/>
              <p:cNvSpPr>
                <a:spLocks noChangeShapeType="1"/>
              </p:cNvSpPr>
              <p:nvPr/>
            </p:nvSpPr>
            <p:spPr bwMode="auto">
              <a:xfrm flipV="1">
                <a:off x="1240" y="1411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2" name="Line 1508"/>
              <p:cNvSpPr>
                <a:spLocks noChangeShapeType="1"/>
              </p:cNvSpPr>
              <p:nvPr/>
            </p:nvSpPr>
            <p:spPr bwMode="auto">
              <a:xfrm flipV="1">
                <a:off x="1239" y="1411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3" name="Freeform 1509"/>
              <p:cNvSpPr>
                <a:spLocks/>
              </p:cNvSpPr>
              <p:nvPr/>
            </p:nvSpPr>
            <p:spPr bwMode="auto">
              <a:xfrm>
                <a:off x="1272" y="1478"/>
                <a:ext cx="3" cy="6"/>
              </a:xfrm>
              <a:custGeom>
                <a:avLst/>
                <a:gdLst>
                  <a:gd name="T0" fmla="*/ 0 w 11"/>
                  <a:gd name="T1" fmla="*/ 0 h 24"/>
                  <a:gd name="T2" fmla="*/ 0 w 11"/>
                  <a:gd name="T3" fmla="*/ 0 h 24"/>
                  <a:gd name="T4" fmla="*/ 0 w 11"/>
                  <a:gd name="T5" fmla="*/ 0 h 24"/>
                  <a:gd name="T6" fmla="*/ 0 w 11"/>
                  <a:gd name="T7" fmla="*/ 0 h 24"/>
                  <a:gd name="T8" fmla="*/ 0 w 1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4"/>
                  <a:gd name="T17" fmla="*/ 11 w 1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4">
                    <a:moveTo>
                      <a:pt x="11" y="0"/>
                    </a:moveTo>
                    <a:lnTo>
                      <a:pt x="8" y="6"/>
                    </a:lnTo>
                    <a:lnTo>
                      <a:pt x="5" y="12"/>
                    </a:lnTo>
                    <a:lnTo>
                      <a:pt x="2" y="18"/>
                    </a:lnTo>
                    <a:lnTo>
                      <a:pt x="0" y="2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4" name="Line 1510"/>
              <p:cNvSpPr>
                <a:spLocks noChangeShapeType="1"/>
              </p:cNvSpPr>
              <p:nvPr/>
            </p:nvSpPr>
            <p:spPr bwMode="auto">
              <a:xfrm flipV="1">
                <a:off x="2885" y="1478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5" name="Line 1511"/>
              <p:cNvSpPr>
                <a:spLocks noChangeShapeType="1"/>
              </p:cNvSpPr>
              <p:nvPr/>
            </p:nvSpPr>
            <p:spPr bwMode="auto">
              <a:xfrm>
                <a:off x="2873" y="1471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6" name="Line 1512"/>
              <p:cNvSpPr>
                <a:spLocks noChangeShapeType="1"/>
              </p:cNvSpPr>
              <p:nvPr/>
            </p:nvSpPr>
            <p:spPr bwMode="auto">
              <a:xfrm>
                <a:off x="2874" y="14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7" name="Line 1513"/>
              <p:cNvSpPr>
                <a:spLocks noChangeShapeType="1"/>
              </p:cNvSpPr>
              <p:nvPr/>
            </p:nvSpPr>
            <p:spPr bwMode="auto">
              <a:xfrm flipV="1">
                <a:off x="2883" y="14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8" name="Line 1514"/>
              <p:cNvSpPr>
                <a:spLocks noChangeShapeType="1"/>
              </p:cNvSpPr>
              <p:nvPr/>
            </p:nvSpPr>
            <p:spPr bwMode="auto">
              <a:xfrm>
                <a:off x="2874" y="1485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19" name="Line 1515"/>
              <p:cNvSpPr>
                <a:spLocks noChangeShapeType="1"/>
              </p:cNvSpPr>
              <p:nvPr/>
            </p:nvSpPr>
            <p:spPr bwMode="auto">
              <a:xfrm flipV="1">
                <a:off x="2884" y="1485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0" name="Line 1516"/>
              <p:cNvSpPr>
                <a:spLocks noChangeShapeType="1"/>
              </p:cNvSpPr>
              <p:nvPr/>
            </p:nvSpPr>
            <p:spPr bwMode="auto">
              <a:xfrm flipV="1">
                <a:off x="2882" y="1458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1" name="Line 1517"/>
              <p:cNvSpPr>
                <a:spLocks noChangeShapeType="1"/>
              </p:cNvSpPr>
              <p:nvPr/>
            </p:nvSpPr>
            <p:spPr bwMode="auto">
              <a:xfrm>
                <a:off x="2876" y="1461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2" name="Freeform 1518"/>
              <p:cNvSpPr>
                <a:spLocks/>
              </p:cNvSpPr>
              <p:nvPr/>
            </p:nvSpPr>
            <p:spPr bwMode="auto">
              <a:xfrm>
                <a:off x="2857" y="1498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3" name="Line 1519"/>
              <p:cNvSpPr>
                <a:spLocks noChangeShapeType="1"/>
              </p:cNvSpPr>
              <p:nvPr/>
            </p:nvSpPr>
            <p:spPr bwMode="auto">
              <a:xfrm flipV="1">
                <a:off x="2879" y="14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4" name="Line 1520"/>
              <p:cNvSpPr>
                <a:spLocks noChangeShapeType="1"/>
              </p:cNvSpPr>
              <p:nvPr/>
            </p:nvSpPr>
            <p:spPr bwMode="auto">
              <a:xfrm>
                <a:off x="2880" y="149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5" name="Line 1521"/>
              <p:cNvSpPr>
                <a:spLocks noChangeShapeType="1"/>
              </p:cNvSpPr>
              <p:nvPr/>
            </p:nvSpPr>
            <p:spPr bwMode="auto">
              <a:xfrm flipH="1">
                <a:off x="2837" y="141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6" name="Line 1522"/>
              <p:cNvSpPr>
                <a:spLocks noChangeShapeType="1"/>
              </p:cNvSpPr>
              <p:nvPr/>
            </p:nvSpPr>
            <p:spPr bwMode="auto">
              <a:xfrm>
                <a:off x="2858" y="1498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7" name="Line 1523"/>
              <p:cNvSpPr>
                <a:spLocks noChangeShapeType="1"/>
              </p:cNvSpPr>
              <p:nvPr/>
            </p:nvSpPr>
            <p:spPr bwMode="auto">
              <a:xfrm flipV="1">
                <a:off x="2892" y="14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8" name="Line 1524"/>
              <p:cNvSpPr>
                <a:spLocks noChangeShapeType="1"/>
              </p:cNvSpPr>
              <p:nvPr/>
            </p:nvSpPr>
            <p:spPr bwMode="auto">
              <a:xfrm>
                <a:off x="2879" y="14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29" name="Freeform 1525"/>
              <p:cNvSpPr>
                <a:spLocks/>
              </p:cNvSpPr>
              <p:nvPr/>
            </p:nvSpPr>
            <p:spPr bwMode="auto">
              <a:xfrm>
                <a:off x="2888" y="149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0" name="Freeform 1526"/>
              <p:cNvSpPr>
                <a:spLocks/>
              </p:cNvSpPr>
              <p:nvPr/>
            </p:nvSpPr>
            <p:spPr bwMode="auto">
              <a:xfrm>
                <a:off x="2885" y="1498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1" name="Line 1527"/>
              <p:cNvSpPr>
                <a:spLocks noChangeShapeType="1"/>
              </p:cNvSpPr>
              <p:nvPr/>
            </p:nvSpPr>
            <p:spPr bwMode="auto">
              <a:xfrm flipV="1">
                <a:off x="2888" y="1498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2" name="Line 1528"/>
              <p:cNvSpPr>
                <a:spLocks noChangeShapeType="1"/>
              </p:cNvSpPr>
              <p:nvPr/>
            </p:nvSpPr>
            <p:spPr bwMode="auto">
              <a:xfrm>
                <a:off x="2885" y="1498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3" name="Line 1529"/>
              <p:cNvSpPr>
                <a:spLocks noChangeShapeType="1"/>
              </p:cNvSpPr>
              <p:nvPr/>
            </p:nvSpPr>
            <p:spPr bwMode="auto">
              <a:xfrm>
                <a:off x="2885" y="150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4" name="Line 1530"/>
              <p:cNvSpPr>
                <a:spLocks noChangeShapeType="1"/>
              </p:cNvSpPr>
              <p:nvPr/>
            </p:nvSpPr>
            <p:spPr bwMode="auto">
              <a:xfrm flipV="1">
                <a:off x="2888" y="150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5" name="Line 1531"/>
              <p:cNvSpPr>
                <a:spLocks noChangeShapeType="1"/>
              </p:cNvSpPr>
              <p:nvPr/>
            </p:nvSpPr>
            <p:spPr bwMode="auto">
              <a:xfrm>
                <a:off x="2886" y="150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6" name="Line 1532"/>
              <p:cNvSpPr>
                <a:spLocks noChangeShapeType="1"/>
              </p:cNvSpPr>
              <p:nvPr/>
            </p:nvSpPr>
            <p:spPr bwMode="auto">
              <a:xfrm flipV="1">
                <a:off x="2888" y="150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7" name="Line 1533"/>
              <p:cNvSpPr>
                <a:spLocks noChangeShapeType="1"/>
              </p:cNvSpPr>
              <p:nvPr/>
            </p:nvSpPr>
            <p:spPr bwMode="auto">
              <a:xfrm>
                <a:off x="2886" y="150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8" name="Line 1534"/>
              <p:cNvSpPr>
                <a:spLocks noChangeShapeType="1"/>
              </p:cNvSpPr>
              <p:nvPr/>
            </p:nvSpPr>
            <p:spPr bwMode="auto">
              <a:xfrm flipV="1">
                <a:off x="2887" y="150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39" name="Line 1535"/>
              <p:cNvSpPr>
                <a:spLocks noChangeShapeType="1"/>
              </p:cNvSpPr>
              <p:nvPr/>
            </p:nvSpPr>
            <p:spPr bwMode="auto">
              <a:xfrm>
                <a:off x="2866" y="149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0" name="Line 1536"/>
              <p:cNvSpPr>
                <a:spLocks noChangeShapeType="1"/>
              </p:cNvSpPr>
              <p:nvPr/>
            </p:nvSpPr>
            <p:spPr bwMode="auto">
              <a:xfrm>
                <a:off x="2879" y="148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1" name="Line 1537"/>
              <p:cNvSpPr>
                <a:spLocks noChangeShapeType="1"/>
              </p:cNvSpPr>
              <p:nvPr/>
            </p:nvSpPr>
            <p:spPr bwMode="auto">
              <a:xfrm>
                <a:off x="2867" y="147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2" name="Line 1538"/>
              <p:cNvSpPr>
                <a:spLocks noChangeShapeType="1"/>
              </p:cNvSpPr>
              <p:nvPr/>
            </p:nvSpPr>
            <p:spPr bwMode="auto">
              <a:xfrm>
                <a:off x="2867" y="148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3" name="Line 1539"/>
              <p:cNvSpPr>
                <a:spLocks noChangeShapeType="1"/>
              </p:cNvSpPr>
              <p:nvPr/>
            </p:nvSpPr>
            <p:spPr bwMode="auto">
              <a:xfrm flipV="1">
                <a:off x="2867" y="1478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4" name="Line 1540"/>
              <p:cNvSpPr>
                <a:spLocks noChangeShapeType="1"/>
              </p:cNvSpPr>
              <p:nvPr/>
            </p:nvSpPr>
            <p:spPr bwMode="auto">
              <a:xfrm flipV="1">
                <a:off x="2891" y="1471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5" name="Line 1541"/>
              <p:cNvSpPr>
                <a:spLocks noChangeShapeType="1"/>
              </p:cNvSpPr>
              <p:nvPr/>
            </p:nvSpPr>
            <p:spPr bwMode="auto">
              <a:xfrm>
                <a:off x="2879" y="147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6" name="Line 1542"/>
              <p:cNvSpPr>
                <a:spLocks noChangeShapeType="1"/>
              </p:cNvSpPr>
              <p:nvPr/>
            </p:nvSpPr>
            <p:spPr bwMode="auto">
              <a:xfrm>
                <a:off x="2879" y="147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7" name="Line 1543"/>
              <p:cNvSpPr>
                <a:spLocks noChangeShapeType="1"/>
              </p:cNvSpPr>
              <p:nvPr/>
            </p:nvSpPr>
            <p:spPr bwMode="auto">
              <a:xfrm>
                <a:off x="2873" y="1471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8" name="Line 1544"/>
              <p:cNvSpPr>
                <a:spLocks noChangeShapeType="1"/>
              </p:cNvSpPr>
              <p:nvPr/>
            </p:nvSpPr>
            <p:spPr bwMode="auto">
              <a:xfrm flipH="1">
                <a:off x="2875" y="1487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49" name="Line 1545"/>
              <p:cNvSpPr>
                <a:spLocks noChangeShapeType="1"/>
              </p:cNvSpPr>
              <p:nvPr/>
            </p:nvSpPr>
            <p:spPr bwMode="auto">
              <a:xfrm>
                <a:off x="2874" y="1487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0" name="Line 1546"/>
              <p:cNvSpPr>
                <a:spLocks noChangeShapeType="1"/>
              </p:cNvSpPr>
              <p:nvPr/>
            </p:nvSpPr>
            <p:spPr bwMode="auto">
              <a:xfrm>
                <a:off x="2837" y="14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1" name="Line 1547"/>
              <p:cNvSpPr>
                <a:spLocks noChangeShapeType="1"/>
              </p:cNvSpPr>
              <p:nvPr/>
            </p:nvSpPr>
            <p:spPr bwMode="auto">
              <a:xfrm flipV="1">
                <a:off x="2879" y="1487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2" name="Line 1548"/>
              <p:cNvSpPr>
                <a:spLocks noChangeShapeType="1"/>
              </p:cNvSpPr>
              <p:nvPr/>
            </p:nvSpPr>
            <p:spPr bwMode="auto">
              <a:xfrm flipV="1">
                <a:off x="2879" y="1487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3" name="Line 1549"/>
              <p:cNvSpPr>
                <a:spLocks noChangeShapeType="1"/>
              </p:cNvSpPr>
              <p:nvPr/>
            </p:nvSpPr>
            <p:spPr bwMode="auto">
              <a:xfrm flipV="1">
                <a:off x="2880" y="1487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4" name="Line 1550"/>
              <p:cNvSpPr>
                <a:spLocks noChangeShapeType="1"/>
              </p:cNvSpPr>
              <p:nvPr/>
            </p:nvSpPr>
            <p:spPr bwMode="auto">
              <a:xfrm flipV="1">
                <a:off x="2892" y="1460"/>
                <a:ext cx="1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5" name="Line 1551"/>
              <p:cNvSpPr>
                <a:spLocks noChangeShapeType="1"/>
              </p:cNvSpPr>
              <p:nvPr/>
            </p:nvSpPr>
            <p:spPr bwMode="auto">
              <a:xfrm>
                <a:off x="2891" y="147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6" name="Freeform 1552"/>
              <p:cNvSpPr>
                <a:spLocks/>
              </p:cNvSpPr>
              <p:nvPr/>
            </p:nvSpPr>
            <p:spPr bwMode="auto">
              <a:xfrm>
                <a:off x="2887" y="1509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7" name="Freeform 1553"/>
              <p:cNvSpPr>
                <a:spLocks/>
              </p:cNvSpPr>
              <p:nvPr/>
            </p:nvSpPr>
            <p:spPr bwMode="auto">
              <a:xfrm>
                <a:off x="2886" y="150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8" name="Freeform 1554"/>
              <p:cNvSpPr>
                <a:spLocks/>
              </p:cNvSpPr>
              <p:nvPr/>
            </p:nvSpPr>
            <p:spPr bwMode="auto">
              <a:xfrm>
                <a:off x="2828" y="1409"/>
                <a:ext cx="16" cy="78"/>
              </a:xfrm>
              <a:custGeom>
                <a:avLst/>
                <a:gdLst>
                  <a:gd name="T0" fmla="*/ 0 w 64"/>
                  <a:gd name="T1" fmla="*/ 0 h 313"/>
                  <a:gd name="T2" fmla="*/ 0 w 64"/>
                  <a:gd name="T3" fmla="*/ 0 h 313"/>
                  <a:gd name="T4" fmla="*/ 0 w 64"/>
                  <a:gd name="T5" fmla="*/ 0 h 313"/>
                  <a:gd name="T6" fmla="*/ 0 w 64"/>
                  <a:gd name="T7" fmla="*/ 0 h 313"/>
                  <a:gd name="T8" fmla="*/ 0 w 64"/>
                  <a:gd name="T9" fmla="*/ 0 h 313"/>
                  <a:gd name="T10" fmla="*/ 0 w 64"/>
                  <a:gd name="T11" fmla="*/ 0 h 313"/>
                  <a:gd name="T12" fmla="*/ 0 w 64"/>
                  <a:gd name="T13" fmla="*/ 0 h 313"/>
                  <a:gd name="T14" fmla="*/ 0 w 64"/>
                  <a:gd name="T15" fmla="*/ 0 h 313"/>
                  <a:gd name="T16" fmla="*/ 0 w 64"/>
                  <a:gd name="T17" fmla="*/ 0 h 313"/>
                  <a:gd name="T18" fmla="*/ 0 w 64"/>
                  <a:gd name="T19" fmla="*/ 0 h 313"/>
                  <a:gd name="T20" fmla="*/ 0 w 64"/>
                  <a:gd name="T21" fmla="*/ 0 h 313"/>
                  <a:gd name="T22" fmla="*/ 0 w 64"/>
                  <a:gd name="T23" fmla="*/ 0 h 313"/>
                  <a:gd name="T24" fmla="*/ 0 w 64"/>
                  <a:gd name="T25" fmla="*/ 0 h 313"/>
                  <a:gd name="T26" fmla="*/ 0 w 64"/>
                  <a:gd name="T27" fmla="*/ 0 h 313"/>
                  <a:gd name="T28" fmla="*/ 0 w 64"/>
                  <a:gd name="T29" fmla="*/ 0 h 313"/>
                  <a:gd name="T30" fmla="*/ 0 w 64"/>
                  <a:gd name="T31" fmla="*/ 0 h 313"/>
                  <a:gd name="T32" fmla="*/ 0 w 64"/>
                  <a:gd name="T33" fmla="*/ 0 h 313"/>
                  <a:gd name="T34" fmla="*/ 0 w 64"/>
                  <a:gd name="T35" fmla="*/ 0 h 313"/>
                  <a:gd name="T36" fmla="*/ 0 w 64"/>
                  <a:gd name="T37" fmla="*/ 0 h 313"/>
                  <a:gd name="T38" fmla="*/ 0 w 64"/>
                  <a:gd name="T39" fmla="*/ 0 h 313"/>
                  <a:gd name="T40" fmla="*/ 0 w 64"/>
                  <a:gd name="T41" fmla="*/ 0 h 313"/>
                  <a:gd name="T42" fmla="*/ 0 w 64"/>
                  <a:gd name="T43" fmla="*/ 0 h 313"/>
                  <a:gd name="T44" fmla="*/ 0 w 64"/>
                  <a:gd name="T45" fmla="*/ 0 h 313"/>
                  <a:gd name="T46" fmla="*/ 0 w 64"/>
                  <a:gd name="T47" fmla="*/ 0 h 313"/>
                  <a:gd name="T48" fmla="*/ 0 w 64"/>
                  <a:gd name="T49" fmla="*/ 0 h 313"/>
                  <a:gd name="T50" fmla="*/ 0 w 64"/>
                  <a:gd name="T51" fmla="*/ 0 h 313"/>
                  <a:gd name="T52" fmla="*/ 0 w 64"/>
                  <a:gd name="T53" fmla="*/ 0 h 313"/>
                  <a:gd name="T54" fmla="*/ 0 w 64"/>
                  <a:gd name="T55" fmla="*/ 0 h 313"/>
                  <a:gd name="T56" fmla="*/ 0 w 64"/>
                  <a:gd name="T57" fmla="*/ 0 h 313"/>
                  <a:gd name="T58" fmla="*/ 0 w 64"/>
                  <a:gd name="T59" fmla="*/ 0 h 313"/>
                  <a:gd name="T60" fmla="*/ 0 w 64"/>
                  <a:gd name="T61" fmla="*/ 0 h 313"/>
                  <a:gd name="T62" fmla="*/ 0 w 64"/>
                  <a:gd name="T63" fmla="*/ 0 h 313"/>
                  <a:gd name="T64" fmla="*/ 0 w 64"/>
                  <a:gd name="T65" fmla="*/ 0 h 313"/>
                  <a:gd name="T66" fmla="*/ 0 w 64"/>
                  <a:gd name="T67" fmla="*/ 0 h 313"/>
                  <a:gd name="T68" fmla="*/ 0 w 64"/>
                  <a:gd name="T69" fmla="*/ 0 h 313"/>
                  <a:gd name="T70" fmla="*/ 0 w 64"/>
                  <a:gd name="T71" fmla="*/ 0 h 313"/>
                  <a:gd name="T72" fmla="*/ 0 w 64"/>
                  <a:gd name="T73" fmla="*/ 0 h 313"/>
                  <a:gd name="T74" fmla="*/ 0 w 64"/>
                  <a:gd name="T75" fmla="*/ 0 h 313"/>
                  <a:gd name="T76" fmla="*/ 0 w 64"/>
                  <a:gd name="T77" fmla="*/ 0 h 313"/>
                  <a:gd name="T78" fmla="*/ 0 w 64"/>
                  <a:gd name="T79" fmla="*/ 0 h 313"/>
                  <a:gd name="T80" fmla="*/ 0 w 64"/>
                  <a:gd name="T81" fmla="*/ 0 h 313"/>
                  <a:gd name="T82" fmla="*/ 0 w 64"/>
                  <a:gd name="T83" fmla="*/ 0 h 313"/>
                  <a:gd name="T84" fmla="*/ 0 w 64"/>
                  <a:gd name="T85" fmla="*/ 0 h 313"/>
                  <a:gd name="T86" fmla="*/ 0 w 64"/>
                  <a:gd name="T87" fmla="*/ 0 h 313"/>
                  <a:gd name="T88" fmla="*/ 0 w 64"/>
                  <a:gd name="T89" fmla="*/ 0 h 313"/>
                  <a:gd name="T90" fmla="*/ 0 w 64"/>
                  <a:gd name="T91" fmla="*/ 0 h 313"/>
                  <a:gd name="T92" fmla="*/ 0 w 64"/>
                  <a:gd name="T93" fmla="*/ 0 h 313"/>
                  <a:gd name="T94" fmla="*/ 0 w 64"/>
                  <a:gd name="T95" fmla="*/ 0 h 313"/>
                  <a:gd name="T96" fmla="*/ 0 w 64"/>
                  <a:gd name="T97" fmla="*/ 0 h 313"/>
                  <a:gd name="T98" fmla="*/ 0 w 64"/>
                  <a:gd name="T99" fmla="*/ 0 h 313"/>
                  <a:gd name="T100" fmla="*/ 0 w 64"/>
                  <a:gd name="T101" fmla="*/ 0 h 313"/>
                  <a:gd name="T102" fmla="*/ 0 w 64"/>
                  <a:gd name="T103" fmla="*/ 0 h 313"/>
                  <a:gd name="T104" fmla="*/ 0 w 64"/>
                  <a:gd name="T105" fmla="*/ 0 h 313"/>
                  <a:gd name="T106" fmla="*/ 0 w 64"/>
                  <a:gd name="T107" fmla="*/ 0 h 313"/>
                  <a:gd name="T108" fmla="*/ 0 w 64"/>
                  <a:gd name="T109" fmla="*/ 0 h 313"/>
                  <a:gd name="T110" fmla="*/ 0 w 64"/>
                  <a:gd name="T111" fmla="*/ 0 h 313"/>
                  <a:gd name="T112" fmla="*/ 0 w 64"/>
                  <a:gd name="T113" fmla="*/ 0 h 313"/>
                  <a:gd name="T114" fmla="*/ 0 w 64"/>
                  <a:gd name="T115" fmla="*/ 0 h 313"/>
                  <a:gd name="T116" fmla="*/ 0 w 64"/>
                  <a:gd name="T117" fmla="*/ 0 h 313"/>
                  <a:gd name="T118" fmla="*/ 0 w 64"/>
                  <a:gd name="T119" fmla="*/ 0 h 313"/>
                  <a:gd name="T120" fmla="*/ 0 w 64"/>
                  <a:gd name="T121" fmla="*/ 0 h 313"/>
                  <a:gd name="T122" fmla="*/ 0 w 64"/>
                  <a:gd name="T123" fmla="*/ 0 h 313"/>
                  <a:gd name="T124" fmla="*/ 0 w 64"/>
                  <a:gd name="T125" fmla="*/ 0 h 31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4"/>
                  <a:gd name="T190" fmla="*/ 0 h 313"/>
                  <a:gd name="T191" fmla="*/ 64 w 64"/>
                  <a:gd name="T192" fmla="*/ 313 h 31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4" h="313">
                    <a:moveTo>
                      <a:pt x="64" y="313"/>
                    </a:moveTo>
                    <a:lnTo>
                      <a:pt x="61" y="306"/>
                    </a:lnTo>
                    <a:lnTo>
                      <a:pt x="59" y="300"/>
                    </a:lnTo>
                    <a:lnTo>
                      <a:pt x="56" y="294"/>
                    </a:lnTo>
                    <a:lnTo>
                      <a:pt x="54" y="288"/>
                    </a:lnTo>
                    <a:lnTo>
                      <a:pt x="51" y="282"/>
                    </a:lnTo>
                    <a:lnTo>
                      <a:pt x="49" y="275"/>
                    </a:lnTo>
                    <a:lnTo>
                      <a:pt x="46" y="269"/>
                    </a:lnTo>
                    <a:lnTo>
                      <a:pt x="44" y="262"/>
                    </a:lnTo>
                    <a:lnTo>
                      <a:pt x="41" y="255"/>
                    </a:lnTo>
                    <a:lnTo>
                      <a:pt x="39" y="248"/>
                    </a:lnTo>
                    <a:lnTo>
                      <a:pt x="36" y="241"/>
                    </a:lnTo>
                    <a:lnTo>
                      <a:pt x="34" y="234"/>
                    </a:lnTo>
                    <a:lnTo>
                      <a:pt x="32" y="227"/>
                    </a:lnTo>
                    <a:lnTo>
                      <a:pt x="29" y="219"/>
                    </a:lnTo>
                    <a:lnTo>
                      <a:pt x="25" y="205"/>
                    </a:lnTo>
                    <a:lnTo>
                      <a:pt x="21" y="189"/>
                    </a:lnTo>
                    <a:lnTo>
                      <a:pt x="17" y="174"/>
                    </a:lnTo>
                    <a:lnTo>
                      <a:pt x="15" y="167"/>
                    </a:lnTo>
                    <a:lnTo>
                      <a:pt x="14" y="159"/>
                    </a:lnTo>
                    <a:lnTo>
                      <a:pt x="11" y="152"/>
                    </a:lnTo>
                    <a:lnTo>
                      <a:pt x="9" y="144"/>
                    </a:lnTo>
                    <a:lnTo>
                      <a:pt x="8" y="137"/>
                    </a:lnTo>
                    <a:lnTo>
                      <a:pt x="7" y="129"/>
                    </a:lnTo>
                    <a:lnTo>
                      <a:pt x="6" y="122"/>
                    </a:lnTo>
                    <a:lnTo>
                      <a:pt x="4" y="115"/>
                    </a:lnTo>
                    <a:lnTo>
                      <a:pt x="3" y="108"/>
                    </a:lnTo>
                    <a:lnTo>
                      <a:pt x="3" y="101"/>
                    </a:lnTo>
                    <a:lnTo>
                      <a:pt x="2" y="94"/>
                    </a:lnTo>
                    <a:lnTo>
                      <a:pt x="1" y="87"/>
                    </a:lnTo>
                    <a:lnTo>
                      <a:pt x="1" y="81"/>
                    </a:lnTo>
                    <a:lnTo>
                      <a:pt x="0" y="73"/>
                    </a:lnTo>
                    <a:lnTo>
                      <a:pt x="0" y="67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0" y="50"/>
                    </a:lnTo>
                    <a:lnTo>
                      <a:pt x="1" y="45"/>
                    </a:lnTo>
                    <a:lnTo>
                      <a:pt x="1" y="40"/>
                    </a:lnTo>
                    <a:lnTo>
                      <a:pt x="2" y="35"/>
                    </a:lnTo>
                    <a:lnTo>
                      <a:pt x="2" y="31"/>
                    </a:lnTo>
                    <a:lnTo>
                      <a:pt x="3" y="27"/>
                    </a:lnTo>
                    <a:lnTo>
                      <a:pt x="4" y="23"/>
                    </a:lnTo>
                    <a:lnTo>
                      <a:pt x="5" y="19"/>
                    </a:lnTo>
                    <a:lnTo>
                      <a:pt x="6" y="16"/>
                    </a:lnTo>
                    <a:lnTo>
                      <a:pt x="8" y="13"/>
                    </a:lnTo>
                    <a:lnTo>
                      <a:pt x="9" y="10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5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5" y="3"/>
                    </a:lnTo>
                    <a:lnTo>
                      <a:pt x="38" y="5"/>
                    </a:lnTo>
                    <a:lnTo>
                      <a:pt x="40" y="7"/>
                    </a:lnTo>
                    <a:lnTo>
                      <a:pt x="41" y="8"/>
                    </a:lnTo>
                    <a:lnTo>
                      <a:pt x="43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59" name="Freeform 1555"/>
              <p:cNvSpPr>
                <a:spLocks/>
              </p:cNvSpPr>
              <p:nvPr/>
            </p:nvSpPr>
            <p:spPr bwMode="auto">
              <a:xfrm>
                <a:off x="2844" y="1487"/>
                <a:ext cx="14" cy="14"/>
              </a:xfrm>
              <a:custGeom>
                <a:avLst/>
                <a:gdLst>
                  <a:gd name="T0" fmla="*/ 0 w 57"/>
                  <a:gd name="T1" fmla="*/ 0 h 59"/>
                  <a:gd name="T2" fmla="*/ 0 w 57"/>
                  <a:gd name="T3" fmla="*/ 0 h 59"/>
                  <a:gd name="T4" fmla="*/ 0 w 57"/>
                  <a:gd name="T5" fmla="*/ 0 h 59"/>
                  <a:gd name="T6" fmla="*/ 0 w 57"/>
                  <a:gd name="T7" fmla="*/ 0 h 59"/>
                  <a:gd name="T8" fmla="*/ 0 w 57"/>
                  <a:gd name="T9" fmla="*/ 0 h 59"/>
                  <a:gd name="T10" fmla="*/ 0 w 57"/>
                  <a:gd name="T11" fmla="*/ 0 h 59"/>
                  <a:gd name="T12" fmla="*/ 0 w 57"/>
                  <a:gd name="T13" fmla="*/ 0 h 59"/>
                  <a:gd name="T14" fmla="*/ 0 w 57"/>
                  <a:gd name="T15" fmla="*/ 0 h 59"/>
                  <a:gd name="T16" fmla="*/ 0 w 57"/>
                  <a:gd name="T17" fmla="*/ 0 h 59"/>
                  <a:gd name="T18" fmla="*/ 0 w 57"/>
                  <a:gd name="T19" fmla="*/ 0 h 59"/>
                  <a:gd name="T20" fmla="*/ 0 w 57"/>
                  <a:gd name="T21" fmla="*/ 0 h 59"/>
                  <a:gd name="T22" fmla="*/ 0 w 57"/>
                  <a:gd name="T23" fmla="*/ 0 h 59"/>
                  <a:gd name="T24" fmla="*/ 0 w 57"/>
                  <a:gd name="T25" fmla="*/ 0 h 59"/>
                  <a:gd name="T26" fmla="*/ 0 w 57"/>
                  <a:gd name="T27" fmla="*/ 0 h 59"/>
                  <a:gd name="T28" fmla="*/ 0 w 57"/>
                  <a:gd name="T29" fmla="*/ 0 h 59"/>
                  <a:gd name="T30" fmla="*/ 0 w 57"/>
                  <a:gd name="T31" fmla="*/ 0 h 59"/>
                  <a:gd name="T32" fmla="*/ 0 w 57"/>
                  <a:gd name="T33" fmla="*/ 0 h 59"/>
                  <a:gd name="T34" fmla="*/ 0 w 57"/>
                  <a:gd name="T35" fmla="*/ 0 h 59"/>
                  <a:gd name="T36" fmla="*/ 0 w 57"/>
                  <a:gd name="T37" fmla="*/ 0 h 59"/>
                  <a:gd name="T38" fmla="*/ 0 w 57"/>
                  <a:gd name="T39" fmla="*/ 0 h 59"/>
                  <a:gd name="T40" fmla="*/ 0 w 57"/>
                  <a:gd name="T41" fmla="*/ 0 h 59"/>
                  <a:gd name="T42" fmla="*/ 0 w 57"/>
                  <a:gd name="T43" fmla="*/ 0 h 59"/>
                  <a:gd name="T44" fmla="*/ 0 w 57"/>
                  <a:gd name="T45" fmla="*/ 0 h 59"/>
                  <a:gd name="T46" fmla="*/ 0 w 57"/>
                  <a:gd name="T47" fmla="*/ 0 h 59"/>
                  <a:gd name="T48" fmla="*/ 0 w 57"/>
                  <a:gd name="T49" fmla="*/ 0 h 59"/>
                  <a:gd name="T50" fmla="*/ 0 w 57"/>
                  <a:gd name="T51" fmla="*/ 0 h 59"/>
                  <a:gd name="T52" fmla="*/ 0 w 57"/>
                  <a:gd name="T53" fmla="*/ 0 h 59"/>
                  <a:gd name="T54" fmla="*/ 0 w 57"/>
                  <a:gd name="T55" fmla="*/ 0 h 59"/>
                  <a:gd name="T56" fmla="*/ 0 w 57"/>
                  <a:gd name="T57" fmla="*/ 0 h 59"/>
                  <a:gd name="T58" fmla="*/ 0 w 57"/>
                  <a:gd name="T59" fmla="*/ 0 h 59"/>
                  <a:gd name="T60" fmla="*/ 0 w 57"/>
                  <a:gd name="T61" fmla="*/ 0 h 59"/>
                  <a:gd name="T62" fmla="*/ 0 w 57"/>
                  <a:gd name="T63" fmla="*/ 0 h 59"/>
                  <a:gd name="T64" fmla="*/ 0 w 57"/>
                  <a:gd name="T65" fmla="*/ 0 h 5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7"/>
                  <a:gd name="T100" fmla="*/ 0 h 59"/>
                  <a:gd name="T101" fmla="*/ 57 w 57"/>
                  <a:gd name="T102" fmla="*/ 59 h 5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7" h="59">
                    <a:moveTo>
                      <a:pt x="57" y="44"/>
                    </a:moveTo>
                    <a:lnTo>
                      <a:pt x="57" y="47"/>
                    </a:lnTo>
                    <a:lnTo>
                      <a:pt x="56" y="49"/>
                    </a:lnTo>
                    <a:lnTo>
                      <a:pt x="55" y="51"/>
                    </a:lnTo>
                    <a:lnTo>
                      <a:pt x="53" y="53"/>
                    </a:lnTo>
                    <a:lnTo>
                      <a:pt x="52" y="55"/>
                    </a:lnTo>
                    <a:lnTo>
                      <a:pt x="51" y="56"/>
                    </a:lnTo>
                    <a:lnTo>
                      <a:pt x="50" y="58"/>
                    </a:lnTo>
                    <a:lnTo>
                      <a:pt x="48" y="58"/>
                    </a:lnTo>
                    <a:lnTo>
                      <a:pt x="47" y="59"/>
                    </a:lnTo>
                    <a:lnTo>
                      <a:pt x="45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0" y="58"/>
                    </a:lnTo>
                    <a:lnTo>
                      <a:pt x="38" y="57"/>
                    </a:lnTo>
                    <a:lnTo>
                      <a:pt x="37" y="56"/>
                    </a:lnTo>
                    <a:lnTo>
                      <a:pt x="35" y="55"/>
                    </a:lnTo>
                    <a:lnTo>
                      <a:pt x="33" y="53"/>
                    </a:lnTo>
                    <a:lnTo>
                      <a:pt x="31" y="51"/>
                    </a:lnTo>
                    <a:lnTo>
                      <a:pt x="29" y="49"/>
                    </a:lnTo>
                    <a:lnTo>
                      <a:pt x="27" y="47"/>
                    </a:lnTo>
                    <a:lnTo>
                      <a:pt x="25" y="44"/>
                    </a:lnTo>
                    <a:lnTo>
                      <a:pt x="22" y="41"/>
                    </a:lnTo>
                    <a:lnTo>
                      <a:pt x="20" y="38"/>
                    </a:lnTo>
                    <a:lnTo>
                      <a:pt x="18" y="35"/>
                    </a:lnTo>
                    <a:lnTo>
                      <a:pt x="16" y="31"/>
                    </a:lnTo>
                    <a:lnTo>
                      <a:pt x="14" y="27"/>
                    </a:lnTo>
                    <a:lnTo>
                      <a:pt x="11" y="23"/>
                    </a:lnTo>
                    <a:lnTo>
                      <a:pt x="9" y="19"/>
                    </a:lnTo>
                    <a:lnTo>
                      <a:pt x="7" y="14"/>
                    </a:lnTo>
                    <a:lnTo>
                      <a:pt x="4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0" name="Freeform 1556"/>
              <p:cNvSpPr>
                <a:spLocks/>
              </p:cNvSpPr>
              <p:nvPr/>
            </p:nvSpPr>
            <p:spPr bwMode="auto">
              <a:xfrm>
                <a:off x="2847" y="1484"/>
                <a:ext cx="11" cy="14"/>
              </a:xfrm>
              <a:custGeom>
                <a:avLst/>
                <a:gdLst>
                  <a:gd name="T0" fmla="*/ 0 w 45"/>
                  <a:gd name="T1" fmla="*/ 0 h 57"/>
                  <a:gd name="T2" fmla="*/ 0 w 45"/>
                  <a:gd name="T3" fmla="*/ 0 h 57"/>
                  <a:gd name="T4" fmla="*/ 0 w 45"/>
                  <a:gd name="T5" fmla="*/ 0 h 57"/>
                  <a:gd name="T6" fmla="*/ 0 w 45"/>
                  <a:gd name="T7" fmla="*/ 0 h 57"/>
                  <a:gd name="T8" fmla="*/ 0 w 45"/>
                  <a:gd name="T9" fmla="*/ 0 h 57"/>
                  <a:gd name="T10" fmla="*/ 0 w 45"/>
                  <a:gd name="T11" fmla="*/ 0 h 57"/>
                  <a:gd name="T12" fmla="*/ 0 w 45"/>
                  <a:gd name="T13" fmla="*/ 0 h 57"/>
                  <a:gd name="T14" fmla="*/ 0 w 45"/>
                  <a:gd name="T15" fmla="*/ 0 h 57"/>
                  <a:gd name="T16" fmla="*/ 0 w 45"/>
                  <a:gd name="T17" fmla="*/ 0 h 57"/>
                  <a:gd name="T18" fmla="*/ 0 w 45"/>
                  <a:gd name="T19" fmla="*/ 0 h 57"/>
                  <a:gd name="T20" fmla="*/ 0 w 45"/>
                  <a:gd name="T21" fmla="*/ 0 h 57"/>
                  <a:gd name="T22" fmla="*/ 0 w 45"/>
                  <a:gd name="T23" fmla="*/ 0 h 57"/>
                  <a:gd name="T24" fmla="*/ 0 w 45"/>
                  <a:gd name="T25" fmla="*/ 0 h 57"/>
                  <a:gd name="T26" fmla="*/ 0 w 45"/>
                  <a:gd name="T27" fmla="*/ 0 h 57"/>
                  <a:gd name="T28" fmla="*/ 0 w 45"/>
                  <a:gd name="T29" fmla="*/ 0 h 57"/>
                  <a:gd name="T30" fmla="*/ 0 w 45"/>
                  <a:gd name="T31" fmla="*/ 0 h 57"/>
                  <a:gd name="T32" fmla="*/ 0 w 45"/>
                  <a:gd name="T33" fmla="*/ 0 h 57"/>
                  <a:gd name="T34" fmla="*/ 0 w 45"/>
                  <a:gd name="T35" fmla="*/ 0 h 57"/>
                  <a:gd name="T36" fmla="*/ 0 w 45"/>
                  <a:gd name="T37" fmla="*/ 0 h 57"/>
                  <a:gd name="T38" fmla="*/ 0 w 45"/>
                  <a:gd name="T39" fmla="*/ 0 h 57"/>
                  <a:gd name="T40" fmla="*/ 0 w 45"/>
                  <a:gd name="T41" fmla="*/ 0 h 57"/>
                  <a:gd name="T42" fmla="*/ 0 w 45"/>
                  <a:gd name="T43" fmla="*/ 0 h 57"/>
                  <a:gd name="T44" fmla="*/ 0 w 45"/>
                  <a:gd name="T45" fmla="*/ 0 h 57"/>
                  <a:gd name="T46" fmla="*/ 0 w 45"/>
                  <a:gd name="T47" fmla="*/ 0 h 57"/>
                  <a:gd name="T48" fmla="*/ 0 w 45"/>
                  <a:gd name="T49" fmla="*/ 0 h 57"/>
                  <a:gd name="T50" fmla="*/ 0 w 45"/>
                  <a:gd name="T51" fmla="*/ 0 h 57"/>
                  <a:gd name="T52" fmla="*/ 0 w 45"/>
                  <a:gd name="T53" fmla="*/ 0 h 57"/>
                  <a:gd name="T54" fmla="*/ 0 w 45"/>
                  <a:gd name="T55" fmla="*/ 0 h 57"/>
                  <a:gd name="T56" fmla="*/ 0 w 45"/>
                  <a:gd name="T57" fmla="*/ 0 h 57"/>
                  <a:gd name="T58" fmla="*/ 0 w 45"/>
                  <a:gd name="T59" fmla="*/ 0 h 5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45"/>
                  <a:gd name="T91" fmla="*/ 0 h 57"/>
                  <a:gd name="T92" fmla="*/ 45 w 45"/>
                  <a:gd name="T93" fmla="*/ 57 h 5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45" h="57">
                    <a:moveTo>
                      <a:pt x="0" y="0"/>
                    </a:moveTo>
                    <a:lnTo>
                      <a:pt x="3" y="6"/>
                    </a:lnTo>
                    <a:lnTo>
                      <a:pt x="5" y="10"/>
                    </a:lnTo>
                    <a:lnTo>
                      <a:pt x="6" y="13"/>
                    </a:lnTo>
                    <a:lnTo>
                      <a:pt x="9" y="19"/>
                    </a:lnTo>
                    <a:lnTo>
                      <a:pt x="11" y="22"/>
                    </a:lnTo>
                    <a:lnTo>
                      <a:pt x="12" y="24"/>
                    </a:lnTo>
                    <a:lnTo>
                      <a:pt x="14" y="27"/>
                    </a:lnTo>
                    <a:lnTo>
                      <a:pt x="15" y="29"/>
                    </a:lnTo>
                    <a:lnTo>
                      <a:pt x="17" y="32"/>
                    </a:lnTo>
                    <a:lnTo>
                      <a:pt x="19" y="34"/>
                    </a:lnTo>
                    <a:lnTo>
                      <a:pt x="20" y="36"/>
                    </a:lnTo>
                    <a:lnTo>
                      <a:pt x="22" y="38"/>
                    </a:lnTo>
                    <a:lnTo>
                      <a:pt x="23" y="40"/>
                    </a:lnTo>
                    <a:lnTo>
                      <a:pt x="24" y="42"/>
                    </a:lnTo>
                    <a:lnTo>
                      <a:pt x="26" y="44"/>
                    </a:lnTo>
                    <a:lnTo>
                      <a:pt x="27" y="45"/>
                    </a:lnTo>
                    <a:lnTo>
                      <a:pt x="29" y="47"/>
                    </a:lnTo>
                    <a:lnTo>
                      <a:pt x="30" y="48"/>
                    </a:lnTo>
                    <a:lnTo>
                      <a:pt x="31" y="50"/>
                    </a:lnTo>
                    <a:lnTo>
                      <a:pt x="33" y="51"/>
                    </a:lnTo>
                    <a:lnTo>
                      <a:pt x="34" y="52"/>
                    </a:lnTo>
                    <a:lnTo>
                      <a:pt x="35" y="53"/>
                    </a:lnTo>
                    <a:lnTo>
                      <a:pt x="37" y="54"/>
                    </a:lnTo>
                    <a:lnTo>
                      <a:pt x="38" y="55"/>
                    </a:lnTo>
                    <a:lnTo>
                      <a:pt x="39" y="55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3" y="56"/>
                    </a:lnTo>
                    <a:lnTo>
                      <a:pt x="45" y="5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1" name="Freeform 1557"/>
              <p:cNvSpPr>
                <a:spLocks/>
              </p:cNvSpPr>
              <p:nvPr/>
            </p:nvSpPr>
            <p:spPr bwMode="auto">
              <a:xfrm>
                <a:off x="2831" y="1411"/>
                <a:ext cx="16" cy="73"/>
              </a:xfrm>
              <a:custGeom>
                <a:avLst/>
                <a:gdLst>
                  <a:gd name="T0" fmla="*/ 0 w 65"/>
                  <a:gd name="T1" fmla="*/ 0 h 291"/>
                  <a:gd name="T2" fmla="*/ 0 w 65"/>
                  <a:gd name="T3" fmla="*/ 0 h 291"/>
                  <a:gd name="T4" fmla="*/ 0 w 65"/>
                  <a:gd name="T5" fmla="*/ 0 h 291"/>
                  <a:gd name="T6" fmla="*/ 0 w 65"/>
                  <a:gd name="T7" fmla="*/ 0 h 291"/>
                  <a:gd name="T8" fmla="*/ 0 w 65"/>
                  <a:gd name="T9" fmla="*/ 0 h 291"/>
                  <a:gd name="T10" fmla="*/ 0 w 65"/>
                  <a:gd name="T11" fmla="*/ 0 h 291"/>
                  <a:gd name="T12" fmla="*/ 0 w 65"/>
                  <a:gd name="T13" fmla="*/ 0 h 291"/>
                  <a:gd name="T14" fmla="*/ 0 w 65"/>
                  <a:gd name="T15" fmla="*/ 0 h 291"/>
                  <a:gd name="T16" fmla="*/ 0 w 65"/>
                  <a:gd name="T17" fmla="*/ 0 h 291"/>
                  <a:gd name="T18" fmla="*/ 0 w 65"/>
                  <a:gd name="T19" fmla="*/ 0 h 291"/>
                  <a:gd name="T20" fmla="*/ 0 w 65"/>
                  <a:gd name="T21" fmla="*/ 0 h 291"/>
                  <a:gd name="T22" fmla="*/ 0 w 65"/>
                  <a:gd name="T23" fmla="*/ 0 h 291"/>
                  <a:gd name="T24" fmla="*/ 0 w 65"/>
                  <a:gd name="T25" fmla="*/ 0 h 291"/>
                  <a:gd name="T26" fmla="*/ 0 w 65"/>
                  <a:gd name="T27" fmla="*/ 0 h 291"/>
                  <a:gd name="T28" fmla="*/ 0 w 65"/>
                  <a:gd name="T29" fmla="*/ 0 h 291"/>
                  <a:gd name="T30" fmla="*/ 0 w 65"/>
                  <a:gd name="T31" fmla="*/ 0 h 291"/>
                  <a:gd name="T32" fmla="*/ 0 w 65"/>
                  <a:gd name="T33" fmla="*/ 0 h 291"/>
                  <a:gd name="T34" fmla="*/ 0 w 65"/>
                  <a:gd name="T35" fmla="*/ 0 h 291"/>
                  <a:gd name="T36" fmla="*/ 0 w 65"/>
                  <a:gd name="T37" fmla="*/ 0 h 291"/>
                  <a:gd name="T38" fmla="*/ 0 w 65"/>
                  <a:gd name="T39" fmla="*/ 0 h 291"/>
                  <a:gd name="T40" fmla="*/ 0 w 65"/>
                  <a:gd name="T41" fmla="*/ 0 h 291"/>
                  <a:gd name="T42" fmla="*/ 0 w 65"/>
                  <a:gd name="T43" fmla="*/ 0 h 291"/>
                  <a:gd name="T44" fmla="*/ 0 w 65"/>
                  <a:gd name="T45" fmla="*/ 0 h 291"/>
                  <a:gd name="T46" fmla="*/ 0 w 65"/>
                  <a:gd name="T47" fmla="*/ 0 h 291"/>
                  <a:gd name="T48" fmla="*/ 0 w 65"/>
                  <a:gd name="T49" fmla="*/ 0 h 291"/>
                  <a:gd name="T50" fmla="*/ 0 w 65"/>
                  <a:gd name="T51" fmla="*/ 0 h 291"/>
                  <a:gd name="T52" fmla="*/ 0 w 65"/>
                  <a:gd name="T53" fmla="*/ 0 h 291"/>
                  <a:gd name="T54" fmla="*/ 0 w 65"/>
                  <a:gd name="T55" fmla="*/ 0 h 291"/>
                  <a:gd name="T56" fmla="*/ 0 w 65"/>
                  <a:gd name="T57" fmla="*/ 0 h 291"/>
                  <a:gd name="T58" fmla="*/ 0 w 65"/>
                  <a:gd name="T59" fmla="*/ 0 h 291"/>
                  <a:gd name="T60" fmla="*/ 0 w 65"/>
                  <a:gd name="T61" fmla="*/ 0 h 291"/>
                  <a:gd name="T62" fmla="*/ 0 w 65"/>
                  <a:gd name="T63" fmla="*/ 0 h 291"/>
                  <a:gd name="T64" fmla="*/ 0 w 65"/>
                  <a:gd name="T65" fmla="*/ 0 h 291"/>
                  <a:gd name="T66" fmla="*/ 0 w 65"/>
                  <a:gd name="T67" fmla="*/ 0 h 291"/>
                  <a:gd name="T68" fmla="*/ 0 w 65"/>
                  <a:gd name="T69" fmla="*/ 0 h 291"/>
                  <a:gd name="T70" fmla="*/ 0 w 65"/>
                  <a:gd name="T71" fmla="*/ 0 h 291"/>
                  <a:gd name="T72" fmla="*/ 0 w 65"/>
                  <a:gd name="T73" fmla="*/ 0 h 291"/>
                  <a:gd name="T74" fmla="*/ 0 w 65"/>
                  <a:gd name="T75" fmla="*/ 0 h 291"/>
                  <a:gd name="T76" fmla="*/ 0 w 65"/>
                  <a:gd name="T77" fmla="*/ 0 h 291"/>
                  <a:gd name="T78" fmla="*/ 0 w 65"/>
                  <a:gd name="T79" fmla="*/ 0 h 291"/>
                  <a:gd name="T80" fmla="*/ 0 w 65"/>
                  <a:gd name="T81" fmla="*/ 0 h 291"/>
                  <a:gd name="T82" fmla="*/ 0 w 65"/>
                  <a:gd name="T83" fmla="*/ 0 h 291"/>
                  <a:gd name="T84" fmla="*/ 0 w 65"/>
                  <a:gd name="T85" fmla="*/ 0 h 291"/>
                  <a:gd name="T86" fmla="*/ 0 w 65"/>
                  <a:gd name="T87" fmla="*/ 0 h 291"/>
                  <a:gd name="T88" fmla="*/ 0 w 65"/>
                  <a:gd name="T89" fmla="*/ 0 h 291"/>
                  <a:gd name="T90" fmla="*/ 0 w 65"/>
                  <a:gd name="T91" fmla="*/ 0 h 291"/>
                  <a:gd name="T92" fmla="*/ 0 w 65"/>
                  <a:gd name="T93" fmla="*/ 0 h 291"/>
                  <a:gd name="T94" fmla="*/ 0 w 65"/>
                  <a:gd name="T95" fmla="*/ 0 h 291"/>
                  <a:gd name="T96" fmla="*/ 0 w 65"/>
                  <a:gd name="T97" fmla="*/ 0 h 291"/>
                  <a:gd name="T98" fmla="*/ 0 w 65"/>
                  <a:gd name="T99" fmla="*/ 0 h 291"/>
                  <a:gd name="T100" fmla="*/ 0 w 65"/>
                  <a:gd name="T101" fmla="*/ 0 h 291"/>
                  <a:gd name="T102" fmla="*/ 0 w 65"/>
                  <a:gd name="T103" fmla="*/ 0 h 291"/>
                  <a:gd name="T104" fmla="*/ 0 w 65"/>
                  <a:gd name="T105" fmla="*/ 0 h 291"/>
                  <a:gd name="T106" fmla="*/ 0 w 65"/>
                  <a:gd name="T107" fmla="*/ 0 h 291"/>
                  <a:gd name="T108" fmla="*/ 0 w 65"/>
                  <a:gd name="T109" fmla="*/ 0 h 291"/>
                  <a:gd name="T110" fmla="*/ 0 w 65"/>
                  <a:gd name="T111" fmla="*/ 0 h 291"/>
                  <a:gd name="T112" fmla="*/ 0 w 65"/>
                  <a:gd name="T113" fmla="*/ 0 h 29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5"/>
                  <a:gd name="T172" fmla="*/ 0 h 291"/>
                  <a:gd name="T173" fmla="*/ 65 w 65"/>
                  <a:gd name="T174" fmla="*/ 291 h 29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5" h="291">
                    <a:moveTo>
                      <a:pt x="25" y="0"/>
                    </a:move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2"/>
                    </a:lnTo>
                    <a:lnTo>
                      <a:pt x="17" y="3"/>
                    </a:lnTo>
                    <a:lnTo>
                      <a:pt x="15" y="4"/>
                    </a:lnTo>
                    <a:lnTo>
                      <a:pt x="13" y="5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6" y="19"/>
                    </a:lnTo>
                    <a:lnTo>
                      <a:pt x="5" y="22"/>
                    </a:lnTo>
                    <a:lnTo>
                      <a:pt x="4" y="25"/>
                    </a:lnTo>
                    <a:lnTo>
                      <a:pt x="4" y="28"/>
                    </a:lnTo>
                    <a:lnTo>
                      <a:pt x="3" y="32"/>
                    </a:lnTo>
                    <a:lnTo>
                      <a:pt x="2" y="36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2" y="69"/>
                    </a:lnTo>
                    <a:lnTo>
                      <a:pt x="2" y="74"/>
                    </a:lnTo>
                    <a:lnTo>
                      <a:pt x="2" y="79"/>
                    </a:lnTo>
                    <a:lnTo>
                      <a:pt x="3" y="85"/>
                    </a:lnTo>
                    <a:lnTo>
                      <a:pt x="3" y="90"/>
                    </a:lnTo>
                    <a:lnTo>
                      <a:pt x="4" y="96"/>
                    </a:lnTo>
                    <a:lnTo>
                      <a:pt x="5" y="102"/>
                    </a:lnTo>
                    <a:lnTo>
                      <a:pt x="6" y="107"/>
                    </a:lnTo>
                    <a:lnTo>
                      <a:pt x="7" y="113"/>
                    </a:lnTo>
                    <a:lnTo>
                      <a:pt x="8" y="119"/>
                    </a:lnTo>
                    <a:lnTo>
                      <a:pt x="9" y="125"/>
                    </a:lnTo>
                    <a:lnTo>
                      <a:pt x="10" y="131"/>
                    </a:lnTo>
                    <a:lnTo>
                      <a:pt x="13" y="144"/>
                    </a:lnTo>
                    <a:lnTo>
                      <a:pt x="16" y="156"/>
                    </a:lnTo>
                    <a:lnTo>
                      <a:pt x="19" y="168"/>
                    </a:lnTo>
                    <a:lnTo>
                      <a:pt x="23" y="181"/>
                    </a:lnTo>
                    <a:lnTo>
                      <a:pt x="26" y="193"/>
                    </a:lnTo>
                    <a:lnTo>
                      <a:pt x="30" y="205"/>
                    </a:lnTo>
                    <a:lnTo>
                      <a:pt x="34" y="217"/>
                    </a:lnTo>
                    <a:lnTo>
                      <a:pt x="39" y="229"/>
                    </a:lnTo>
                    <a:lnTo>
                      <a:pt x="41" y="235"/>
                    </a:lnTo>
                    <a:lnTo>
                      <a:pt x="43" y="240"/>
                    </a:lnTo>
                    <a:lnTo>
                      <a:pt x="45" y="246"/>
                    </a:lnTo>
                    <a:lnTo>
                      <a:pt x="47" y="251"/>
                    </a:lnTo>
                    <a:lnTo>
                      <a:pt x="49" y="257"/>
                    </a:lnTo>
                    <a:lnTo>
                      <a:pt x="51" y="262"/>
                    </a:lnTo>
                    <a:lnTo>
                      <a:pt x="54" y="267"/>
                    </a:lnTo>
                    <a:lnTo>
                      <a:pt x="56" y="272"/>
                    </a:lnTo>
                    <a:lnTo>
                      <a:pt x="58" y="277"/>
                    </a:lnTo>
                    <a:lnTo>
                      <a:pt x="60" y="282"/>
                    </a:lnTo>
                    <a:lnTo>
                      <a:pt x="63" y="286"/>
                    </a:lnTo>
                    <a:lnTo>
                      <a:pt x="65" y="29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2" name="Line 1558"/>
              <p:cNvSpPr>
                <a:spLocks noChangeShapeType="1"/>
              </p:cNvSpPr>
              <p:nvPr/>
            </p:nvSpPr>
            <p:spPr bwMode="auto">
              <a:xfrm flipH="1">
                <a:off x="2885" y="147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3" name="Freeform 1559"/>
              <p:cNvSpPr>
                <a:spLocks/>
              </p:cNvSpPr>
              <p:nvPr/>
            </p:nvSpPr>
            <p:spPr bwMode="auto">
              <a:xfrm>
                <a:off x="2885" y="1498"/>
                <a:ext cx="3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1 h 1"/>
                  <a:gd name="T4" fmla="*/ 0 w 11"/>
                  <a:gd name="T5" fmla="*/ 1 h 1"/>
                  <a:gd name="T6" fmla="*/ 0 w 11"/>
                  <a:gd name="T7" fmla="*/ 1 h 1"/>
                  <a:gd name="T8" fmla="*/ 0 w 11"/>
                  <a:gd name="T9" fmla="*/ 1 h 1"/>
                  <a:gd name="T10" fmla="*/ 0 w 11"/>
                  <a:gd name="T11" fmla="*/ 1 h 1"/>
                  <a:gd name="T12" fmla="*/ 0 w 11"/>
                  <a:gd name="T13" fmla="*/ 1 h 1"/>
                  <a:gd name="T14" fmla="*/ 0 w 11"/>
                  <a:gd name="T15" fmla="*/ 1 h 1"/>
                  <a:gd name="T16" fmla="*/ 0 w 11"/>
                  <a:gd name="T17" fmla="*/ 1 h 1"/>
                  <a:gd name="T18" fmla="*/ 0 w 1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"/>
                  <a:gd name="T32" fmla="*/ 11 w 1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">
                    <a:moveTo>
                      <a:pt x="11" y="0"/>
                    </a:move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4" name="Line 1560"/>
              <p:cNvSpPr>
                <a:spLocks noChangeShapeType="1"/>
              </p:cNvSpPr>
              <p:nvPr/>
            </p:nvSpPr>
            <p:spPr bwMode="auto">
              <a:xfrm>
                <a:off x="2893" y="1460"/>
                <a:ext cx="1" cy="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5" name="Line 1561"/>
              <p:cNvSpPr>
                <a:spLocks noChangeShapeType="1"/>
              </p:cNvSpPr>
              <p:nvPr/>
            </p:nvSpPr>
            <p:spPr bwMode="auto">
              <a:xfrm flipH="1">
                <a:off x="2918" y="1490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6" name="Line 1562"/>
              <p:cNvSpPr>
                <a:spLocks noChangeShapeType="1"/>
              </p:cNvSpPr>
              <p:nvPr/>
            </p:nvSpPr>
            <p:spPr bwMode="auto">
              <a:xfrm flipH="1">
                <a:off x="2918" y="149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7" name="Line 1563"/>
              <p:cNvSpPr>
                <a:spLocks noChangeShapeType="1"/>
              </p:cNvSpPr>
              <p:nvPr/>
            </p:nvSpPr>
            <p:spPr bwMode="auto">
              <a:xfrm flipH="1">
                <a:off x="2886" y="1491"/>
                <a:ext cx="4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8" name="Line 1564"/>
              <p:cNvSpPr>
                <a:spLocks noChangeShapeType="1"/>
              </p:cNvSpPr>
              <p:nvPr/>
            </p:nvSpPr>
            <p:spPr bwMode="auto">
              <a:xfrm>
                <a:off x="2922" y="149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9" name="Line 1565"/>
              <p:cNvSpPr>
                <a:spLocks noChangeShapeType="1"/>
              </p:cNvSpPr>
              <p:nvPr/>
            </p:nvSpPr>
            <p:spPr bwMode="auto">
              <a:xfrm>
                <a:off x="2922" y="149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0" name="Line 1566"/>
              <p:cNvSpPr>
                <a:spLocks noChangeShapeType="1"/>
              </p:cNvSpPr>
              <p:nvPr/>
            </p:nvSpPr>
            <p:spPr bwMode="auto">
              <a:xfrm flipH="1">
                <a:off x="2922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1" name="Line 1567"/>
              <p:cNvSpPr>
                <a:spLocks noChangeShapeType="1"/>
              </p:cNvSpPr>
              <p:nvPr/>
            </p:nvSpPr>
            <p:spPr bwMode="auto">
              <a:xfrm flipH="1" flipV="1">
                <a:off x="2922" y="14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2" name="Line 1568"/>
              <p:cNvSpPr>
                <a:spLocks noChangeShapeType="1"/>
              </p:cNvSpPr>
              <p:nvPr/>
            </p:nvSpPr>
            <p:spPr bwMode="auto">
              <a:xfrm flipH="1">
                <a:off x="2922" y="14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3" name="Line 1569"/>
              <p:cNvSpPr>
                <a:spLocks noChangeShapeType="1"/>
              </p:cNvSpPr>
              <p:nvPr/>
            </p:nvSpPr>
            <p:spPr bwMode="auto">
              <a:xfrm>
                <a:off x="2923" y="149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4" name="Line 1570"/>
              <p:cNvSpPr>
                <a:spLocks noChangeShapeType="1"/>
              </p:cNvSpPr>
              <p:nvPr/>
            </p:nvSpPr>
            <p:spPr bwMode="auto">
              <a:xfrm flipH="1">
                <a:off x="2922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5" name="Line 1571"/>
              <p:cNvSpPr>
                <a:spLocks noChangeShapeType="1"/>
              </p:cNvSpPr>
              <p:nvPr/>
            </p:nvSpPr>
            <p:spPr bwMode="auto">
              <a:xfrm flipH="1">
                <a:off x="2923" y="149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6" name="Line 1572"/>
              <p:cNvSpPr>
                <a:spLocks noChangeShapeType="1"/>
              </p:cNvSpPr>
              <p:nvPr/>
            </p:nvSpPr>
            <p:spPr bwMode="auto">
              <a:xfrm flipH="1">
                <a:off x="2923" y="14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7" name="Line 1573"/>
              <p:cNvSpPr>
                <a:spLocks noChangeShapeType="1"/>
              </p:cNvSpPr>
              <p:nvPr/>
            </p:nvSpPr>
            <p:spPr bwMode="auto">
              <a:xfrm flipH="1" flipV="1">
                <a:off x="2923" y="14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8" name="Line 1574"/>
              <p:cNvSpPr>
                <a:spLocks noChangeShapeType="1"/>
              </p:cNvSpPr>
              <p:nvPr/>
            </p:nvSpPr>
            <p:spPr bwMode="auto">
              <a:xfrm>
                <a:off x="2924" y="149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9" name="Freeform 1575"/>
              <p:cNvSpPr>
                <a:spLocks/>
              </p:cNvSpPr>
              <p:nvPr/>
            </p:nvSpPr>
            <p:spPr bwMode="auto">
              <a:xfrm>
                <a:off x="2923" y="1491"/>
                <a:ext cx="1" cy="1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0 h 4"/>
                  <a:gd name="T4" fmla="*/ 1 w 1"/>
                  <a:gd name="T5" fmla="*/ 0 h 4"/>
                  <a:gd name="T6" fmla="*/ 1 w 1"/>
                  <a:gd name="T7" fmla="*/ 0 h 4"/>
                  <a:gd name="T8" fmla="*/ 0 w 1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4"/>
                  <a:gd name="T17" fmla="*/ 1 w 1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4">
                    <a:moveTo>
                      <a:pt x="0" y="4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0" name="Freeform 1576"/>
              <p:cNvSpPr>
                <a:spLocks/>
              </p:cNvSpPr>
              <p:nvPr/>
            </p:nvSpPr>
            <p:spPr bwMode="auto">
              <a:xfrm>
                <a:off x="2923" y="149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1" name="Line 1577"/>
              <p:cNvSpPr>
                <a:spLocks noChangeShapeType="1"/>
              </p:cNvSpPr>
              <p:nvPr/>
            </p:nvSpPr>
            <p:spPr bwMode="auto">
              <a:xfrm flipH="1">
                <a:off x="2923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2" name="Line 1578"/>
              <p:cNvSpPr>
                <a:spLocks noChangeShapeType="1"/>
              </p:cNvSpPr>
              <p:nvPr/>
            </p:nvSpPr>
            <p:spPr bwMode="auto">
              <a:xfrm flipH="1">
                <a:off x="2923" y="149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3" name="Line 1579"/>
              <p:cNvSpPr>
                <a:spLocks noChangeShapeType="1"/>
              </p:cNvSpPr>
              <p:nvPr/>
            </p:nvSpPr>
            <p:spPr bwMode="auto">
              <a:xfrm flipH="1">
                <a:off x="2923" y="149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4" name="Freeform 1580"/>
              <p:cNvSpPr>
                <a:spLocks/>
              </p:cNvSpPr>
              <p:nvPr/>
            </p:nvSpPr>
            <p:spPr bwMode="auto">
              <a:xfrm>
                <a:off x="2923" y="1492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5" name="Line 1581"/>
              <p:cNvSpPr>
                <a:spLocks noChangeShapeType="1"/>
              </p:cNvSpPr>
              <p:nvPr/>
            </p:nvSpPr>
            <p:spPr bwMode="auto">
              <a:xfrm>
                <a:off x="2895" y="148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6" name="Line 1582"/>
              <p:cNvSpPr>
                <a:spLocks noChangeShapeType="1"/>
              </p:cNvSpPr>
              <p:nvPr/>
            </p:nvSpPr>
            <p:spPr bwMode="auto">
              <a:xfrm>
                <a:off x="2893" y="148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7" name="Line 1583"/>
              <p:cNvSpPr>
                <a:spLocks noChangeShapeType="1"/>
              </p:cNvSpPr>
              <p:nvPr/>
            </p:nvSpPr>
            <p:spPr bwMode="auto">
              <a:xfrm>
                <a:off x="2893" y="149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8" name="Line 1584"/>
              <p:cNvSpPr>
                <a:spLocks noChangeShapeType="1"/>
              </p:cNvSpPr>
              <p:nvPr/>
            </p:nvSpPr>
            <p:spPr bwMode="auto">
              <a:xfrm>
                <a:off x="2895" y="14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89" name="Line 1585"/>
              <p:cNvSpPr>
                <a:spLocks noChangeShapeType="1"/>
              </p:cNvSpPr>
              <p:nvPr/>
            </p:nvSpPr>
            <p:spPr bwMode="auto">
              <a:xfrm>
                <a:off x="2895" y="149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0" name="Line 1586"/>
              <p:cNvSpPr>
                <a:spLocks noChangeShapeType="1"/>
              </p:cNvSpPr>
              <p:nvPr/>
            </p:nvSpPr>
            <p:spPr bwMode="auto">
              <a:xfrm flipH="1">
                <a:off x="2913" y="14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1" name="Line 1587"/>
              <p:cNvSpPr>
                <a:spLocks noChangeShapeType="1"/>
              </p:cNvSpPr>
              <p:nvPr/>
            </p:nvSpPr>
            <p:spPr bwMode="auto">
              <a:xfrm flipH="1">
                <a:off x="2913" y="148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2" name="Line 1588"/>
              <p:cNvSpPr>
                <a:spLocks noChangeShapeType="1"/>
              </p:cNvSpPr>
              <p:nvPr/>
            </p:nvSpPr>
            <p:spPr bwMode="auto">
              <a:xfrm>
                <a:off x="2917" y="1489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3" name="Line 1589"/>
              <p:cNvSpPr>
                <a:spLocks noChangeShapeType="1"/>
              </p:cNvSpPr>
              <p:nvPr/>
            </p:nvSpPr>
            <p:spPr bwMode="auto">
              <a:xfrm>
                <a:off x="2918" y="149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4" name="Line 1590"/>
              <p:cNvSpPr>
                <a:spLocks noChangeShapeType="1"/>
              </p:cNvSpPr>
              <p:nvPr/>
            </p:nvSpPr>
            <p:spPr bwMode="auto">
              <a:xfrm flipH="1">
                <a:off x="2913" y="148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5" name="Line 1591"/>
              <p:cNvSpPr>
                <a:spLocks noChangeShapeType="1"/>
              </p:cNvSpPr>
              <p:nvPr/>
            </p:nvSpPr>
            <p:spPr bwMode="auto">
              <a:xfrm flipH="1">
                <a:off x="2913" y="14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6" name="Line 1592"/>
              <p:cNvSpPr>
                <a:spLocks noChangeShapeType="1"/>
              </p:cNvSpPr>
              <p:nvPr/>
            </p:nvSpPr>
            <p:spPr bwMode="auto">
              <a:xfrm>
                <a:off x="2907" y="148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7" name="Freeform 1593"/>
              <p:cNvSpPr>
                <a:spLocks/>
              </p:cNvSpPr>
              <p:nvPr/>
            </p:nvSpPr>
            <p:spPr bwMode="auto">
              <a:xfrm>
                <a:off x="2913" y="1486"/>
                <a:ext cx="1" cy="3"/>
              </a:xfrm>
              <a:custGeom>
                <a:avLst/>
                <a:gdLst>
                  <a:gd name="T0" fmla="*/ 0 w 2"/>
                  <a:gd name="T1" fmla="*/ 0 h 10"/>
                  <a:gd name="T2" fmla="*/ 1 w 2"/>
                  <a:gd name="T3" fmla="*/ 0 h 10"/>
                  <a:gd name="T4" fmla="*/ 1 w 2"/>
                  <a:gd name="T5" fmla="*/ 0 h 10"/>
                  <a:gd name="T6" fmla="*/ 1 w 2"/>
                  <a:gd name="T7" fmla="*/ 0 h 10"/>
                  <a:gd name="T8" fmla="*/ 1 w 2"/>
                  <a:gd name="T9" fmla="*/ 0 h 10"/>
                  <a:gd name="T10" fmla="*/ 0 w 2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0"/>
                  <a:gd name="T20" fmla="*/ 2 w 2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0">
                    <a:moveTo>
                      <a:pt x="0" y="10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8" name="Line 1594"/>
              <p:cNvSpPr>
                <a:spLocks noChangeShapeType="1"/>
              </p:cNvSpPr>
              <p:nvPr/>
            </p:nvSpPr>
            <p:spPr bwMode="auto">
              <a:xfrm flipH="1">
                <a:off x="2907" y="1489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99" name="Line 1595"/>
              <p:cNvSpPr>
                <a:spLocks noChangeShapeType="1"/>
              </p:cNvSpPr>
              <p:nvPr/>
            </p:nvSpPr>
            <p:spPr bwMode="auto">
              <a:xfrm flipH="1">
                <a:off x="2907" y="1494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0" name="Line 1596"/>
              <p:cNvSpPr>
                <a:spLocks noChangeShapeType="1"/>
              </p:cNvSpPr>
              <p:nvPr/>
            </p:nvSpPr>
            <p:spPr bwMode="auto">
              <a:xfrm>
                <a:off x="2907" y="149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1" name="Line 1597"/>
              <p:cNvSpPr>
                <a:spLocks noChangeShapeType="1"/>
              </p:cNvSpPr>
              <p:nvPr/>
            </p:nvSpPr>
            <p:spPr bwMode="auto">
              <a:xfrm>
                <a:off x="2913" y="148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2" name="Freeform 1598"/>
              <p:cNvSpPr>
                <a:spLocks/>
              </p:cNvSpPr>
              <p:nvPr/>
            </p:nvSpPr>
            <p:spPr bwMode="auto">
              <a:xfrm>
                <a:off x="2913" y="1489"/>
                <a:ext cx="1" cy="5"/>
              </a:xfrm>
              <a:custGeom>
                <a:avLst/>
                <a:gdLst>
                  <a:gd name="T0" fmla="*/ 0 w 1"/>
                  <a:gd name="T1" fmla="*/ 0 h 20"/>
                  <a:gd name="T2" fmla="*/ 1 w 1"/>
                  <a:gd name="T3" fmla="*/ 0 h 20"/>
                  <a:gd name="T4" fmla="*/ 1 w 1"/>
                  <a:gd name="T5" fmla="*/ 0 h 20"/>
                  <a:gd name="T6" fmla="*/ 1 w 1"/>
                  <a:gd name="T7" fmla="*/ 0 h 20"/>
                  <a:gd name="T8" fmla="*/ 1 w 1"/>
                  <a:gd name="T9" fmla="*/ 0 h 20"/>
                  <a:gd name="T10" fmla="*/ 0 w 1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0"/>
                  <a:gd name="T20" fmla="*/ 1 w 1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0">
                    <a:moveTo>
                      <a:pt x="0" y="20"/>
                    </a:moveTo>
                    <a:lnTo>
                      <a:pt x="1" y="16"/>
                    </a:lnTo>
                    <a:lnTo>
                      <a:pt x="1" y="12"/>
                    </a:lnTo>
                    <a:lnTo>
                      <a:pt x="1" y="8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3" name="Freeform 1599"/>
              <p:cNvSpPr>
                <a:spLocks/>
              </p:cNvSpPr>
              <p:nvPr/>
            </p:nvSpPr>
            <p:spPr bwMode="auto">
              <a:xfrm>
                <a:off x="2913" y="1494"/>
                <a:ext cx="1" cy="2"/>
              </a:xfrm>
              <a:custGeom>
                <a:avLst/>
                <a:gdLst>
                  <a:gd name="T0" fmla="*/ 0 w 2"/>
                  <a:gd name="T1" fmla="*/ 0 h 10"/>
                  <a:gd name="T2" fmla="*/ 1 w 2"/>
                  <a:gd name="T3" fmla="*/ 0 h 10"/>
                  <a:gd name="T4" fmla="*/ 1 w 2"/>
                  <a:gd name="T5" fmla="*/ 0 h 10"/>
                  <a:gd name="T6" fmla="*/ 1 w 2"/>
                  <a:gd name="T7" fmla="*/ 0 h 10"/>
                  <a:gd name="T8" fmla="*/ 1 w 2"/>
                  <a:gd name="T9" fmla="*/ 0 h 10"/>
                  <a:gd name="T10" fmla="*/ 0 w 2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0"/>
                  <a:gd name="T20" fmla="*/ 2 w 2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0">
                    <a:moveTo>
                      <a:pt x="0" y="10"/>
                    </a:moveTo>
                    <a:lnTo>
                      <a:pt x="1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4" name="Freeform 1600"/>
              <p:cNvSpPr>
                <a:spLocks/>
              </p:cNvSpPr>
              <p:nvPr/>
            </p:nvSpPr>
            <p:spPr bwMode="auto">
              <a:xfrm>
                <a:off x="2907" y="1494"/>
                <a:ext cx="1" cy="2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0 w 1"/>
                  <a:gd name="T11" fmla="*/ 0 h 10"/>
                  <a:gd name="T12" fmla="*/ 1 w 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0"/>
                  <a:gd name="T23" fmla="*/ 1 w 1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5" name="Freeform 1601"/>
              <p:cNvSpPr>
                <a:spLocks/>
              </p:cNvSpPr>
              <p:nvPr/>
            </p:nvSpPr>
            <p:spPr bwMode="auto">
              <a:xfrm>
                <a:off x="2907" y="1486"/>
                <a:ext cx="1" cy="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0 w 1"/>
                  <a:gd name="T11" fmla="*/ 0 h 10"/>
                  <a:gd name="T12" fmla="*/ 1 w 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0"/>
                  <a:gd name="T23" fmla="*/ 1 w 1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6" name="Freeform 1602"/>
              <p:cNvSpPr>
                <a:spLocks/>
              </p:cNvSpPr>
              <p:nvPr/>
            </p:nvSpPr>
            <p:spPr bwMode="auto">
              <a:xfrm>
                <a:off x="2906" y="1486"/>
                <a:ext cx="1" cy="1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0 w 4"/>
                  <a:gd name="T5" fmla="*/ 0 h 3"/>
                  <a:gd name="T6" fmla="*/ 0 w 4"/>
                  <a:gd name="T7" fmla="*/ 0 h 3"/>
                  <a:gd name="T8" fmla="*/ 0 w 4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7" name="Line 1603"/>
              <p:cNvSpPr>
                <a:spLocks noChangeShapeType="1"/>
              </p:cNvSpPr>
              <p:nvPr/>
            </p:nvSpPr>
            <p:spPr bwMode="auto">
              <a:xfrm>
                <a:off x="2913" y="148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8" name="Freeform 1604"/>
              <p:cNvSpPr>
                <a:spLocks/>
              </p:cNvSpPr>
              <p:nvPr/>
            </p:nvSpPr>
            <p:spPr bwMode="auto">
              <a:xfrm>
                <a:off x="2906" y="1496"/>
                <a:ext cx="1" cy="1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0 w 4"/>
                  <a:gd name="T5" fmla="*/ 0 h 2"/>
                  <a:gd name="T6" fmla="*/ 0 w 4"/>
                  <a:gd name="T7" fmla="*/ 0 h 2"/>
                  <a:gd name="T8" fmla="*/ 0 w 4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09" name="Line 1605"/>
              <p:cNvSpPr>
                <a:spLocks noChangeShapeType="1"/>
              </p:cNvSpPr>
              <p:nvPr/>
            </p:nvSpPr>
            <p:spPr bwMode="auto">
              <a:xfrm flipV="1">
                <a:off x="2913" y="149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0" name="Line 1606"/>
              <p:cNvSpPr>
                <a:spLocks noChangeShapeType="1"/>
              </p:cNvSpPr>
              <p:nvPr/>
            </p:nvSpPr>
            <p:spPr bwMode="auto">
              <a:xfrm>
                <a:off x="2917" y="14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1" name="Line 1607"/>
              <p:cNvSpPr>
                <a:spLocks noChangeShapeType="1"/>
              </p:cNvSpPr>
              <p:nvPr/>
            </p:nvSpPr>
            <p:spPr bwMode="auto">
              <a:xfrm flipV="1">
                <a:off x="2917" y="14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2" name="Line 1608"/>
              <p:cNvSpPr>
                <a:spLocks noChangeShapeType="1"/>
              </p:cNvSpPr>
              <p:nvPr/>
            </p:nvSpPr>
            <p:spPr bwMode="auto">
              <a:xfrm>
                <a:off x="2896" y="149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3" name="Line 1609"/>
              <p:cNvSpPr>
                <a:spLocks noChangeShapeType="1"/>
              </p:cNvSpPr>
              <p:nvPr/>
            </p:nvSpPr>
            <p:spPr bwMode="auto">
              <a:xfrm>
                <a:off x="2896" y="1487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4" name="Line 1610"/>
              <p:cNvSpPr>
                <a:spLocks noChangeShapeType="1"/>
              </p:cNvSpPr>
              <p:nvPr/>
            </p:nvSpPr>
            <p:spPr bwMode="auto">
              <a:xfrm>
                <a:off x="2089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5" name="Freeform 1611"/>
              <p:cNvSpPr>
                <a:spLocks/>
              </p:cNvSpPr>
              <p:nvPr/>
            </p:nvSpPr>
            <p:spPr bwMode="auto">
              <a:xfrm>
                <a:off x="2089" y="1851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0" y="0"/>
                    </a:moveTo>
                    <a:lnTo>
                      <a:pt x="3" y="1"/>
                    </a:lnTo>
                    <a:lnTo>
                      <a:pt x="6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6" name="Line 1612"/>
              <p:cNvSpPr>
                <a:spLocks noChangeShapeType="1"/>
              </p:cNvSpPr>
              <p:nvPr/>
            </p:nvSpPr>
            <p:spPr bwMode="auto">
              <a:xfrm>
                <a:off x="2091" y="18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7" name="Line 1613"/>
              <p:cNvSpPr>
                <a:spLocks noChangeShapeType="1"/>
              </p:cNvSpPr>
              <p:nvPr/>
            </p:nvSpPr>
            <p:spPr bwMode="auto">
              <a:xfrm>
                <a:off x="2092" y="185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8" name="Line 1614"/>
              <p:cNvSpPr>
                <a:spLocks noChangeShapeType="1"/>
              </p:cNvSpPr>
              <p:nvPr/>
            </p:nvSpPr>
            <p:spPr bwMode="auto">
              <a:xfrm flipV="1">
                <a:off x="2094" y="1852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19" name="Line 1615"/>
              <p:cNvSpPr>
                <a:spLocks noChangeShapeType="1"/>
              </p:cNvSpPr>
              <p:nvPr/>
            </p:nvSpPr>
            <p:spPr bwMode="auto">
              <a:xfrm>
                <a:off x="2097" y="18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0" name="Freeform 1616"/>
              <p:cNvSpPr>
                <a:spLocks/>
              </p:cNvSpPr>
              <p:nvPr/>
            </p:nvSpPr>
            <p:spPr bwMode="auto">
              <a:xfrm>
                <a:off x="2098" y="1851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2"/>
                    </a:moveTo>
                    <a:lnTo>
                      <a:pt x="3" y="1"/>
                    </a:lnTo>
                    <a:lnTo>
                      <a:pt x="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1" name="Freeform 1617"/>
              <p:cNvSpPr>
                <a:spLocks/>
              </p:cNvSpPr>
              <p:nvPr/>
            </p:nvSpPr>
            <p:spPr bwMode="auto">
              <a:xfrm>
                <a:off x="2099" y="185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2" name="Freeform 1618"/>
              <p:cNvSpPr>
                <a:spLocks/>
              </p:cNvSpPr>
              <p:nvPr/>
            </p:nvSpPr>
            <p:spPr bwMode="auto">
              <a:xfrm>
                <a:off x="2099" y="185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3" name="Freeform 1619"/>
              <p:cNvSpPr>
                <a:spLocks/>
              </p:cNvSpPr>
              <p:nvPr/>
            </p:nvSpPr>
            <p:spPr bwMode="auto">
              <a:xfrm>
                <a:off x="2098" y="1850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4" name="Line 1620"/>
              <p:cNvSpPr>
                <a:spLocks noChangeShapeType="1"/>
              </p:cNvSpPr>
              <p:nvPr/>
            </p:nvSpPr>
            <p:spPr bwMode="auto">
              <a:xfrm flipH="1">
                <a:off x="2097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5" name="Line 1621"/>
              <p:cNvSpPr>
                <a:spLocks noChangeShapeType="1"/>
              </p:cNvSpPr>
              <p:nvPr/>
            </p:nvSpPr>
            <p:spPr bwMode="auto">
              <a:xfrm flipH="1" flipV="1">
                <a:off x="2094" y="185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6" name="Line 1622"/>
              <p:cNvSpPr>
                <a:spLocks noChangeShapeType="1"/>
              </p:cNvSpPr>
              <p:nvPr/>
            </p:nvSpPr>
            <p:spPr bwMode="auto">
              <a:xfrm flipH="1">
                <a:off x="2092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7" name="Line 1623"/>
              <p:cNvSpPr>
                <a:spLocks noChangeShapeType="1"/>
              </p:cNvSpPr>
              <p:nvPr/>
            </p:nvSpPr>
            <p:spPr bwMode="auto">
              <a:xfrm flipH="1">
                <a:off x="2091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8" name="Freeform 1624"/>
              <p:cNvSpPr>
                <a:spLocks/>
              </p:cNvSpPr>
              <p:nvPr/>
            </p:nvSpPr>
            <p:spPr bwMode="auto">
              <a:xfrm>
                <a:off x="2089" y="1850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29" name="Line 1625"/>
              <p:cNvSpPr>
                <a:spLocks noChangeShapeType="1"/>
              </p:cNvSpPr>
              <p:nvPr/>
            </p:nvSpPr>
            <p:spPr bwMode="auto">
              <a:xfrm flipH="1">
                <a:off x="2089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0" name="Freeform 1626"/>
              <p:cNvSpPr>
                <a:spLocks/>
              </p:cNvSpPr>
              <p:nvPr/>
            </p:nvSpPr>
            <p:spPr bwMode="auto">
              <a:xfrm>
                <a:off x="2099" y="185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1" name="Freeform 1627"/>
              <p:cNvSpPr>
                <a:spLocks/>
              </p:cNvSpPr>
              <p:nvPr/>
            </p:nvSpPr>
            <p:spPr bwMode="auto">
              <a:xfrm>
                <a:off x="2098" y="1850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2" name="Line 1628"/>
              <p:cNvSpPr>
                <a:spLocks noChangeShapeType="1"/>
              </p:cNvSpPr>
              <p:nvPr/>
            </p:nvSpPr>
            <p:spPr bwMode="auto">
              <a:xfrm flipH="1">
                <a:off x="2097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3" name="Line 1629"/>
              <p:cNvSpPr>
                <a:spLocks noChangeShapeType="1"/>
              </p:cNvSpPr>
              <p:nvPr/>
            </p:nvSpPr>
            <p:spPr bwMode="auto">
              <a:xfrm flipH="1" flipV="1">
                <a:off x="2094" y="185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4" name="Line 1630"/>
              <p:cNvSpPr>
                <a:spLocks noChangeShapeType="1"/>
              </p:cNvSpPr>
              <p:nvPr/>
            </p:nvSpPr>
            <p:spPr bwMode="auto">
              <a:xfrm flipH="1">
                <a:off x="2092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5" name="Line 1631"/>
              <p:cNvSpPr>
                <a:spLocks noChangeShapeType="1"/>
              </p:cNvSpPr>
              <p:nvPr/>
            </p:nvSpPr>
            <p:spPr bwMode="auto">
              <a:xfrm flipH="1">
                <a:off x="2091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6" name="Freeform 1632"/>
              <p:cNvSpPr>
                <a:spLocks/>
              </p:cNvSpPr>
              <p:nvPr/>
            </p:nvSpPr>
            <p:spPr bwMode="auto">
              <a:xfrm>
                <a:off x="2089" y="1850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7" name="Line 1633"/>
              <p:cNvSpPr>
                <a:spLocks noChangeShapeType="1"/>
              </p:cNvSpPr>
              <p:nvPr/>
            </p:nvSpPr>
            <p:spPr bwMode="auto">
              <a:xfrm flipH="1">
                <a:off x="2089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8" name="Freeform 1634"/>
              <p:cNvSpPr>
                <a:spLocks/>
              </p:cNvSpPr>
              <p:nvPr/>
            </p:nvSpPr>
            <p:spPr bwMode="auto">
              <a:xfrm>
                <a:off x="2101" y="1838"/>
                <a:ext cx="1" cy="1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0 h 4"/>
                  <a:gd name="T4" fmla="*/ 1 w 1"/>
                  <a:gd name="T5" fmla="*/ 0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1" y="4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39" name="Freeform 1635"/>
              <p:cNvSpPr>
                <a:spLocks/>
              </p:cNvSpPr>
              <p:nvPr/>
            </p:nvSpPr>
            <p:spPr bwMode="auto">
              <a:xfrm>
                <a:off x="2099" y="1837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0" name="Freeform 1636"/>
              <p:cNvSpPr>
                <a:spLocks/>
              </p:cNvSpPr>
              <p:nvPr/>
            </p:nvSpPr>
            <p:spPr bwMode="auto">
              <a:xfrm>
                <a:off x="2097" y="1837"/>
                <a:ext cx="2" cy="1"/>
              </a:xfrm>
              <a:custGeom>
                <a:avLst/>
                <a:gdLst>
                  <a:gd name="T0" fmla="*/ 0 w 8"/>
                  <a:gd name="T1" fmla="*/ 1 h 1"/>
                  <a:gd name="T2" fmla="*/ 0 w 8"/>
                  <a:gd name="T3" fmla="*/ 0 h 1"/>
                  <a:gd name="T4" fmla="*/ 0 w 8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1"/>
                    </a:move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1" name="Freeform 1637"/>
              <p:cNvSpPr>
                <a:spLocks/>
              </p:cNvSpPr>
              <p:nvPr/>
            </p:nvSpPr>
            <p:spPr bwMode="auto">
              <a:xfrm>
                <a:off x="2094" y="1836"/>
                <a:ext cx="3" cy="1"/>
              </a:xfrm>
              <a:custGeom>
                <a:avLst/>
                <a:gdLst>
                  <a:gd name="T0" fmla="*/ 0 w 12"/>
                  <a:gd name="T1" fmla="*/ 1 h 1"/>
                  <a:gd name="T2" fmla="*/ 0 w 12"/>
                  <a:gd name="T3" fmla="*/ 0 h 1"/>
                  <a:gd name="T4" fmla="*/ 0 w 1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1"/>
                    </a:move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2" name="Freeform 1638"/>
              <p:cNvSpPr>
                <a:spLocks/>
              </p:cNvSpPr>
              <p:nvPr/>
            </p:nvSpPr>
            <p:spPr bwMode="auto">
              <a:xfrm>
                <a:off x="2092" y="1836"/>
                <a:ext cx="2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0 w 1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0"/>
                    </a:moveTo>
                    <a:lnTo>
                      <a:pt x="5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3" name="Freeform 1639"/>
              <p:cNvSpPr>
                <a:spLocks/>
              </p:cNvSpPr>
              <p:nvPr/>
            </p:nvSpPr>
            <p:spPr bwMode="auto">
              <a:xfrm>
                <a:off x="2089" y="1837"/>
                <a:ext cx="3" cy="1"/>
              </a:xfrm>
              <a:custGeom>
                <a:avLst/>
                <a:gdLst>
                  <a:gd name="T0" fmla="*/ 0 w 9"/>
                  <a:gd name="T1" fmla="*/ 0 h 1"/>
                  <a:gd name="T2" fmla="*/ 0 w 9"/>
                  <a:gd name="T3" fmla="*/ 0 h 1"/>
                  <a:gd name="T4" fmla="*/ 0 w 9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"/>
                  <a:gd name="T11" fmla="*/ 9 w 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">
                    <a:moveTo>
                      <a:pt x="9" y="0"/>
                    </a:moveTo>
                    <a:lnTo>
                      <a:pt x="5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4" name="Freeform 1640"/>
              <p:cNvSpPr>
                <a:spLocks/>
              </p:cNvSpPr>
              <p:nvPr/>
            </p:nvSpPr>
            <p:spPr bwMode="auto">
              <a:xfrm>
                <a:off x="2088" y="1837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5" y="1"/>
                    </a:lnTo>
                    <a:lnTo>
                      <a:pt x="3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5" name="Freeform 1641"/>
              <p:cNvSpPr>
                <a:spLocks/>
              </p:cNvSpPr>
              <p:nvPr/>
            </p:nvSpPr>
            <p:spPr bwMode="auto">
              <a:xfrm>
                <a:off x="2087" y="1838"/>
                <a:ext cx="1" cy="1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6" name="Freeform 1642"/>
              <p:cNvSpPr>
                <a:spLocks/>
              </p:cNvSpPr>
              <p:nvPr/>
            </p:nvSpPr>
            <p:spPr bwMode="auto">
              <a:xfrm>
                <a:off x="2099" y="184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7" name="Freeform 1643"/>
              <p:cNvSpPr>
                <a:spLocks/>
              </p:cNvSpPr>
              <p:nvPr/>
            </p:nvSpPr>
            <p:spPr bwMode="auto">
              <a:xfrm>
                <a:off x="2098" y="1844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8" name="Line 1644"/>
              <p:cNvSpPr>
                <a:spLocks noChangeShapeType="1"/>
              </p:cNvSpPr>
              <p:nvPr/>
            </p:nvSpPr>
            <p:spPr bwMode="auto">
              <a:xfrm flipH="1" flipV="1">
                <a:off x="2097" y="18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49" name="Line 1645"/>
              <p:cNvSpPr>
                <a:spLocks noChangeShapeType="1"/>
              </p:cNvSpPr>
              <p:nvPr/>
            </p:nvSpPr>
            <p:spPr bwMode="auto">
              <a:xfrm flipH="1">
                <a:off x="2094" y="1844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0" name="Line 1646"/>
              <p:cNvSpPr>
                <a:spLocks noChangeShapeType="1"/>
              </p:cNvSpPr>
              <p:nvPr/>
            </p:nvSpPr>
            <p:spPr bwMode="auto">
              <a:xfrm flipH="1">
                <a:off x="2092" y="184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1" name="Line 1647"/>
              <p:cNvSpPr>
                <a:spLocks noChangeShapeType="1"/>
              </p:cNvSpPr>
              <p:nvPr/>
            </p:nvSpPr>
            <p:spPr bwMode="auto">
              <a:xfrm flipH="1">
                <a:off x="2091" y="18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2" name="Freeform 1648"/>
              <p:cNvSpPr>
                <a:spLocks/>
              </p:cNvSpPr>
              <p:nvPr/>
            </p:nvSpPr>
            <p:spPr bwMode="auto">
              <a:xfrm>
                <a:off x="2089" y="1844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3" name="Line 1649"/>
              <p:cNvSpPr>
                <a:spLocks noChangeShapeType="1"/>
              </p:cNvSpPr>
              <p:nvPr/>
            </p:nvSpPr>
            <p:spPr bwMode="auto">
              <a:xfrm flipH="1">
                <a:off x="2089" y="184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4" name="Freeform 1650"/>
              <p:cNvSpPr>
                <a:spLocks/>
              </p:cNvSpPr>
              <p:nvPr/>
            </p:nvSpPr>
            <p:spPr bwMode="auto">
              <a:xfrm>
                <a:off x="2101" y="181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5" name="Freeform 1651"/>
              <p:cNvSpPr>
                <a:spLocks/>
              </p:cNvSpPr>
              <p:nvPr/>
            </p:nvSpPr>
            <p:spPr bwMode="auto">
              <a:xfrm>
                <a:off x="2099" y="1810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6" name="Freeform 1652"/>
              <p:cNvSpPr>
                <a:spLocks/>
              </p:cNvSpPr>
              <p:nvPr/>
            </p:nvSpPr>
            <p:spPr bwMode="auto">
              <a:xfrm>
                <a:off x="2097" y="1809"/>
                <a:ext cx="2" cy="1"/>
              </a:xfrm>
              <a:custGeom>
                <a:avLst/>
                <a:gdLst>
                  <a:gd name="T0" fmla="*/ 0 w 8"/>
                  <a:gd name="T1" fmla="*/ 1 h 2"/>
                  <a:gd name="T2" fmla="*/ 0 w 8"/>
                  <a:gd name="T3" fmla="*/ 1 h 2"/>
                  <a:gd name="T4" fmla="*/ 0 w 8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2"/>
                    </a:move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7" name="Freeform 1653"/>
              <p:cNvSpPr>
                <a:spLocks/>
              </p:cNvSpPr>
              <p:nvPr/>
            </p:nvSpPr>
            <p:spPr bwMode="auto">
              <a:xfrm>
                <a:off x="2094" y="1809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0 h 1"/>
                  <a:gd name="T4" fmla="*/ 0 w 1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0"/>
                    </a:move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8" name="Freeform 1654"/>
              <p:cNvSpPr>
                <a:spLocks/>
              </p:cNvSpPr>
              <p:nvPr/>
            </p:nvSpPr>
            <p:spPr bwMode="auto">
              <a:xfrm>
                <a:off x="2092" y="1809"/>
                <a:ext cx="2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0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59" name="Freeform 1655"/>
              <p:cNvSpPr>
                <a:spLocks/>
              </p:cNvSpPr>
              <p:nvPr/>
            </p:nvSpPr>
            <p:spPr bwMode="auto">
              <a:xfrm>
                <a:off x="2089" y="1809"/>
                <a:ext cx="3" cy="1"/>
              </a:xfrm>
              <a:custGeom>
                <a:avLst/>
                <a:gdLst>
                  <a:gd name="T0" fmla="*/ 0 w 9"/>
                  <a:gd name="T1" fmla="*/ 0 h 2"/>
                  <a:gd name="T2" fmla="*/ 0 w 9"/>
                  <a:gd name="T3" fmla="*/ 1 h 2"/>
                  <a:gd name="T4" fmla="*/ 0 w 9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2"/>
                  <a:gd name="T11" fmla="*/ 9 w 9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2">
                    <a:moveTo>
                      <a:pt x="9" y="0"/>
                    </a:moveTo>
                    <a:lnTo>
                      <a:pt x="5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0" name="Freeform 1656"/>
              <p:cNvSpPr>
                <a:spLocks/>
              </p:cNvSpPr>
              <p:nvPr/>
            </p:nvSpPr>
            <p:spPr bwMode="auto">
              <a:xfrm>
                <a:off x="2088" y="1810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5" y="1"/>
                    </a:lnTo>
                    <a:lnTo>
                      <a:pt x="3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1" name="Freeform 1657"/>
              <p:cNvSpPr>
                <a:spLocks/>
              </p:cNvSpPr>
              <p:nvPr/>
            </p:nvSpPr>
            <p:spPr bwMode="auto">
              <a:xfrm>
                <a:off x="2087" y="181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2" name="Line 1658"/>
              <p:cNvSpPr>
                <a:spLocks noChangeShapeType="1"/>
              </p:cNvSpPr>
              <p:nvPr/>
            </p:nvSpPr>
            <p:spPr bwMode="auto">
              <a:xfrm>
                <a:off x="270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3" name="Freeform 1659"/>
              <p:cNvSpPr>
                <a:spLocks/>
              </p:cNvSpPr>
              <p:nvPr/>
            </p:nvSpPr>
            <p:spPr bwMode="auto">
              <a:xfrm>
                <a:off x="2702" y="1851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0" y="0"/>
                    </a:moveTo>
                    <a:lnTo>
                      <a:pt x="3" y="1"/>
                    </a:lnTo>
                    <a:lnTo>
                      <a:pt x="6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4" name="Line 1660"/>
              <p:cNvSpPr>
                <a:spLocks noChangeShapeType="1"/>
              </p:cNvSpPr>
              <p:nvPr/>
            </p:nvSpPr>
            <p:spPr bwMode="auto">
              <a:xfrm>
                <a:off x="2704" y="18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5" name="Line 1661"/>
              <p:cNvSpPr>
                <a:spLocks noChangeShapeType="1"/>
              </p:cNvSpPr>
              <p:nvPr/>
            </p:nvSpPr>
            <p:spPr bwMode="auto">
              <a:xfrm>
                <a:off x="2705" y="185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6" name="Line 1662"/>
              <p:cNvSpPr>
                <a:spLocks noChangeShapeType="1"/>
              </p:cNvSpPr>
              <p:nvPr/>
            </p:nvSpPr>
            <p:spPr bwMode="auto">
              <a:xfrm flipV="1">
                <a:off x="2707" y="185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7" name="Line 1663"/>
              <p:cNvSpPr>
                <a:spLocks noChangeShapeType="1"/>
              </p:cNvSpPr>
              <p:nvPr/>
            </p:nvSpPr>
            <p:spPr bwMode="auto">
              <a:xfrm>
                <a:off x="2709" y="185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8" name="Freeform 1664"/>
              <p:cNvSpPr>
                <a:spLocks/>
              </p:cNvSpPr>
              <p:nvPr/>
            </p:nvSpPr>
            <p:spPr bwMode="auto">
              <a:xfrm>
                <a:off x="2711" y="1851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0" y="2"/>
                    </a:moveTo>
                    <a:lnTo>
                      <a:pt x="3" y="1"/>
                    </a:lnTo>
                    <a:lnTo>
                      <a:pt x="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69" name="Line 1665"/>
              <p:cNvSpPr>
                <a:spLocks noChangeShapeType="1"/>
              </p:cNvSpPr>
              <p:nvPr/>
            </p:nvSpPr>
            <p:spPr bwMode="auto">
              <a:xfrm flipV="1">
                <a:off x="271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0" name="Line 1666"/>
              <p:cNvSpPr>
                <a:spLocks noChangeShapeType="1"/>
              </p:cNvSpPr>
              <p:nvPr/>
            </p:nvSpPr>
            <p:spPr bwMode="auto">
              <a:xfrm flipV="1">
                <a:off x="271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1" name="Freeform 1667"/>
              <p:cNvSpPr>
                <a:spLocks/>
              </p:cNvSpPr>
              <p:nvPr/>
            </p:nvSpPr>
            <p:spPr bwMode="auto">
              <a:xfrm>
                <a:off x="2711" y="1850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2" name="Line 1668"/>
              <p:cNvSpPr>
                <a:spLocks noChangeShapeType="1"/>
              </p:cNvSpPr>
              <p:nvPr/>
            </p:nvSpPr>
            <p:spPr bwMode="auto">
              <a:xfrm flipH="1">
                <a:off x="2709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3" name="Line 1669"/>
              <p:cNvSpPr>
                <a:spLocks noChangeShapeType="1"/>
              </p:cNvSpPr>
              <p:nvPr/>
            </p:nvSpPr>
            <p:spPr bwMode="auto">
              <a:xfrm flipH="1" flipV="1">
                <a:off x="2707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4" name="Line 1670"/>
              <p:cNvSpPr>
                <a:spLocks noChangeShapeType="1"/>
              </p:cNvSpPr>
              <p:nvPr/>
            </p:nvSpPr>
            <p:spPr bwMode="auto">
              <a:xfrm flipH="1">
                <a:off x="2705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5" name="Line 1671"/>
              <p:cNvSpPr>
                <a:spLocks noChangeShapeType="1"/>
              </p:cNvSpPr>
              <p:nvPr/>
            </p:nvSpPr>
            <p:spPr bwMode="auto">
              <a:xfrm flipH="1">
                <a:off x="2704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6" name="Freeform 1672"/>
              <p:cNvSpPr>
                <a:spLocks/>
              </p:cNvSpPr>
              <p:nvPr/>
            </p:nvSpPr>
            <p:spPr bwMode="auto">
              <a:xfrm>
                <a:off x="2702" y="1850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7" name="Line 1673"/>
              <p:cNvSpPr>
                <a:spLocks noChangeShapeType="1"/>
              </p:cNvSpPr>
              <p:nvPr/>
            </p:nvSpPr>
            <p:spPr bwMode="auto">
              <a:xfrm>
                <a:off x="270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8" name="Line 1674"/>
              <p:cNvSpPr>
                <a:spLocks noChangeShapeType="1"/>
              </p:cNvSpPr>
              <p:nvPr/>
            </p:nvSpPr>
            <p:spPr bwMode="auto">
              <a:xfrm flipV="1">
                <a:off x="271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79" name="Freeform 1675"/>
              <p:cNvSpPr>
                <a:spLocks/>
              </p:cNvSpPr>
              <p:nvPr/>
            </p:nvSpPr>
            <p:spPr bwMode="auto">
              <a:xfrm>
                <a:off x="2711" y="1850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0" name="Line 1676"/>
              <p:cNvSpPr>
                <a:spLocks noChangeShapeType="1"/>
              </p:cNvSpPr>
              <p:nvPr/>
            </p:nvSpPr>
            <p:spPr bwMode="auto">
              <a:xfrm flipH="1">
                <a:off x="2709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1" name="Line 1677"/>
              <p:cNvSpPr>
                <a:spLocks noChangeShapeType="1"/>
              </p:cNvSpPr>
              <p:nvPr/>
            </p:nvSpPr>
            <p:spPr bwMode="auto">
              <a:xfrm flipH="1" flipV="1">
                <a:off x="2707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2" name="Line 1678"/>
              <p:cNvSpPr>
                <a:spLocks noChangeShapeType="1"/>
              </p:cNvSpPr>
              <p:nvPr/>
            </p:nvSpPr>
            <p:spPr bwMode="auto">
              <a:xfrm flipH="1">
                <a:off x="2705" y="185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3" name="Line 1679"/>
              <p:cNvSpPr>
                <a:spLocks noChangeShapeType="1"/>
              </p:cNvSpPr>
              <p:nvPr/>
            </p:nvSpPr>
            <p:spPr bwMode="auto">
              <a:xfrm flipH="1">
                <a:off x="2704" y="185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84" name="Freeform 1680"/>
              <p:cNvSpPr>
                <a:spLocks/>
              </p:cNvSpPr>
              <p:nvPr/>
            </p:nvSpPr>
            <p:spPr bwMode="auto">
              <a:xfrm>
                <a:off x="2702" y="1850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5807" name="Group 1681"/>
            <p:cNvGrpSpPr>
              <a:grpSpLocks/>
            </p:cNvGrpSpPr>
            <p:nvPr/>
          </p:nvGrpSpPr>
          <p:grpSpPr bwMode="auto">
            <a:xfrm>
              <a:off x="1242" y="1556"/>
              <a:ext cx="1650" cy="388"/>
              <a:chOff x="1242" y="1556"/>
              <a:chExt cx="1650" cy="388"/>
            </a:xfrm>
          </p:grpSpPr>
          <p:sp>
            <p:nvSpPr>
              <p:cNvPr id="117485" name="Line 1682"/>
              <p:cNvSpPr>
                <a:spLocks noChangeShapeType="1"/>
              </p:cNvSpPr>
              <p:nvPr/>
            </p:nvSpPr>
            <p:spPr bwMode="auto">
              <a:xfrm>
                <a:off x="2702" y="18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6" name="Freeform 1683"/>
              <p:cNvSpPr>
                <a:spLocks/>
              </p:cNvSpPr>
              <p:nvPr/>
            </p:nvSpPr>
            <p:spPr bwMode="auto">
              <a:xfrm>
                <a:off x="2714" y="1838"/>
                <a:ext cx="1" cy="1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1 w 2"/>
                  <a:gd name="T5" fmla="*/ 0 h 4"/>
                  <a:gd name="T6" fmla="*/ 0 w 2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4"/>
                  <a:gd name="T14" fmla="*/ 2 w 2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4">
                    <a:moveTo>
                      <a:pt x="2" y="4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7" name="Freeform 1684"/>
              <p:cNvSpPr>
                <a:spLocks/>
              </p:cNvSpPr>
              <p:nvPr/>
            </p:nvSpPr>
            <p:spPr bwMode="auto">
              <a:xfrm>
                <a:off x="2712" y="1837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8" name="Freeform 1685"/>
              <p:cNvSpPr>
                <a:spLocks/>
              </p:cNvSpPr>
              <p:nvPr/>
            </p:nvSpPr>
            <p:spPr bwMode="auto">
              <a:xfrm>
                <a:off x="2710" y="1837"/>
                <a:ext cx="2" cy="1"/>
              </a:xfrm>
              <a:custGeom>
                <a:avLst/>
                <a:gdLst>
                  <a:gd name="T0" fmla="*/ 0 w 8"/>
                  <a:gd name="T1" fmla="*/ 1 h 1"/>
                  <a:gd name="T2" fmla="*/ 0 w 8"/>
                  <a:gd name="T3" fmla="*/ 0 h 1"/>
                  <a:gd name="T4" fmla="*/ 0 w 8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1"/>
                    </a:move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9" name="Freeform 1686"/>
              <p:cNvSpPr>
                <a:spLocks/>
              </p:cNvSpPr>
              <p:nvPr/>
            </p:nvSpPr>
            <p:spPr bwMode="auto">
              <a:xfrm>
                <a:off x="2707" y="1836"/>
                <a:ext cx="3" cy="1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0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1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0" name="Freeform 1687"/>
              <p:cNvSpPr>
                <a:spLocks/>
              </p:cNvSpPr>
              <p:nvPr/>
            </p:nvSpPr>
            <p:spPr bwMode="auto">
              <a:xfrm>
                <a:off x="2704" y="1836"/>
                <a:ext cx="3" cy="1"/>
              </a:xfrm>
              <a:custGeom>
                <a:avLst/>
                <a:gdLst>
                  <a:gd name="T0" fmla="*/ 0 w 13"/>
                  <a:gd name="T1" fmla="*/ 0 h 1"/>
                  <a:gd name="T2" fmla="*/ 0 w 13"/>
                  <a:gd name="T3" fmla="*/ 0 h 1"/>
                  <a:gd name="T4" fmla="*/ 0 w 1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"/>
                  <a:gd name="T11" fmla="*/ 13 w 1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">
                    <a:moveTo>
                      <a:pt x="13" y="0"/>
                    </a:moveTo>
                    <a:lnTo>
                      <a:pt x="7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1" name="Freeform 1688"/>
              <p:cNvSpPr>
                <a:spLocks/>
              </p:cNvSpPr>
              <p:nvPr/>
            </p:nvSpPr>
            <p:spPr bwMode="auto">
              <a:xfrm>
                <a:off x="2702" y="1837"/>
                <a:ext cx="2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0 w 8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0"/>
                    </a:moveTo>
                    <a:lnTo>
                      <a:pt x="4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2" name="Freeform 1689"/>
              <p:cNvSpPr>
                <a:spLocks/>
              </p:cNvSpPr>
              <p:nvPr/>
            </p:nvSpPr>
            <p:spPr bwMode="auto">
              <a:xfrm>
                <a:off x="2701" y="1837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4" y="1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3" name="Freeform 1690"/>
              <p:cNvSpPr>
                <a:spLocks/>
              </p:cNvSpPr>
              <p:nvPr/>
            </p:nvSpPr>
            <p:spPr bwMode="auto">
              <a:xfrm>
                <a:off x="2700" y="1838"/>
                <a:ext cx="1" cy="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4" name="Line 1691"/>
              <p:cNvSpPr>
                <a:spLocks noChangeShapeType="1"/>
              </p:cNvSpPr>
              <p:nvPr/>
            </p:nvSpPr>
            <p:spPr bwMode="auto">
              <a:xfrm flipV="1">
                <a:off x="2712" y="184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5" name="Freeform 1692"/>
              <p:cNvSpPr>
                <a:spLocks/>
              </p:cNvSpPr>
              <p:nvPr/>
            </p:nvSpPr>
            <p:spPr bwMode="auto">
              <a:xfrm>
                <a:off x="2711" y="1844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6" name="Line 1693"/>
              <p:cNvSpPr>
                <a:spLocks noChangeShapeType="1"/>
              </p:cNvSpPr>
              <p:nvPr/>
            </p:nvSpPr>
            <p:spPr bwMode="auto">
              <a:xfrm flipH="1" flipV="1">
                <a:off x="2709" y="184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7" name="Line 1694"/>
              <p:cNvSpPr>
                <a:spLocks noChangeShapeType="1"/>
              </p:cNvSpPr>
              <p:nvPr/>
            </p:nvSpPr>
            <p:spPr bwMode="auto">
              <a:xfrm flipH="1">
                <a:off x="2707" y="184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8" name="Line 1695"/>
              <p:cNvSpPr>
                <a:spLocks noChangeShapeType="1"/>
              </p:cNvSpPr>
              <p:nvPr/>
            </p:nvSpPr>
            <p:spPr bwMode="auto">
              <a:xfrm flipH="1">
                <a:off x="2705" y="184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99" name="Line 1696"/>
              <p:cNvSpPr>
                <a:spLocks noChangeShapeType="1"/>
              </p:cNvSpPr>
              <p:nvPr/>
            </p:nvSpPr>
            <p:spPr bwMode="auto">
              <a:xfrm flipH="1">
                <a:off x="2704" y="18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0" name="Freeform 1697"/>
              <p:cNvSpPr>
                <a:spLocks/>
              </p:cNvSpPr>
              <p:nvPr/>
            </p:nvSpPr>
            <p:spPr bwMode="auto">
              <a:xfrm>
                <a:off x="2702" y="1844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1" name="Line 1698"/>
              <p:cNvSpPr>
                <a:spLocks noChangeShapeType="1"/>
              </p:cNvSpPr>
              <p:nvPr/>
            </p:nvSpPr>
            <p:spPr bwMode="auto">
              <a:xfrm>
                <a:off x="2702" y="184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2" name="Freeform 1699"/>
              <p:cNvSpPr>
                <a:spLocks/>
              </p:cNvSpPr>
              <p:nvPr/>
            </p:nvSpPr>
            <p:spPr bwMode="auto">
              <a:xfrm>
                <a:off x="2714" y="1811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3" name="Freeform 1700"/>
              <p:cNvSpPr>
                <a:spLocks/>
              </p:cNvSpPr>
              <p:nvPr/>
            </p:nvSpPr>
            <p:spPr bwMode="auto">
              <a:xfrm>
                <a:off x="2712" y="1810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4" name="Freeform 1701"/>
              <p:cNvSpPr>
                <a:spLocks/>
              </p:cNvSpPr>
              <p:nvPr/>
            </p:nvSpPr>
            <p:spPr bwMode="auto">
              <a:xfrm>
                <a:off x="2710" y="1809"/>
                <a:ext cx="2" cy="1"/>
              </a:xfrm>
              <a:custGeom>
                <a:avLst/>
                <a:gdLst>
                  <a:gd name="T0" fmla="*/ 0 w 8"/>
                  <a:gd name="T1" fmla="*/ 1 h 2"/>
                  <a:gd name="T2" fmla="*/ 0 w 8"/>
                  <a:gd name="T3" fmla="*/ 1 h 2"/>
                  <a:gd name="T4" fmla="*/ 0 w 8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2"/>
                    </a:move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5" name="Freeform 1702"/>
              <p:cNvSpPr>
                <a:spLocks/>
              </p:cNvSpPr>
              <p:nvPr/>
            </p:nvSpPr>
            <p:spPr bwMode="auto">
              <a:xfrm>
                <a:off x="2707" y="1809"/>
                <a:ext cx="3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0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6" name="Freeform 1703"/>
              <p:cNvSpPr>
                <a:spLocks/>
              </p:cNvSpPr>
              <p:nvPr/>
            </p:nvSpPr>
            <p:spPr bwMode="auto">
              <a:xfrm>
                <a:off x="2704" y="1809"/>
                <a:ext cx="3" cy="1"/>
              </a:xfrm>
              <a:custGeom>
                <a:avLst/>
                <a:gdLst>
                  <a:gd name="T0" fmla="*/ 0 w 13"/>
                  <a:gd name="T1" fmla="*/ 0 h 1"/>
                  <a:gd name="T2" fmla="*/ 0 w 13"/>
                  <a:gd name="T3" fmla="*/ 0 h 1"/>
                  <a:gd name="T4" fmla="*/ 0 w 1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"/>
                  <a:gd name="T11" fmla="*/ 13 w 1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">
                    <a:moveTo>
                      <a:pt x="13" y="0"/>
                    </a:move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7" name="Freeform 1704"/>
              <p:cNvSpPr>
                <a:spLocks/>
              </p:cNvSpPr>
              <p:nvPr/>
            </p:nvSpPr>
            <p:spPr bwMode="auto">
              <a:xfrm>
                <a:off x="2702" y="1809"/>
                <a:ext cx="2" cy="1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1 h 2"/>
                  <a:gd name="T4" fmla="*/ 0 w 8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0"/>
                    </a:moveTo>
                    <a:lnTo>
                      <a:pt x="4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8" name="Freeform 1705"/>
              <p:cNvSpPr>
                <a:spLocks/>
              </p:cNvSpPr>
              <p:nvPr/>
            </p:nvSpPr>
            <p:spPr bwMode="auto">
              <a:xfrm>
                <a:off x="2701" y="1810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4" y="1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09" name="Freeform 1706"/>
              <p:cNvSpPr>
                <a:spLocks/>
              </p:cNvSpPr>
              <p:nvPr/>
            </p:nvSpPr>
            <p:spPr bwMode="auto">
              <a:xfrm>
                <a:off x="2700" y="181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0" name="Line 1707"/>
              <p:cNvSpPr>
                <a:spLocks noChangeShapeType="1"/>
              </p:cNvSpPr>
              <p:nvPr/>
            </p:nvSpPr>
            <p:spPr bwMode="auto">
              <a:xfrm>
                <a:off x="2598" y="1720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1" name="Line 1708"/>
              <p:cNvSpPr>
                <a:spLocks noChangeShapeType="1"/>
              </p:cNvSpPr>
              <p:nvPr/>
            </p:nvSpPr>
            <p:spPr bwMode="auto">
              <a:xfrm flipH="1">
                <a:off x="2608" y="172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2" name="Line 1709"/>
              <p:cNvSpPr>
                <a:spLocks noChangeShapeType="1"/>
              </p:cNvSpPr>
              <p:nvPr/>
            </p:nvSpPr>
            <p:spPr bwMode="auto">
              <a:xfrm>
                <a:off x="2619" y="171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3" name="Line 1710"/>
              <p:cNvSpPr>
                <a:spLocks noChangeShapeType="1"/>
              </p:cNvSpPr>
              <p:nvPr/>
            </p:nvSpPr>
            <p:spPr bwMode="auto">
              <a:xfrm flipH="1">
                <a:off x="2608" y="171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4" name="Line 1711"/>
              <p:cNvSpPr>
                <a:spLocks noChangeShapeType="1"/>
              </p:cNvSpPr>
              <p:nvPr/>
            </p:nvSpPr>
            <p:spPr bwMode="auto">
              <a:xfrm>
                <a:off x="2598" y="171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5" name="Line 1712"/>
              <p:cNvSpPr>
                <a:spLocks noChangeShapeType="1"/>
              </p:cNvSpPr>
              <p:nvPr/>
            </p:nvSpPr>
            <p:spPr bwMode="auto">
              <a:xfrm>
                <a:off x="2598" y="1713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6" name="Line 1713"/>
              <p:cNvSpPr>
                <a:spLocks noChangeShapeType="1"/>
              </p:cNvSpPr>
              <p:nvPr/>
            </p:nvSpPr>
            <p:spPr bwMode="auto">
              <a:xfrm flipH="1">
                <a:off x="2803" y="1556"/>
                <a:ext cx="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7" name="Line 1714"/>
              <p:cNvSpPr>
                <a:spLocks noChangeShapeType="1"/>
              </p:cNvSpPr>
              <p:nvPr/>
            </p:nvSpPr>
            <p:spPr bwMode="auto">
              <a:xfrm flipH="1">
                <a:off x="2794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8" name="Line 1715"/>
              <p:cNvSpPr>
                <a:spLocks noChangeShapeType="1"/>
              </p:cNvSpPr>
              <p:nvPr/>
            </p:nvSpPr>
            <p:spPr bwMode="auto">
              <a:xfrm flipH="1">
                <a:off x="2699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19" name="Line 1716"/>
              <p:cNvSpPr>
                <a:spLocks noChangeShapeType="1"/>
              </p:cNvSpPr>
              <p:nvPr/>
            </p:nvSpPr>
            <p:spPr bwMode="auto">
              <a:xfrm flipH="1">
                <a:off x="2690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0" name="Line 1717"/>
              <p:cNvSpPr>
                <a:spLocks noChangeShapeType="1"/>
              </p:cNvSpPr>
              <p:nvPr/>
            </p:nvSpPr>
            <p:spPr bwMode="auto">
              <a:xfrm flipH="1">
                <a:off x="2595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1" name="Line 1718"/>
              <p:cNvSpPr>
                <a:spLocks noChangeShapeType="1"/>
              </p:cNvSpPr>
              <p:nvPr/>
            </p:nvSpPr>
            <p:spPr bwMode="auto">
              <a:xfrm flipH="1">
                <a:off x="2586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2" name="Line 1719"/>
              <p:cNvSpPr>
                <a:spLocks noChangeShapeType="1"/>
              </p:cNvSpPr>
              <p:nvPr/>
            </p:nvSpPr>
            <p:spPr bwMode="auto">
              <a:xfrm flipH="1">
                <a:off x="2491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3" name="Line 1720"/>
              <p:cNvSpPr>
                <a:spLocks noChangeShapeType="1"/>
              </p:cNvSpPr>
              <p:nvPr/>
            </p:nvSpPr>
            <p:spPr bwMode="auto">
              <a:xfrm flipH="1">
                <a:off x="2482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4" name="Line 1721"/>
              <p:cNvSpPr>
                <a:spLocks noChangeShapeType="1"/>
              </p:cNvSpPr>
              <p:nvPr/>
            </p:nvSpPr>
            <p:spPr bwMode="auto">
              <a:xfrm flipH="1">
                <a:off x="2387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5" name="Line 1722"/>
              <p:cNvSpPr>
                <a:spLocks noChangeShapeType="1"/>
              </p:cNvSpPr>
              <p:nvPr/>
            </p:nvSpPr>
            <p:spPr bwMode="auto">
              <a:xfrm flipH="1">
                <a:off x="2378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6" name="Line 1723"/>
              <p:cNvSpPr>
                <a:spLocks noChangeShapeType="1"/>
              </p:cNvSpPr>
              <p:nvPr/>
            </p:nvSpPr>
            <p:spPr bwMode="auto">
              <a:xfrm flipH="1">
                <a:off x="2283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7" name="Line 1724"/>
              <p:cNvSpPr>
                <a:spLocks noChangeShapeType="1"/>
              </p:cNvSpPr>
              <p:nvPr/>
            </p:nvSpPr>
            <p:spPr bwMode="auto">
              <a:xfrm flipH="1">
                <a:off x="2274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8" name="Line 1725"/>
              <p:cNvSpPr>
                <a:spLocks noChangeShapeType="1"/>
              </p:cNvSpPr>
              <p:nvPr/>
            </p:nvSpPr>
            <p:spPr bwMode="auto">
              <a:xfrm flipH="1">
                <a:off x="2179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29" name="Line 1726"/>
              <p:cNvSpPr>
                <a:spLocks noChangeShapeType="1"/>
              </p:cNvSpPr>
              <p:nvPr/>
            </p:nvSpPr>
            <p:spPr bwMode="auto">
              <a:xfrm flipH="1">
                <a:off x="2170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0" name="Line 1727"/>
              <p:cNvSpPr>
                <a:spLocks noChangeShapeType="1"/>
              </p:cNvSpPr>
              <p:nvPr/>
            </p:nvSpPr>
            <p:spPr bwMode="auto">
              <a:xfrm flipH="1">
                <a:off x="2075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1" name="Line 1728"/>
              <p:cNvSpPr>
                <a:spLocks noChangeShapeType="1"/>
              </p:cNvSpPr>
              <p:nvPr/>
            </p:nvSpPr>
            <p:spPr bwMode="auto">
              <a:xfrm flipH="1">
                <a:off x="2066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2" name="Line 1729"/>
              <p:cNvSpPr>
                <a:spLocks noChangeShapeType="1"/>
              </p:cNvSpPr>
              <p:nvPr/>
            </p:nvSpPr>
            <p:spPr bwMode="auto">
              <a:xfrm flipH="1">
                <a:off x="1971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3" name="Line 1730"/>
              <p:cNvSpPr>
                <a:spLocks noChangeShapeType="1"/>
              </p:cNvSpPr>
              <p:nvPr/>
            </p:nvSpPr>
            <p:spPr bwMode="auto">
              <a:xfrm flipH="1">
                <a:off x="1962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4" name="Line 1731"/>
              <p:cNvSpPr>
                <a:spLocks noChangeShapeType="1"/>
              </p:cNvSpPr>
              <p:nvPr/>
            </p:nvSpPr>
            <p:spPr bwMode="auto">
              <a:xfrm flipH="1">
                <a:off x="1867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5" name="Line 1732"/>
              <p:cNvSpPr>
                <a:spLocks noChangeShapeType="1"/>
              </p:cNvSpPr>
              <p:nvPr/>
            </p:nvSpPr>
            <p:spPr bwMode="auto">
              <a:xfrm flipH="1">
                <a:off x="1858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6" name="Line 1733"/>
              <p:cNvSpPr>
                <a:spLocks noChangeShapeType="1"/>
              </p:cNvSpPr>
              <p:nvPr/>
            </p:nvSpPr>
            <p:spPr bwMode="auto">
              <a:xfrm flipH="1">
                <a:off x="1763" y="1556"/>
                <a:ext cx="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7" name="Line 1734"/>
              <p:cNvSpPr>
                <a:spLocks noChangeShapeType="1"/>
              </p:cNvSpPr>
              <p:nvPr/>
            </p:nvSpPr>
            <p:spPr bwMode="auto">
              <a:xfrm flipH="1">
                <a:off x="1753" y="155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8" name="Line 1735"/>
              <p:cNvSpPr>
                <a:spLocks noChangeShapeType="1"/>
              </p:cNvSpPr>
              <p:nvPr/>
            </p:nvSpPr>
            <p:spPr bwMode="auto">
              <a:xfrm flipH="1">
                <a:off x="1658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39" name="Line 1736"/>
              <p:cNvSpPr>
                <a:spLocks noChangeShapeType="1"/>
              </p:cNvSpPr>
              <p:nvPr/>
            </p:nvSpPr>
            <p:spPr bwMode="auto">
              <a:xfrm flipH="1">
                <a:off x="1649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0" name="Line 1737"/>
              <p:cNvSpPr>
                <a:spLocks noChangeShapeType="1"/>
              </p:cNvSpPr>
              <p:nvPr/>
            </p:nvSpPr>
            <p:spPr bwMode="auto">
              <a:xfrm flipH="1">
                <a:off x="1555" y="1556"/>
                <a:ext cx="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1" name="Line 1738"/>
              <p:cNvSpPr>
                <a:spLocks noChangeShapeType="1"/>
              </p:cNvSpPr>
              <p:nvPr/>
            </p:nvSpPr>
            <p:spPr bwMode="auto">
              <a:xfrm flipH="1">
                <a:off x="1545" y="155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2" name="Line 1739"/>
              <p:cNvSpPr>
                <a:spLocks noChangeShapeType="1"/>
              </p:cNvSpPr>
              <p:nvPr/>
            </p:nvSpPr>
            <p:spPr bwMode="auto">
              <a:xfrm flipH="1">
                <a:off x="1450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3" name="Line 1740"/>
              <p:cNvSpPr>
                <a:spLocks noChangeShapeType="1"/>
              </p:cNvSpPr>
              <p:nvPr/>
            </p:nvSpPr>
            <p:spPr bwMode="auto">
              <a:xfrm flipH="1">
                <a:off x="1441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4" name="Line 1741"/>
              <p:cNvSpPr>
                <a:spLocks noChangeShapeType="1"/>
              </p:cNvSpPr>
              <p:nvPr/>
            </p:nvSpPr>
            <p:spPr bwMode="auto">
              <a:xfrm flipH="1">
                <a:off x="1346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5" name="Line 1742"/>
              <p:cNvSpPr>
                <a:spLocks noChangeShapeType="1"/>
              </p:cNvSpPr>
              <p:nvPr/>
            </p:nvSpPr>
            <p:spPr bwMode="auto">
              <a:xfrm flipH="1">
                <a:off x="1337" y="155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6" name="Line 1743"/>
              <p:cNvSpPr>
                <a:spLocks noChangeShapeType="1"/>
              </p:cNvSpPr>
              <p:nvPr/>
            </p:nvSpPr>
            <p:spPr bwMode="auto">
              <a:xfrm flipH="1">
                <a:off x="1242" y="155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7" name="Line 1744"/>
              <p:cNvSpPr>
                <a:spLocks noChangeShapeType="1"/>
              </p:cNvSpPr>
              <p:nvPr/>
            </p:nvSpPr>
            <p:spPr bwMode="auto">
              <a:xfrm flipH="1">
                <a:off x="2054" y="1607"/>
                <a:ext cx="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8" name="Freeform 1745"/>
              <p:cNvSpPr>
                <a:spLocks/>
              </p:cNvSpPr>
              <p:nvPr/>
            </p:nvSpPr>
            <p:spPr bwMode="auto">
              <a:xfrm>
                <a:off x="2056" y="1618"/>
                <a:ext cx="41" cy="41"/>
              </a:xfrm>
              <a:custGeom>
                <a:avLst/>
                <a:gdLst>
                  <a:gd name="T0" fmla="*/ 0 w 165"/>
                  <a:gd name="T1" fmla="*/ 0 h 164"/>
                  <a:gd name="T2" fmla="*/ 0 w 165"/>
                  <a:gd name="T3" fmla="*/ 0 h 164"/>
                  <a:gd name="T4" fmla="*/ 0 w 165"/>
                  <a:gd name="T5" fmla="*/ 0 h 164"/>
                  <a:gd name="T6" fmla="*/ 0 w 165"/>
                  <a:gd name="T7" fmla="*/ 0 h 164"/>
                  <a:gd name="T8" fmla="*/ 0 w 165"/>
                  <a:gd name="T9" fmla="*/ 0 h 164"/>
                  <a:gd name="T10" fmla="*/ 0 w 165"/>
                  <a:gd name="T11" fmla="*/ 0 h 164"/>
                  <a:gd name="T12" fmla="*/ 0 w 165"/>
                  <a:gd name="T13" fmla="*/ 0 h 164"/>
                  <a:gd name="T14" fmla="*/ 0 w 165"/>
                  <a:gd name="T15" fmla="*/ 0 h 164"/>
                  <a:gd name="T16" fmla="*/ 0 w 165"/>
                  <a:gd name="T17" fmla="*/ 0 h 164"/>
                  <a:gd name="T18" fmla="*/ 0 w 165"/>
                  <a:gd name="T19" fmla="*/ 0 h 164"/>
                  <a:gd name="T20" fmla="*/ 0 w 165"/>
                  <a:gd name="T21" fmla="*/ 0 h 164"/>
                  <a:gd name="T22" fmla="*/ 0 w 165"/>
                  <a:gd name="T23" fmla="*/ 0 h 164"/>
                  <a:gd name="T24" fmla="*/ 0 w 165"/>
                  <a:gd name="T25" fmla="*/ 0 h 164"/>
                  <a:gd name="T26" fmla="*/ 0 w 165"/>
                  <a:gd name="T27" fmla="*/ 0 h 164"/>
                  <a:gd name="T28" fmla="*/ 0 w 165"/>
                  <a:gd name="T29" fmla="*/ 0 h 164"/>
                  <a:gd name="T30" fmla="*/ 0 w 165"/>
                  <a:gd name="T31" fmla="*/ 0 h 164"/>
                  <a:gd name="T32" fmla="*/ 0 w 165"/>
                  <a:gd name="T33" fmla="*/ 0 h 164"/>
                  <a:gd name="T34" fmla="*/ 0 w 165"/>
                  <a:gd name="T35" fmla="*/ 0 h 164"/>
                  <a:gd name="T36" fmla="*/ 0 w 165"/>
                  <a:gd name="T37" fmla="*/ 0 h 164"/>
                  <a:gd name="T38" fmla="*/ 0 w 165"/>
                  <a:gd name="T39" fmla="*/ 0 h 164"/>
                  <a:gd name="T40" fmla="*/ 0 w 165"/>
                  <a:gd name="T41" fmla="*/ 0 h 164"/>
                  <a:gd name="T42" fmla="*/ 0 w 165"/>
                  <a:gd name="T43" fmla="*/ 0 h 164"/>
                  <a:gd name="T44" fmla="*/ 0 w 165"/>
                  <a:gd name="T45" fmla="*/ 0 h 164"/>
                  <a:gd name="T46" fmla="*/ 0 w 165"/>
                  <a:gd name="T47" fmla="*/ 0 h 164"/>
                  <a:gd name="T48" fmla="*/ 0 w 165"/>
                  <a:gd name="T49" fmla="*/ 0 h 164"/>
                  <a:gd name="T50" fmla="*/ 0 w 165"/>
                  <a:gd name="T51" fmla="*/ 0 h 164"/>
                  <a:gd name="T52" fmla="*/ 0 w 165"/>
                  <a:gd name="T53" fmla="*/ 0 h 164"/>
                  <a:gd name="T54" fmla="*/ 0 w 165"/>
                  <a:gd name="T55" fmla="*/ 0 h 164"/>
                  <a:gd name="T56" fmla="*/ 0 w 165"/>
                  <a:gd name="T57" fmla="*/ 0 h 164"/>
                  <a:gd name="T58" fmla="*/ 0 w 165"/>
                  <a:gd name="T59" fmla="*/ 0 h 164"/>
                  <a:gd name="T60" fmla="*/ 0 w 165"/>
                  <a:gd name="T61" fmla="*/ 0 h 164"/>
                  <a:gd name="T62" fmla="*/ 0 w 165"/>
                  <a:gd name="T63" fmla="*/ 0 h 164"/>
                  <a:gd name="T64" fmla="*/ 0 w 165"/>
                  <a:gd name="T65" fmla="*/ 0 h 164"/>
                  <a:gd name="T66" fmla="*/ 0 w 165"/>
                  <a:gd name="T67" fmla="*/ 0 h 164"/>
                  <a:gd name="T68" fmla="*/ 0 w 165"/>
                  <a:gd name="T69" fmla="*/ 0 h 164"/>
                  <a:gd name="T70" fmla="*/ 0 w 165"/>
                  <a:gd name="T71" fmla="*/ 0 h 164"/>
                  <a:gd name="T72" fmla="*/ 0 w 165"/>
                  <a:gd name="T73" fmla="*/ 0 h 164"/>
                  <a:gd name="T74" fmla="*/ 0 w 165"/>
                  <a:gd name="T75" fmla="*/ 0 h 164"/>
                  <a:gd name="T76" fmla="*/ 0 w 165"/>
                  <a:gd name="T77" fmla="*/ 0 h 164"/>
                  <a:gd name="T78" fmla="*/ 0 w 165"/>
                  <a:gd name="T79" fmla="*/ 0 h 164"/>
                  <a:gd name="T80" fmla="*/ 0 w 165"/>
                  <a:gd name="T81" fmla="*/ 0 h 164"/>
                  <a:gd name="T82" fmla="*/ 0 w 165"/>
                  <a:gd name="T83" fmla="*/ 0 h 164"/>
                  <a:gd name="T84" fmla="*/ 0 w 165"/>
                  <a:gd name="T85" fmla="*/ 0 h 164"/>
                  <a:gd name="T86" fmla="*/ 0 w 165"/>
                  <a:gd name="T87" fmla="*/ 0 h 164"/>
                  <a:gd name="T88" fmla="*/ 0 w 165"/>
                  <a:gd name="T89" fmla="*/ 0 h 164"/>
                  <a:gd name="T90" fmla="*/ 0 w 165"/>
                  <a:gd name="T91" fmla="*/ 0 h 164"/>
                  <a:gd name="T92" fmla="*/ 0 w 165"/>
                  <a:gd name="T93" fmla="*/ 0 h 164"/>
                  <a:gd name="T94" fmla="*/ 0 w 165"/>
                  <a:gd name="T95" fmla="*/ 0 h 164"/>
                  <a:gd name="T96" fmla="*/ 0 w 165"/>
                  <a:gd name="T97" fmla="*/ 0 h 164"/>
                  <a:gd name="T98" fmla="*/ 0 w 165"/>
                  <a:gd name="T99" fmla="*/ 0 h 16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5"/>
                  <a:gd name="T151" fmla="*/ 0 h 164"/>
                  <a:gd name="T152" fmla="*/ 165 w 165"/>
                  <a:gd name="T153" fmla="*/ 164 h 16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5" h="164">
                    <a:moveTo>
                      <a:pt x="165" y="82"/>
                    </a:moveTo>
                    <a:lnTo>
                      <a:pt x="165" y="77"/>
                    </a:lnTo>
                    <a:lnTo>
                      <a:pt x="165" y="72"/>
                    </a:lnTo>
                    <a:lnTo>
                      <a:pt x="164" y="67"/>
                    </a:lnTo>
                    <a:lnTo>
                      <a:pt x="163" y="62"/>
                    </a:lnTo>
                    <a:lnTo>
                      <a:pt x="161" y="57"/>
                    </a:lnTo>
                    <a:lnTo>
                      <a:pt x="160" y="52"/>
                    </a:lnTo>
                    <a:lnTo>
                      <a:pt x="157" y="47"/>
                    </a:lnTo>
                    <a:lnTo>
                      <a:pt x="155" y="43"/>
                    </a:lnTo>
                    <a:lnTo>
                      <a:pt x="153" y="38"/>
                    </a:lnTo>
                    <a:lnTo>
                      <a:pt x="150" y="34"/>
                    </a:lnTo>
                    <a:lnTo>
                      <a:pt x="146" y="30"/>
                    </a:lnTo>
                    <a:lnTo>
                      <a:pt x="143" y="26"/>
                    </a:lnTo>
                    <a:lnTo>
                      <a:pt x="139" y="22"/>
                    </a:lnTo>
                    <a:lnTo>
                      <a:pt x="136" y="19"/>
                    </a:lnTo>
                    <a:lnTo>
                      <a:pt x="131" y="16"/>
                    </a:lnTo>
                    <a:lnTo>
                      <a:pt x="127" y="13"/>
                    </a:lnTo>
                    <a:lnTo>
                      <a:pt x="123" y="10"/>
                    </a:lnTo>
                    <a:lnTo>
                      <a:pt x="118" y="8"/>
                    </a:lnTo>
                    <a:lnTo>
                      <a:pt x="113" y="6"/>
                    </a:lnTo>
                    <a:lnTo>
                      <a:pt x="109" y="4"/>
                    </a:lnTo>
                    <a:lnTo>
                      <a:pt x="104" y="3"/>
                    </a:lnTo>
                    <a:lnTo>
                      <a:pt x="99" y="2"/>
                    </a:lnTo>
                    <a:lnTo>
                      <a:pt x="94" y="1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8" y="0"/>
                    </a:lnTo>
                    <a:lnTo>
                      <a:pt x="72" y="1"/>
                    </a:lnTo>
                    <a:lnTo>
                      <a:pt x="67" y="2"/>
                    </a:lnTo>
                    <a:lnTo>
                      <a:pt x="62" y="3"/>
                    </a:lnTo>
                    <a:lnTo>
                      <a:pt x="57" y="4"/>
                    </a:lnTo>
                    <a:lnTo>
                      <a:pt x="52" y="6"/>
                    </a:lnTo>
                    <a:lnTo>
                      <a:pt x="47" y="8"/>
                    </a:lnTo>
                    <a:lnTo>
                      <a:pt x="43" y="10"/>
                    </a:lnTo>
                    <a:lnTo>
                      <a:pt x="38" y="13"/>
                    </a:lnTo>
                    <a:lnTo>
                      <a:pt x="34" y="16"/>
                    </a:lnTo>
                    <a:lnTo>
                      <a:pt x="30" y="19"/>
                    </a:lnTo>
                    <a:lnTo>
                      <a:pt x="26" y="22"/>
                    </a:lnTo>
                    <a:lnTo>
                      <a:pt x="22" y="26"/>
                    </a:lnTo>
                    <a:lnTo>
                      <a:pt x="19" y="30"/>
                    </a:lnTo>
                    <a:lnTo>
                      <a:pt x="16" y="34"/>
                    </a:lnTo>
                    <a:lnTo>
                      <a:pt x="13" y="38"/>
                    </a:lnTo>
                    <a:lnTo>
                      <a:pt x="10" y="43"/>
                    </a:lnTo>
                    <a:lnTo>
                      <a:pt x="8" y="47"/>
                    </a:lnTo>
                    <a:lnTo>
                      <a:pt x="6" y="52"/>
                    </a:lnTo>
                    <a:lnTo>
                      <a:pt x="4" y="57"/>
                    </a:lnTo>
                    <a:lnTo>
                      <a:pt x="3" y="62"/>
                    </a:lnTo>
                    <a:lnTo>
                      <a:pt x="2" y="67"/>
                    </a:lnTo>
                    <a:lnTo>
                      <a:pt x="1" y="72"/>
                    </a:lnTo>
                    <a:lnTo>
                      <a:pt x="0" y="77"/>
                    </a:lnTo>
                    <a:lnTo>
                      <a:pt x="0" y="82"/>
                    </a:lnTo>
                    <a:lnTo>
                      <a:pt x="0" y="87"/>
                    </a:lnTo>
                    <a:lnTo>
                      <a:pt x="1" y="93"/>
                    </a:lnTo>
                    <a:lnTo>
                      <a:pt x="2" y="98"/>
                    </a:lnTo>
                    <a:lnTo>
                      <a:pt x="3" y="103"/>
                    </a:lnTo>
                    <a:lnTo>
                      <a:pt x="4" y="108"/>
                    </a:lnTo>
                    <a:lnTo>
                      <a:pt x="6" y="112"/>
                    </a:lnTo>
                    <a:lnTo>
                      <a:pt x="8" y="117"/>
                    </a:lnTo>
                    <a:lnTo>
                      <a:pt x="10" y="122"/>
                    </a:lnTo>
                    <a:lnTo>
                      <a:pt x="13" y="126"/>
                    </a:lnTo>
                    <a:lnTo>
                      <a:pt x="16" y="130"/>
                    </a:lnTo>
                    <a:lnTo>
                      <a:pt x="19" y="135"/>
                    </a:lnTo>
                    <a:lnTo>
                      <a:pt x="22" y="138"/>
                    </a:lnTo>
                    <a:lnTo>
                      <a:pt x="26" y="142"/>
                    </a:lnTo>
                    <a:lnTo>
                      <a:pt x="30" y="145"/>
                    </a:lnTo>
                    <a:lnTo>
                      <a:pt x="34" y="149"/>
                    </a:lnTo>
                    <a:lnTo>
                      <a:pt x="38" y="152"/>
                    </a:lnTo>
                    <a:lnTo>
                      <a:pt x="43" y="154"/>
                    </a:lnTo>
                    <a:lnTo>
                      <a:pt x="47" y="157"/>
                    </a:lnTo>
                    <a:lnTo>
                      <a:pt x="52" y="159"/>
                    </a:lnTo>
                    <a:lnTo>
                      <a:pt x="57" y="160"/>
                    </a:lnTo>
                    <a:lnTo>
                      <a:pt x="62" y="162"/>
                    </a:lnTo>
                    <a:lnTo>
                      <a:pt x="67" y="163"/>
                    </a:lnTo>
                    <a:lnTo>
                      <a:pt x="72" y="164"/>
                    </a:lnTo>
                    <a:lnTo>
                      <a:pt x="78" y="164"/>
                    </a:lnTo>
                    <a:lnTo>
                      <a:pt x="83" y="164"/>
                    </a:lnTo>
                    <a:lnTo>
                      <a:pt x="88" y="164"/>
                    </a:lnTo>
                    <a:lnTo>
                      <a:pt x="94" y="164"/>
                    </a:lnTo>
                    <a:lnTo>
                      <a:pt x="99" y="163"/>
                    </a:lnTo>
                    <a:lnTo>
                      <a:pt x="104" y="162"/>
                    </a:lnTo>
                    <a:lnTo>
                      <a:pt x="109" y="160"/>
                    </a:lnTo>
                    <a:lnTo>
                      <a:pt x="113" y="159"/>
                    </a:lnTo>
                    <a:lnTo>
                      <a:pt x="118" y="157"/>
                    </a:lnTo>
                    <a:lnTo>
                      <a:pt x="123" y="154"/>
                    </a:lnTo>
                    <a:lnTo>
                      <a:pt x="127" y="152"/>
                    </a:lnTo>
                    <a:lnTo>
                      <a:pt x="131" y="149"/>
                    </a:lnTo>
                    <a:lnTo>
                      <a:pt x="136" y="145"/>
                    </a:lnTo>
                    <a:lnTo>
                      <a:pt x="139" y="142"/>
                    </a:lnTo>
                    <a:lnTo>
                      <a:pt x="143" y="138"/>
                    </a:lnTo>
                    <a:lnTo>
                      <a:pt x="146" y="135"/>
                    </a:lnTo>
                    <a:lnTo>
                      <a:pt x="150" y="130"/>
                    </a:lnTo>
                    <a:lnTo>
                      <a:pt x="153" y="126"/>
                    </a:lnTo>
                    <a:lnTo>
                      <a:pt x="155" y="122"/>
                    </a:lnTo>
                    <a:lnTo>
                      <a:pt x="157" y="117"/>
                    </a:lnTo>
                    <a:lnTo>
                      <a:pt x="160" y="112"/>
                    </a:lnTo>
                    <a:lnTo>
                      <a:pt x="161" y="108"/>
                    </a:lnTo>
                    <a:lnTo>
                      <a:pt x="163" y="103"/>
                    </a:lnTo>
                    <a:lnTo>
                      <a:pt x="164" y="98"/>
                    </a:lnTo>
                    <a:lnTo>
                      <a:pt x="165" y="93"/>
                    </a:lnTo>
                    <a:lnTo>
                      <a:pt x="165" y="87"/>
                    </a:lnTo>
                    <a:lnTo>
                      <a:pt x="165" y="82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49" name="Line 1746"/>
              <p:cNvSpPr>
                <a:spLocks noChangeShapeType="1"/>
              </p:cNvSpPr>
              <p:nvPr/>
            </p:nvSpPr>
            <p:spPr bwMode="auto">
              <a:xfrm>
                <a:off x="1952" y="1675"/>
                <a:ext cx="2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0" name="Line 1747"/>
              <p:cNvSpPr>
                <a:spLocks noChangeShapeType="1"/>
              </p:cNvSpPr>
              <p:nvPr/>
            </p:nvSpPr>
            <p:spPr bwMode="auto">
              <a:xfrm>
                <a:off x="1987" y="1664"/>
                <a:ext cx="1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1" name="Line 1748"/>
              <p:cNvSpPr>
                <a:spLocks noChangeShapeType="1"/>
              </p:cNvSpPr>
              <p:nvPr/>
            </p:nvSpPr>
            <p:spPr bwMode="auto">
              <a:xfrm>
                <a:off x="1952" y="1614"/>
                <a:ext cx="1" cy="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2" name="Line 1749"/>
              <p:cNvSpPr>
                <a:spLocks noChangeShapeType="1"/>
              </p:cNvSpPr>
              <p:nvPr/>
            </p:nvSpPr>
            <p:spPr bwMode="auto">
              <a:xfrm>
                <a:off x="1987" y="1612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3" name="Line 1750"/>
              <p:cNvSpPr>
                <a:spLocks noChangeShapeType="1"/>
              </p:cNvSpPr>
              <p:nvPr/>
            </p:nvSpPr>
            <p:spPr bwMode="auto">
              <a:xfrm>
                <a:off x="1952" y="1667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4" name="Line 1751"/>
              <p:cNvSpPr>
                <a:spLocks noChangeShapeType="1"/>
              </p:cNvSpPr>
              <p:nvPr/>
            </p:nvSpPr>
            <p:spPr bwMode="auto">
              <a:xfrm flipV="1">
                <a:off x="1952" y="1664"/>
                <a:ext cx="35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5" name="Freeform 1752"/>
              <p:cNvSpPr>
                <a:spLocks/>
              </p:cNvSpPr>
              <p:nvPr/>
            </p:nvSpPr>
            <p:spPr bwMode="auto">
              <a:xfrm>
                <a:off x="2049" y="1607"/>
                <a:ext cx="5" cy="5"/>
              </a:xfrm>
              <a:custGeom>
                <a:avLst/>
                <a:gdLst>
                  <a:gd name="T0" fmla="*/ 0 w 17"/>
                  <a:gd name="T1" fmla="*/ 0 h 17"/>
                  <a:gd name="T2" fmla="*/ 0 w 17"/>
                  <a:gd name="T3" fmla="*/ 0 h 17"/>
                  <a:gd name="T4" fmla="*/ 0 w 17"/>
                  <a:gd name="T5" fmla="*/ 0 h 17"/>
                  <a:gd name="T6" fmla="*/ 0 w 17"/>
                  <a:gd name="T7" fmla="*/ 0 h 17"/>
                  <a:gd name="T8" fmla="*/ 0 w 17"/>
                  <a:gd name="T9" fmla="*/ 0 h 17"/>
                  <a:gd name="T10" fmla="*/ 0 w 17"/>
                  <a:gd name="T11" fmla="*/ 0 h 17"/>
                  <a:gd name="T12" fmla="*/ 0 w 17"/>
                  <a:gd name="T13" fmla="*/ 0 h 17"/>
                  <a:gd name="T14" fmla="*/ 0 w 17"/>
                  <a:gd name="T15" fmla="*/ 0 h 17"/>
                  <a:gd name="T16" fmla="*/ 0 w 17"/>
                  <a:gd name="T17" fmla="*/ 0 h 17"/>
                  <a:gd name="T18" fmla="*/ 0 w 17"/>
                  <a:gd name="T19" fmla="*/ 0 h 17"/>
                  <a:gd name="T20" fmla="*/ 0 w 17"/>
                  <a:gd name="T21" fmla="*/ 0 h 17"/>
                  <a:gd name="T22" fmla="*/ 0 w 17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0" y="17"/>
                    </a:moveTo>
                    <a:lnTo>
                      <a:pt x="3" y="17"/>
                    </a:lnTo>
                    <a:lnTo>
                      <a:pt x="5" y="16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1" y="13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6" name="Freeform 1753"/>
              <p:cNvSpPr>
                <a:spLocks/>
              </p:cNvSpPr>
              <p:nvPr/>
            </p:nvSpPr>
            <p:spPr bwMode="auto">
              <a:xfrm>
                <a:off x="1952" y="1612"/>
                <a:ext cx="3" cy="2"/>
              </a:xfrm>
              <a:custGeom>
                <a:avLst/>
                <a:gdLst>
                  <a:gd name="T0" fmla="*/ 0 w 12"/>
                  <a:gd name="T1" fmla="*/ 0 h 11"/>
                  <a:gd name="T2" fmla="*/ 0 w 12"/>
                  <a:gd name="T3" fmla="*/ 0 h 11"/>
                  <a:gd name="T4" fmla="*/ 0 w 12"/>
                  <a:gd name="T5" fmla="*/ 0 h 11"/>
                  <a:gd name="T6" fmla="*/ 0 w 12"/>
                  <a:gd name="T7" fmla="*/ 0 h 11"/>
                  <a:gd name="T8" fmla="*/ 0 w 12"/>
                  <a:gd name="T9" fmla="*/ 0 h 11"/>
                  <a:gd name="T10" fmla="*/ 0 w 12"/>
                  <a:gd name="T11" fmla="*/ 0 h 11"/>
                  <a:gd name="T12" fmla="*/ 0 w 12"/>
                  <a:gd name="T13" fmla="*/ 0 h 11"/>
                  <a:gd name="T14" fmla="*/ 0 w 12"/>
                  <a:gd name="T15" fmla="*/ 0 h 11"/>
                  <a:gd name="T16" fmla="*/ 0 w 12"/>
                  <a:gd name="T17" fmla="*/ 0 h 11"/>
                  <a:gd name="T18" fmla="*/ 0 w 12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7" name="Line 1754"/>
              <p:cNvSpPr>
                <a:spLocks noChangeShapeType="1"/>
              </p:cNvSpPr>
              <p:nvPr/>
            </p:nvSpPr>
            <p:spPr bwMode="auto">
              <a:xfrm flipH="1">
                <a:off x="1955" y="1612"/>
                <a:ext cx="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8" name="Line 1755"/>
              <p:cNvSpPr>
                <a:spLocks noChangeShapeType="1"/>
              </p:cNvSpPr>
              <p:nvPr/>
            </p:nvSpPr>
            <p:spPr bwMode="auto">
              <a:xfrm>
                <a:off x="1987" y="1612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59" name="Line 1756"/>
              <p:cNvSpPr>
                <a:spLocks noChangeShapeType="1"/>
              </p:cNvSpPr>
              <p:nvPr/>
            </p:nvSpPr>
            <p:spPr bwMode="auto">
              <a:xfrm>
                <a:off x="2166" y="1614"/>
                <a:ext cx="1" cy="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0" name="Line 1757"/>
              <p:cNvSpPr>
                <a:spLocks noChangeShapeType="1"/>
              </p:cNvSpPr>
              <p:nvPr/>
            </p:nvSpPr>
            <p:spPr bwMode="auto">
              <a:xfrm>
                <a:off x="2131" y="1612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1" name="Line 1758"/>
              <p:cNvSpPr>
                <a:spLocks noChangeShapeType="1"/>
              </p:cNvSpPr>
              <p:nvPr/>
            </p:nvSpPr>
            <p:spPr bwMode="auto">
              <a:xfrm>
                <a:off x="2166" y="1667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2" name="Line 1759"/>
              <p:cNvSpPr>
                <a:spLocks noChangeShapeType="1"/>
              </p:cNvSpPr>
              <p:nvPr/>
            </p:nvSpPr>
            <p:spPr bwMode="auto">
              <a:xfrm>
                <a:off x="2131" y="1664"/>
                <a:ext cx="35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3" name="Freeform 1760"/>
              <p:cNvSpPr>
                <a:spLocks/>
              </p:cNvSpPr>
              <p:nvPr/>
            </p:nvSpPr>
            <p:spPr bwMode="auto">
              <a:xfrm>
                <a:off x="2100" y="1607"/>
                <a:ext cx="4" cy="5"/>
              </a:xfrm>
              <a:custGeom>
                <a:avLst/>
                <a:gdLst>
                  <a:gd name="T0" fmla="*/ 0 w 16"/>
                  <a:gd name="T1" fmla="*/ 0 h 17"/>
                  <a:gd name="T2" fmla="*/ 0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0 w 16"/>
                  <a:gd name="T9" fmla="*/ 0 h 17"/>
                  <a:gd name="T10" fmla="*/ 0 w 16"/>
                  <a:gd name="T11" fmla="*/ 0 h 17"/>
                  <a:gd name="T12" fmla="*/ 0 w 16"/>
                  <a:gd name="T13" fmla="*/ 0 h 17"/>
                  <a:gd name="T14" fmla="*/ 0 w 16"/>
                  <a:gd name="T15" fmla="*/ 0 h 17"/>
                  <a:gd name="T16" fmla="*/ 0 w 16"/>
                  <a:gd name="T17" fmla="*/ 0 h 17"/>
                  <a:gd name="T18" fmla="*/ 0 w 16"/>
                  <a:gd name="T19" fmla="*/ 0 h 17"/>
                  <a:gd name="T20" fmla="*/ 0 w 16"/>
                  <a:gd name="T21" fmla="*/ 0 h 17"/>
                  <a:gd name="T22" fmla="*/ 0 w 16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"/>
                  <a:gd name="T37" fmla="*/ 0 h 17"/>
                  <a:gd name="T38" fmla="*/ 16 w 16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" h="17">
                    <a:moveTo>
                      <a:pt x="0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5"/>
                    </a:lnTo>
                    <a:lnTo>
                      <a:pt x="12" y="16"/>
                    </a:lnTo>
                    <a:lnTo>
                      <a:pt x="14" y="17"/>
                    </a:lnTo>
                    <a:lnTo>
                      <a:pt x="16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4" name="Freeform 1761"/>
              <p:cNvSpPr>
                <a:spLocks/>
              </p:cNvSpPr>
              <p:nvPr/>
            </p:nvSpPr>
            <p:spPr bwMode="auto">
              <a:xfrm>
                <a:off x="2164" y="1612"/>
                <a:ext cx="2" cy="2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w 11"/>
                  <a:gd name="T17" fmla="*/ 0 h 11"/>
                  <a:gd name="T18" fmla="*/ 0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11" y="11"/>
                    </a:moveTo>
                    <a:lnTo>
                      <a:pt x="11" y="9"/>
                    </a:lnTo>
                    <a:lnTo>
                      <a:pt x="11" y="7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5" name="Line 1762"/>
              <p:cNvSpPr>
                <a:spLocks noChangeShapeType="1"/>
              </p:cNvSpPr>
              <p:nvPr/>
            </p:nvSpPr>
            <p:spPr bwMode="auto">
              <a:xfrm>
                <a:off x="2104" y="161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6" name="Line 1763"/>
              <p:cNvSpPr>
                <a:spLocks noChangeShapeType="1"/>
              </p:cNvSpPr>
              <p:nvPr/>
            </p:nvSpPr>
            <p:spPr bwMode="auto">
              <a:xfrm flipH="1">
                <a:off x="2131" y="1612"/>
                <a:ext cx="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7" name="Line 1764"/>
              <p:cNvSpPr>
                <a:spLocks noChangeShapeType="1"/>
              </p:cNvSpPr>
              <p:nvPr/>
            </p:nvSpPr>
            <p:spPr bwMode="auto">
              <a:xfrm>
                <a:off x="1943" y="1638"/>
                <a:ext cx="6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8" name="Line 1765"/>
              <p:cNvSpPr>
                <a:spLocks noChangeShapeType="1"/>
              </p:cNvSpPr>
              <p:nvPr/>
            </p:nvSpPr>
            <p:spPr bwMode="auto">
              <a:xfrm>
                <a:off x="2013" y="163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69" name="Line 1766"/>
              <p:cNvSpPr>
                <a:spLocks noChangeShapeType="1"/>
              </p:cNvSpPr>
              <p:nvPr/>
            </p:nvSpPr>
            <p:spPr bwMode="auto">
              <a:xfrm>
                <a:off x="2022" y="1638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0" name="Line 1767"/>
              <p:cNvSpPr>
                <a:spLocks noChangeShapeType="1"/>
              </p:cNvSpPr>
              <p:nvPr/>
            </p:nvSpPr>
            <p:spPr bwMode="auto">
              <a:xfrm>
                <a:off x="2117" y="163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1" name="Line 1768"/>
              <p:cNvSpPr>
                <a:spLocks noChangeShapeType="1"/>
              </p:cNvSpPr>
              <p:nvPr/>
            </p:nvSpPr>
            <p:spPr bwMode="auto">
              <a:xfrm>
                <a:off x="2127" y="1638"/>
                <a:ext cx="6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2" name="Line 1769"/>
              <p:cNvSpPr>
                <a:spLocks noChangeShapeType="1"/>
              </p:cNvSpPr>
              <p:nvPr/>
            </p:nvSpPr>
            <p:spPr bwMode="auto">
              <a:xfrm>
                <a:off x="2077" y="1623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3" name="Line 1770"/>
              <p:cNvSpPr>
                <a:spLocks noChangeShapeType="1"/>
              </p:cNvSpPr>
              <p:nvPr/>
            </p:nvSpPr>
            <p:spPr bwMode="auto">
              <a:xfrm flipV="1">
                <a:off x="2683" y="1770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4" name="Line 1771"/>
              <p:cNvSpPr>
                <a:spLocks noChangeShapeType="1"/>
              </p:cNvSpPr>
              <p:nvPr/>
            </p:nvSpPr>
            <p:spPr bwMode="auto">
              <a:xfrm flipV="1">
                <a:off x="2688" y="1771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5" name="Line 1772"/>
              <p:cNvSpPr>
                <a:spLocks noChangeShapeType="1"/>
              </p:cNvSpPr>
              <p:nvPr/>
            </p:nvSpPr>
            <p:spPr bwMode="auto">
              <a:xfrm>
                <a:off x="2688" y="1866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6" name="Line 1773"/>
              <p:cNvSpPr>
                <a:spLocks noChangeShapeType="1"/>
              </p:cNvSpPr>
              <p:nvPr/>
            </p:nvSpPr>
            <p:spPr bwMode="auto">
              <a:xfrm>
                <a:off x="2647" y="181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7" name="Line 1774"/>
              <p:cNvSpPr>
                <a:spLocks noChangeShapeType="1"/>
              </p:cNvSpPr>
              <p:nvPr/>
            </p:nvSpPr>
            <p:spPr bwMode="auto">
              <a:xfrm flipH="1">
                <a:off x="2688" y="180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8" name="Line 1775"/>
              <p:cNvSpPr>
                <a:spLocks noChangeShapeType="1"/>
              </p:cNvSpPr>
              <p:nvPr/>
            </p:nvSpPr>
            <p:spPr bwMode="auto">
              <a:xfrm>
                <a:off x="2646" y="1862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79" name="Line 1776"/>
              <p:cNvSpPr>
                <a:spLocks noChangeShapeType="1"/>
              </p:cNvSpPr>
              <p:nvPr/>
            </p:nvSpPr>
            <p:spPr bwMode="auto">
              <a:xfrm>
                <a:off x="2679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0" name="Line 1777"/>
              <p:cNvSpPr>
                <a:spLocks noChangeShapeType="1"/>
              </p:cNvSpPr>
              <p:nvPr/>
            </p:nvSpPr>
            <p:spPr bwMode="auto">
              <a:xfrm flipH="1">
                <a:off x="2683" y="184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1" name="Line 1778"/>
              <p:cNvSpPr>
                <a:spLocks noChangeShapeType="1"/>
              </p:cNvSpPr>
              <p:nvPr/>
            </p:nvSpPr>
            <p:spPr bwMode="auto">
              <a:xfrm>
                <a:off x="2646" y="1862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2" name="Line 1779"/>
              <p:cNvSpPr>
                <a:spLocks noChangeShapeType="1"/>
              </p:cNvSpPr>
              <p:nvPr/>
            </p:nvSpPr>
            <p:spPr bwMode="auto">
              <a:xfrm flipV="1">
                <a:off x="2663" y="1783"/>
                <a:ext cx="1" cy="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3" name="Line 1780"/>
              <p:cNvSpPr>
                <a:spLocks noChangeShapeType="1"/>
              </p:cNvSpPr>
              <p:nvPr/>
            </p:nvSpPr>
            <p:spPr bwMode="auto">
              <a:xfrm flipV="1">
                <a:off x="2683" y="1703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4" name="Line 1781"/>
              <p:cNvSpPr>
                <a:spLocks noChangeShapeType="1"/>
              </p:cNvSpPr>
              <p:nvPr/>
            </p:nvSpPr>
            <p:spPr bwMode="auto">
              <a:xfrm flipV="1">
                <a:off x="2688" y="1703"/>
                <a:ext cx="1" cy="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5" name="Line 1782"/>
              <p:cNvSpPr>
                <a:spLocks noChangeShapeType="1"/>
              </p:cNvSpPr>
              <p:nvPr/>
            </p:nvSpPr>
            <p:spPr bwMode="auto">
              <a:xfrm flipV="1">
                <a:off x="2691" y="1726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6" name="Line 1783"/>
              <p:cNvSpPr>
                <a:spLocks noChangeShapeType="1"/>
              </p:cNvSpPr>
              <p:nvPr/>
            </p:nvSpPr>
            <p:spPr bwMode="auto">
              <a:xfrm>
                <a:off x="2688" y="180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7" name="Line 1784"/>
              <p:cNvSpPr>
                <a:spLocks noChangeShapeType="1"/>
              </p:cNvSpPr>
              <p:nvPr/>
            </p:nvSpPr>
            <p:spPr bwMode="auto">
              <a:xfrm>
                <a:off x="2688" y="1871"/>
                <a:ext cx="1" cy="7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8" name="Line 1785"/>
              <p:cNvSpPr>
                <a:spLocks noChangeShapeType="1"/>
              </p:cNvSpPr>
              <p:nvPr/>
            </p:nvSpPr>
            <p:spPr bwMode="auto">
              <a:xfrm>
                <a:off x="2683" y="1871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89" name="Line 1786"/>
              <p:cNvSpPr>
                <a:spLocks noChangeShapeType="1"/>
              </p:cNvSpPr>
              <p:nvPr/>
            </p:nvSpPr>
            <p:spPr bwMode="auto">
              <a:xfrm>
                <a:off x="2670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0" name="Line 1787"/>
              <p:cNvSpPr>
                <a:spLocks noChangeShapeType="1"/>
              </p:cNvSpPr>
              <p:nvPr/>
            </p:nvSpPr>
            <p:spPr bwMode="auto">
              <a:xfrm>
                <a:off x="2672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1" name="Line 1788"/>
              <p:cNvSpPr>
                <a:spLocks noChangeShapeType="1"/>
              </p:cNvSpPr>
              <p:nvPr/>
            </p:nvSpPr>
            <p:spPr bwMode="auto">
              <a:xfrm>
                <a:off x="2676" y="1830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2" name="Freeform 1789"/>
              <p:cNvSpPr>
                <a:spLocks/>
              </p:cNvSpPr>
              <p:nvPr/>
            </p:nvSpPr>
            <p:spPr bwMode="auto">
              <a:xfrm>
                <a:off x="2661" y="1819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3" name="Freeform 1790"/>
              <p:cNvSpPr>
                <a:spLocks/>
              </p:cNvSpPr>
              <p:nvPr/>
            </p:nvSpPr>
            <p:spPr bwMode="auto">
              <a:xfrm>
                <a:off x="2661" y="1807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4" name="Line 1791"/>
              <p:cNvSpPr>
                <a:spLocks noChangeShapeType="1"/>
              </p:cNvSpPr>
              <p:nvPr/>
            </p:nvSpPr>
            <p:spPr bwMode="auto">
              <a:xfrm>
                <a:off x="2655" y="179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5" name="Line 1792"/>
              <p:cNvSpPr>
                <a:spLocks noChangeShapeType="1"/>
              </p:cNvSpPr>
              <p:nvPr/>
            </p:nvSpPr>
            <p:spPr bwMode="auto">
              <a:xfrm>
                <a:off x="2656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6" name="Line 1793"/>
              <p:cNvSpPr>
                <a:spLocks noChangeShapeType="1"/>
              </p:cNvSpPr>
              <p:nvPr/>
            </p:nvSpPr>
            <p:spPr bwMode="auto">
              <a:xfrm>
                <a:off x="2649" y="182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7" name="Line 1794"/>
              <p:cNvSpPr>
                <a:spLocks noChangeShapeType="1"/>
              </p:cNvSpPr>
              <p:nvPr/>
            </p:nvSpPr>
            <p:spPr bwMode="auto">
              <a:xfrm>
                <a:off x="2649" y="181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8" name="Line 1795"/>
              <p:cNvSpPr>
                <a:spLocks noChangeShapeType="1"/>
              </p:cNvSpPr>
              <p:nvPr/>
            </p:nvSpPr>
            <p:spPr bwMode="auto">
              <a:xfrm>
                <a:off x="2649" y="1807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99" name="Line 1796"/>
              <p:cNvSpPr>
                <a:spLocks noChangeShapeType="1"/>
              </p:cNvSpPr>
              <p:nvPr/>
            </p:nvSpPr>
            <p:spPr bwMode="auto">
              <a:xfrm>
                <a:off x="2649" y="181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0" name="Line 1797"/>
              <p:cNvSpPr>
                <a:spLocks noChangeShapeType="1"/>
              </p:cNvSpPr>
              <p:nvPr/>
            </p:nvSpPr>
            <p:spPr bwMode="auto">
              <a:xfrm>
                <a:off x="2649" y="183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1" name="Line 1798"/>
              <p:cNvSpPr>
                <a:spLocks noChangeShapeType="1"/>
              </p:cNvSpPr>
              <p:nvPr/>
            </p:nvSpPr>
            <p:spPr bwMode="auto">
              <a:xfrm flipH="1">
                <a:off x="2650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2" name="Line 1799"/>
              <p:cNvSpPr>
                <a:spLocks noChangeShapeType="1"/>
              </p:cNvSpPr>
              <p:nvPr/>
            </p:nvSpPr>
            <p:spPr bwMode="auto">
              <a:xfrm>
                <a:off x="2650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3" name="Line 1800"/>
              <p:cNvSpPr>
                <a:spLocks noChangeShapeType="1"/>
              </p:cNvSpPr>
              <p:nvPr/>
            </p:nvSpPr>
            <p:spPr bwMode="auto">
              <a:xfrm flipH="1">
                <a:off x="2650" y="183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4" name="Line 1801"/>
              <p:cNvSpPr>
                <a:spLocks noChangeShapeType="1"/>
              </p:cNvSpPr>
              <p:nvPr/>
            </p:nvSpPr>
            <p:spPr bwMode="auto">
              <a:xfrm>
                <a:off x="2650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5" name="Freeform 1802"/>
              <p:cNvSpPr>
                <a:spLocks/>
              </p:cNvSpPr>
              <p:nvPr/>
            </p:nvSpPr>
            <p:spPr bwMode="auto">
              <a:xfrm>
                <a:off x="2671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6" name="Freeform 1803"/>
              <p:cNvSpPr>
                <a:spLocks/>
              </p:cNvSpPr>
              <p:nvPr/>
            </p:nvSpPr>
            <p:spPr bwMode="auto">
              <a:xfrm>
                <a:off x="2671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7" name="Freeform 1804"/>
              <p:cNvSpPr>
                <a:spLocks/>
              </p:cNvSpPr>
              <p:nvPr/>
            </p:nvSpPr>
            <p:spPr bwMode="auto">
              <a:xfrm>
                <a:off x="2670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8" name="Freeform 1805"/>
              <p:cNvSpPr>
                <a:spLocks/>
              </p:cNvSpPr>
              <p:nvPr/>
            </p:nvSpPr>
            <p:spPr bwMode="auto">
              <a:xfrm>
                <a:off x="2670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09" name="Freeform 1806"/>
              <p:cNvSpPr>
                <a:spLocks/>
              </p:cNvSpPr>
              <p:nvPr/>
            </p:nvSpPr>
            <p:spPr bwMode="auto">
              <a:xfrm>
                <a:off x="2670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0" name="Freeform 1807"/>
              <p:cNvSpPr>
                <a:spLocks/>
              </p:cNvSpPr>
              <p:nvPr/>
            </p:nvSpPr>
            <p:spPr bwMode="auto">
              <a:xfrm>
                <a:off x="2670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1" name="Freeform 1808"/>
              <p:cNvSpPr>
                <a:spLocks/>
              </p:cNvSpPr>
              <p:nvPr/>
            </p:nvSpPr>
            <p:spPr bwMode="auto">
              <a:xfrm>
                <a:off x="2671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2" name="Freeform 1809"/>
              <p:cNvSpPr>
                <a:spLocks/>
              </p:cNvSpPr>
              <p:nvPr/>
            </p:nvSpPr>
            <p:spPr bwMode="auto">
              <a:xfrm>
                <a:off x="2671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3" name="Freeform 1810"/>
              <p:cNvSpPr>
                <a:spLocks/>
              </p:cNvSpPr>
              <p:nvPr/>
            </p:nvSpPr>
            <p:spPr bwMode="auto">
              <a:xfrm>
                <a:off x="2672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4" name="Freeform 1811"/>
              <p:cNvSpPr>
                <a:spLocks/>
              </p:cNvSpPr>
              <p:nvPr/>
            </p:nvSpPr>
            <p:spPr bwMode="auto">
              <a:xfrm>
                <a:off x="2672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5" name="Freeform 1812"/>
              <p:cNvSpPr>
                <a:spLocks/>
              </p:cNvSpPr>
              <p:nvPr/>
            </p:nvSpPr>
            <p:spPr bwMode="auto">
              <a:xfrm>
                <a:off x="2673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6" name="Freeform 1813"/>
              <p:cNvSpPr>
                <a:spLocks/>
              </p:cNvSpPr>
              <p:nvPr/>
            </p:nvSpPr>
            <p:spPr bwMode="auto">
              <a:xfrm>
                <a:off x="2673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7" name="Freeform 1814"/>
              <p:cNvSpPr>
                <a:spLocks/>
              </p:cNvSpPr>
              <p:nvPr/>
            </p:nvSpPr>
            <p:spPr bwMode="auto">
              <a:xfrm>
                <a:off x="2673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8" name="Freeform 1815"/>
              <p:cNvSpPr>
                <a:spLocks/>
              </p:cNvSpPr>
              <p:nvPr/>
            </p:nvSpPr>
            <p:spPr bwMode="auto">
              <a:xfrm>
                <a:off x="2673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19" name="Freeform 1816"/>
              <p:cNvSpPr>
                <a:spLocks/>
              </p:cNvSpPr>
              <p:nvPr/>
            </p:nvSpPr>
            <p:spPr bwMode="auto">
              <a:xfrm>
                <a:off x="2672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0" name="Freeform 1817"/>
              <p:cNvSpPr>
                <a:spLocks/>
              </p:cNvSpPr>
              <p:nvPr/>
            </p:nvSpPr>
            <p:spPr bwMode="auto">
              <a:xfrm>
                <a:off x="2672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1" name="Freeform 1818"/>
              <p:cNvSpPr>
                <a:spLocks/>
              </p:cNvSpPr>
              <p:nvPr/>
            </p:nvSpPr>
            <p:spPr bwMode="auto">
              <a:xfrm>
                <a:off x="2671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2" name="Freeform 1819"/>
              <p:cNvSpPr>
                <a:spLocks/>
              </p:cNvSpPr>
              <p:nvPr/>
            </p:nvSpPr>
            <p:spPr bwMode="auto">
              <a:xfrm>
                <a:off x="2671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3" name="Freeform 1820"/>
              <p:cNvSpPr>
                <a:spLocks/>
              </p:cNvSpPr>
              <p:nvPr/>
            </p:nvSpPr>
            <p:spPr bwMode="auto">
              <a:xfrm>
                <a:off x="2670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4" name="Freeform 1821"/>
              <p:cNvSpPr>
                <a:spLocks/>
              </p:cNvSpPr>
              <p:nvPr/>
            </p:nvSpPr>
            <p:spPr bwMode="auto">
              <a:xfrm>
                <a:off x="2670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5" name="Freeform 1822"/>
              <p:cNvSpPr>
                <a:spLocks/>
              </p:cNvSpPr>
              <p:nvPr/>
            </p:nvSpPr>
            <p:spPr bwMode="auto">
              <a:xfrm>
                <a:off x="2670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6" name="Freeform 1823"/>
              <p:cNvSpPr>
                <a:spLocks/>
              </p:cNvSpPr>
              <p:nvPr/>
            </p:nvSpPr>
            <p:spPr bwMode="auto">
              <a:xfrm>
                <a:off x="2670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7" name="Freeform 1824"/>
              <p:cNvSpPr>
                <a:spLocks/>
              </p:cNvSpPr>
              <p:nvPr/>
            </p:nvSpPr>
            <p:spPr bwMode="auto">
              <a:xfrm>
                <a:off x="2671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8" name="Freeform 1825"/>
              <p:cNvSpPr>
                <a:spLocks/>
              </p:cNvSpPr>
              <p:nvPr/>
            </p:nvSpPr>
            <p:spPr bwMode="auto">
              <a:xfrm>
                <a:off x="2671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29" name="Freeform 1826"/>
              <p:cNvSpPr>
                <a:spLocks/>
              </p:cNvSpPr>
              <p:nvPr/>
            </p:nvSpPr>
            <p:spPr bwMode="auto">
              <a:xfrm>
                <a:off x="2672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0" name="Freeform 1827"/>
              <p:cNvSpPr>
                <a:spLocks/>
              </p:cNvSpPr>
              <p:nvPr/>
            </p:nvSpPr>
            <p:spPr bwMode="auto">
              <a:xfrm>
                <a:off x="2672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1" name="Freeform 1828"/>
              <p:cNvSpPr>
                <a:spLocks/>
              </p:cNvSpPr>
              <p:nvPr/>
            </p:nvSpPr>
            <p:spPr bwMode="auto">
              <a:xfrm>
                <a:off x="2673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2" name="Freeform 1829"/>
              <p:cNvSpPr>
                <a:spLocks/>
              </p:cNvSpPr>
              <p:nvPr/>
            </p:nvSpPr>
            <p:spPr bwMode="auto">
              <a:xfrm>
                <a:off x="2673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3" name="Freeform 1830"/>
              <p:cNvSpPr>
                <a:spLocks/>
              </p:cNvSpPr>
              <p:nvPr/>
            </p:nvSpPr>
            <p:spPr bwMode="auto">
              <a:xfrm>
                <a:off x="2673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4" name="Freeform 1831"/>
              <p:cNvSpPr>
                <a:spLocks/>
              </p:cNvSpPr>
              <p:nvPr/>
            </p:nvSpPr>
            <p:spPr bwMode="auto">
              <a:xfrm>
                <a:off x="2673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5" name="Freeform 1832"/>
              <p:cNvSpPr>
                <a:spLocks/>
              </p:cNvSpPr>
              <p:nvPr/>
            </p:nvSpPr>
            <p:spPr bwMode="auto">
              <a:xfrm>
                <a:off x="2672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6" name="Freeform 1833"/>
              <p:cNvSpPr>
                <a:spLocks/>
              </p:cNvSpPr>
              <p:nvPr/>
            </p:nvSpPr>
            <p:spPr bwMode="auto">
              <a:xfrm>
                <a:off x="2672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7" name="Line 1834"/>
              <p:cNvSpPr>
                <a:spLocks noChangeShapeType="1"/>
              </p:cNvSpPr>
              <p:nvPr/>
            </p:nvSpPr>
            <p:spPr bwMode="auto">
              <a:xfrm>
                <a:off x="2670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8" name="Line 1835"/>
              <p:cNvSpPr>
                <a:spLocks noChangeShapeType="1"/>
              </p:cNvSpPr>
              <p:nvPr/>
            </p:nvSpPr>
            <p:spPr bwMode="auto">
              <a:xfrm flipH="1">
                <a:off x="2663" y="179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39" name="Line 1836"/>
              <p:cNvSpPr>
                <a:spLocks noChangeShapeType="1"/>
              </p:cNvSpPr>
              <p:nvPr/>
            </p:nvSpPr>
            <p:spPr bwMode="auto">
              <a:xfrm flipV="1">
                <a:off x="2671" y="17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0" name="Line 1837"/>
              <p:cNvSpPr>
                <a:spLocks noChangeShapeType="1"/>
              </p:cNvSpPr>
              <p:nvPr/>
            </p:nvSpPr>
            <p:spPr bwMode="auto">
              <a:xfrm>
                <a:off x="2663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1" name="Line 1838"/>
              <p:cNvSpPr>
                <a:spLocks noChangeShapeType="1"/>
              </p:cNvSpPr>
              <p:nvPr/>
            </p:nvSpPr>
            <p:spPr bwMode="auto">
              <a:xfrm flipV="1">
                <a:off x="2676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2" name="Line 1839"/>
              <p:cNvSpPr>
                <a:spLocks noChangeShapeType="1"/>
              </p:cNvSpPr>
              <p:nvPr/>
            </p:nvSpPr>
            <p:spPr bwMode="auto">
              <a:xfrm flipV="1">
                <a:off x="2677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3" name="Line 1840"/>
              <p:cNvSpPr>
                <a:spLocks noChangeShapeType="1"/>
              </p:cNvSpPr>
              <p:nvPr/>
            </p:nvSpPr>
            <p:spPr bwMode="auto">
              <a:xfrm flipH="1" flipV="1">
                <a:off x="2676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4" name="Line 1841"/>
              <p:cNvSpPr>
                <a:spLocks noChangeShapeType="1"/>
              </p:cNvSpPr>
              <p:nvPr/>
            </p:nvSpPr>
            <p:spPr bwMode="auto">
              <a:xfrm flipH="1">
                <a:off x="2663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5" name="Line 1842"/>
              <p:cNvSpPr>
                <a:spLocks noChangeShapeType="1"/>
              </p:cNvSpPr>
              <p:nvPr/>
            </p:nvSpPr>
            <p:spPr bwMode="auto">
              <a:xfrm>
                <a:off x="2663" y="183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6" name="Line 1843"/>
              <p:cNvSpPr>
                <a:spLocks noChangeShapeType="1"/>
              </p:cNvSpPr>
              <p:nvPr/>
            </p:nvSpPr>
            <p:spPr bwMode="auto">
              <a:xfrm flipV="1">
                <a:off x="2676" y="182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7" name="Line 1844"/>
              <p:cNvSpPr>
                <a:spLocks noChangeShapeType="1"/>
              </p:cNvSpPr>
              <p:nvPr/>
            </p:nvSpPr>
            <p:spPr bwMode="auto">
              <a:xfrm flipV="1">
                <a:off x="2677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8" name="Line 1845"/>
              <p:cNvSpPr>
                <a:spLocks noChangeShapeType="1"/>
              </p:cNvSpPr>
              <p:nvPr/>
            </p:nvSpPr>
            <p:spPr bwMode="auto">
              <a:xfrm flipH="1" flipV="1">
                <a:off x="2676" y="18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49" name="Line 1846"/>
              <p:cNvSpPr>
                <a:spLocks noChangeShapeType="1"/>
              </p:cNvSpPr>
              <p:nvPr/>
            </p:nvSpPr>
            <p:spPr bwMode="auto">
              <a:xfrm flipH="1">
                <a:off x="2663" y="181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0" name="Line 1847"/>
              <p:cNvSpPr>
                <a:spLocks noChangeShapeType="1"/>
              </p:cNvSpPr>
              <p:nvPr/>
            </p:nvSpPr>
            <p:spPr bwMode="auto">
              <a:xfrm flipH="1" flipV="1">
                <a:off x="2670" y="179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1" name="Line 1848"/>
              <p:cNvSpPr>
                <a:spLocks noChangeShapeType="1"/>
              </p:cNvSpPr>
              <p:nvPr/>
            </p:nvSpPr>
            <p:spPr bwMode="auto">
              <a:xfrm flipH="1">
                <a:off x="2663" y="1797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2" name="Line 1849"/>
              <p:cNvSpPr>
                <a:spLocks noChangeShapeType="1"/>
              </p:cNvSpPr>
              <p:nvPr/>
            </p:nvSpPr>
            <p:spPr bwMode="auto">
              <a:xfrm flipH="1" flipV="1">
                <a:off x="2649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3" name="Line 1850"/>
              <p:cNvSpPr>
                <a:spLocks noChangeShapeType="1"/>
              </p:cNvSpPr>
              <p:nvPr/>
            </p:nvSpPr>
            <p:spPr bwMode="auto">
              <a:xfrm flipV="1">
                <a:off x="2649" y="180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4" name="Line 1851"/>
              <p:cNvSpPr>
                <a:spLocks noChangeShapeType="1"/>
              </p:cNvSpPr>
              <p:nvPr/>
            </p:nvSpPr>
            <p:spPr bwMode="auto">
              <a:xfrm flipV="1">
                <a:off x="2649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5" name="Freeform 1852"/>
              <p:cNvSpPr>
                <a:spLocks/>
              </p:cNvSpPr>
              <p:nvPr/>
            </p:nvSpPr>
            <p:spPr bwMode="auto">
              <a:xfrm>
                <a:off x="2652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6" name="Freeform 1853"/>
              <p:cNvSpPr>
                <a:spLocks/>
              </p:cNvSpPr>
              <p:nvPr/>
            </p:nvSpPr>
            <p:spPr bwMode="auto">
              <a:xfrm>
                <a:off x="2652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7" name="Freeform 1854"/>
              <p:cNvSpPr>
                <a:spLocks/>
              </p:cNvSpPr>
              <p:nvPr/>
            </p:nvSpPr>
            <p:spPr bwMode="auto">
              <a:xfrm>
                <a:off x="2652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8" name="Freeform 1855"/>
              <p:cNvSpPr>
                <a:spLocks/>
              </p:cNvSpPr>
              <p:nvPr/>
            </p:nvSpPr>
            <p:spPr bwMode="auto">
              <a:xfrm>
                <a:off x="2652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59" name="Freeform 1856"/>
              <p:cNvSpPr>
                <a:spLocks/>
              </p:cNvSpPr>
              <p:nvPr/>
            </p:nvSpPr>
            <p:spPr bwMode="auto">
              <a:xfrm>
                <a:off x="2652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0" name="Freeform 1857"/>
              <p:cNvSpPr>
                <a:spLocks/>
              </p:cNvSpPr>
              <p:nvPr/>
            </p:nvSpPr>
            <p:spPr bwMode="auto">
              <a:xfrm>
                <a:off x="2652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1" name="Freeform 1858"/>
              <p:cNvSpPr>
                <a:spLocks/>
              </p:cNvSpPr>
              <p:nvPr/>
            </p:nvSpPr>
            <p:spPr bwMode="auto">
              <a:xfrm>
                <a:off x="2652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2" name="Freeform 1859"/>
              <p:cNvSpPr>
                <a:spLocks/>
              </p:cNvSpPr>
              <p:nvPr/>
            </p:nvSpPr>
            <p:spPr bwMode="auto">
              <a:xfrm>
                <a:off x="2652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3" name="Freeform 1860"/>
              <p:cNvSpPr>
                <a:spLocks/>
              </p:cNvSpPr>
              <p:nvPr/>
            </p:nvSpPr>
            <p:spPr bwMode="auto">
              <a:xfrm>
                <a:off x="2652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4" name="Freeform 1861"/>
              <p:cNvSpPr>
                <a:spLocks/>
              </p:cNvSpPr>
              <p:nvPr/>
            </p:nvSpPr>
            <p:spPr bwMode="auto">
              <a:xfrm>
                <a:off x="2652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5" name="Freeform 1862"/>
              <p:cNvSpPr>
                <a:spLocks/>
              </p:cNvSpPr>
              <p:nvPr/>
            </p:nvSpPr>
            <p:spPr bwMode="auto">
              <a:xfrm>
                <a:off x="2652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6" name="Freeform 1863"/>
              <p:cNvSpPr>
                <a:spLocks/>
              </p:cNvSpPr>
              <p:nvPr/>
            </p:nvSpPr>
            <p:spPr bwMode="auto">
              <a:xfrm>
                <a:off x="2652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7" name="Line 1864"/>
              <p:cNvSpPr>
                <a:spLocks noChangeShapeType="1"/>
              </p:cNvSpPr>
              <p:nvPr/>
            </p:nvSpPr>
            <p:spPr bwMode="auto">
              <a:xfrm flipH="1" flipV="1">
                <a:off x="2649" y="182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8" name="Line 1865"/>
              <p:cNvSpPr>
                <a:spLocks noChangeShapeType="1"/>
              </p:cNvSpPr>
              <p:nvPr/>
            </p:nvSpPr>
            <p:spPr bwMode="auto">
              <a:xfrm flipV="1">
                <a:off x="2649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69" name="Line 1866"/>
              <p:cNvSpPr>
                <a:spLocks noChangeShapeType="1"/>
              </p:cNvSpPr>
              <p:nvPr/>
            </p:nvSpPr>
            <p:spPr bwMode="auto">
              <a:xfrm flipV="1">
                <a:off x="2649" y="18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0" name="Line 1867"/>
              <p:cNvSpPr>
                <a:spLocks noChangeShapeType="1"/>
              </p:cNvSpPr>
              <p:nvPr/>
            </p:nvSpPr>
            <p:spPr bwMode="auto">
              <a:xfrm>
                <a:off x="2653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1" name="Freeform 1868"/>
              <p:cNvSpPr>
                <a:spLocks/>
              </p:cNvSpPr>
              <p:nvPr/>
            </p:nvSpPr>
            <p:spPr bwMode="auto">
              <a:xfrm>
                <a:off x="2653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2" name="Freeform 1869"/>
              <p:cNvSpPr>
                <a:spLocks/>
              </p:cNvSpPr>
              <p:nvPr/>
            </p:nvSpPr>
            <p:spPr bwMode="auto">
              <a:xfrm>
                <a:off x="2654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3" name="Freeform 1870"/>
              <p:cNvSpPr>
                <a:spLocks/>
              </p:cNvSpPr>
              <p:nvPr/>
            </p:nvSpPr>
            <p:spPr bwMode="auto">
              <a:xfrm>
                <a:off x="2654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4" name="Freeform 1871"/>
              <p:cNvSpPr>
                <a:spLocks/>
              </p:cNvSpPr>
              <p:nvPr/>
            </p:nvSpPr>
            <p:spPr bwMode="auto">
              <a:xfrm>
                <a:off x="2654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5" name="Freeform 1872"/>
              <p:cNvSpPr>
                <a:spLocks/>
              </p:cNvSpPr>
              <p:nvPr/>
            </p:nvSpPr>
            <p:spPr bwMode="auto">
              <a:xfrm>
                <a:off x="2654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6" name="Freeform 1873"/>
              <p:cNvSpPr>
                <a:spLocks/>
              </p:cNvSpPr>
              <p:nvPr/>
            </p:nvSpPr>
            <p:spPr bwMode="auto">
              <a:xfrm>
                <a:off x="2653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7" name="Freeform 1874"/>
              <p:cNvSpPr>
                <a:spLocks/>
              </p:cNvSpPr>
              <p:nvPr/>
            </p:nvSpPr>
            <p:spPr bwMode="auto">
              <a:xfrm>
                <a:off x="2653" y="180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8" name="Freeform 1875"/>
              <p:cNvSpPr>
                <a:spLocks/>
              </p:cNvSpPr>
              <p:nvPr/>
            </p:nvSpPr>
            <p:spPr bwMode="auto">
              <a:xfrm>
                <a:off x="2653" y="18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79" name="Freeform 1876"/>
              <p:cNvSpPr>
                <a:spLocks/>
              </p:cNvSpPr>
              <p:nvPr/>
            </p:nvSpPr>
            <p:spPr bwMode="auto">
              <a:xfrm>
                <a:off x="2653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0" name="Freeform 1877"/>
              <p:cNvSpPr>
                <a:spLocks/>
              </p:cNvSpPr>
              <p:nvPr/>
            </p:nvSpPr>
            <p:spPr bwMode="auto">
              <a:xfrm>
                <a:off x="2654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1" name="Freeform 1878"/>
              <p:cNvSpPr>
                <a:spLocks/>
              </p:cNvSpPr>
              <p:nvPr/>
            </p:nvSpPr>
            <p:spPr bwMode="auto">
              <a:xfrm>
                <a:off x="2654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2" name="Freeform 1879"/>
              <p:cNvSpPr>
                <a:spLocks/>
              </p:cNvSpPr>
              <p:nvPr/>
            </p:nvSpPr>
            <p:spPr bwMode="auto">
              <a:xfrm>
                <a:off x="2654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3" name="Freeform 1880"/>
              <p:cNvSpPr>
                <a:spLocks/>
              </p:cNvSpPr>
              <p:nvPr/>
            </p:nvSpPr>
            <p:spPr bwMode="auto">
              <a:xfrm>
                <a:off x="2654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84" name="Freeform 1881"/>
              <p:cNvSpPr>
                <a:spLocks/>
              </p:cNvSpPr>
              <p:nvPr/>
            </p:nvSpPr>
            <p:spPr bwMode="auto">
              <a:xfrm>
                <a:off x="2653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5808" name="Line 1882"/>
            <p:cNvSpPr>
              <a:spLocks noChangeShapeType="1"/>
            </p:cNvSpPr>
            <p:nvPr/>
          </p:nvSpPr>
          <p:spPr bwMode="auto">
            <a:xfrm flipH="1">
              <a:off x="2653" y="18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09" name="Line 1883"/>
            <p:cNvSpPr>
              <a:spLocks noChangeShapeType="1"/>
            </p:cNvSpPr>
            <p:nvPr/>
          </p:nvSpPr>
          <p:spPr bwMode="auto">
            <a:xfrm>
              <a:off x="2656" y="179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0" name="Line 1884"/>
            <p:cNvSpPr>
              <a:spLocks noChangeShapeType="1"/>
            </p:cNvSpPr>
            <p:nvPr/>
          </p:nvSpPr>
          <p:spPr bwMode="auto">
            <a:xfrm flipV="1">
              <a:off x="2655" y="179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1" name="Line 1885"/>
            <p:cNvSpPr>
              <a:spLocks noChangeShapeType="1"/>
            </p:cNvSpPr>
            <p:nvPr/>
          </p:nvSpPr>
          <p:spPr bwMode="auto">
            <a:xfrm flipV="1">
              <a:off x="2655" y="179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2" name="Freeform 1886"/>
            <p:cNvSpPr>
              <a:spLocks/>
            </p:cNvSpPr>
            <p:nvPr/>
          </p:nvSpPr>
          <p:spPr bwMode="auto">
            <a:xfrm>
              <a:off x="2653" y="1807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3" name="Freeform 1887"/>
            <p:cNvSpPr>
              <a:spLocks/>
            </p:cNvSpPr>
            <p:nvPr/>
          </p:nvSpPr>
          <p:spPr bwMode="auto">
            <a:xfrm>
              <a:off x="2653" y="1811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4" name="Freeform 1888"/>
            <p:cNvSpPr>
              <a:spLocks/>
            </p:cNvSpPr>
            <p:nvPr/>
          </p:nvSpPr>
          <p:spPr bwMode="auto">
            <a:xfrm>
              <a:off x="2653" y="1819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5" name="Freeform 1889"/>
            <p:cNvSpPr>
              <a:spLocks/>
            </p:cNvSpPr>
            <p:nvPr/>
          </p:nvSpPr>
          <p:spPr bwMode="auto">
            <a:xfrm>
              <a:off x="2653" y="1822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6" name="Line 1890"/>
            <p:cNvSpPr>
              <a:spLocks noChangeShapeType="1"/>
            </p:cNvSpPr>
            <p:nvPr/>
          </p:nvSpPr>
          <p:spPr bwMode="auto">
            <a:xfrm>
              <a:off x="2679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7" name="Line 1891"/>
            <p:cNvSpPr>
              <a:spLocks noChangeShapeType="1"/>
            </p:cNvSpPr>
            <p:nvPr/>
          </p:nvSpPr>
          <p:spPr bwMode="auto">
            <a:xfrm flipV="1">
              <a:off x="2688" y="168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8" name="Line 1892"/>
            <p:cNvSpPr>
              <a:spLocks noChangeShapeType="1"/>
            </p:cNvSpPr>
            <p:nvPr/>
          </p:nvSpPr>
          <p:spPr bwMode="auto">
            <a:xfrm flipV="1">
              <a:off x="2683" y="168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19" name="Line 1893"/>
            <p:cNvSpPr>
              <a:spLocks noChangeShapeType="1"/>
            </p:cNvSpPr>
            <p:nvPr/>
          </p:nvSpPr>
          <p:spPr bwMode="auto">
            <a:xfrm>
              <a:off x="2677" y="1816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0" name="Line 1894"/>
            <p:cNvSpPr>
              <a:spLocks noChangeShapeType="1"/>
            </p:cNvSpPr>
            <p:nvPr/>
          </p:nvSpPr>
          <p:spPr bwMode="auto">
            <a:xfrm>
              <a:off x="2646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1" name="Line 1895"/>
            <p:cNvSpPr>
              <a:spLocks noChangeShapeType="1"/>
            </p:cNvSpPr>
            <p:nvPr/>
          </p:nvSpPr>
          <p:spPr bwMode="auto">
            <a:xfrm flipH="1">
              <a:off x="2683" y="1848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2" name="Line 1896"/>
            <p:cNvSpPr>
              <a:spLocks noChangeShapeType="1"/>
            </p:cNvSpPr>
            <p:nvPr/>
          </p:nvSpPr>
          <p:spPr bwMode="auto">
            <a:xfrm>
              <a:off x="2670" y="186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3" name="Line 1897"/>
            <p:cNvSpPr>
              <a:spLocks noChangeShapeType="1"/>
            </p:cNvSpPr>
            <p:nvPr/>
          </p:nvSpPr>
          <p:spPr bwMode="auto">
            <a:xfrm>
              <a:off x="1963" y="123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4" name="Line 1898"/>
            <p:cNvSpPr>
              <a:spLocks noChangeShapeType="1"/>
            </p:cNvSpPr>
            <p:nvPr/>
          </p:nvSpPr>
          <p:spPr bwMode="auto">
            <a:xfrm>
              <a:off x="1939" y="123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5" name="Line 1899"/>
            <p:cNvSpPr>
              <a:spLocks noChangeShapeType="1"/>
            </p:cNvSpPr>
            <p:nvPr/>
          </p:nvSpPr>
          <p:spPr bwMode="auto">
            <a:xfrm>
              <a:off x="2532" y="1510"/>
              <a:ext cx="8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6" name="Line 1900"/>
            <p:cNvSpPr>
              <a:spLocks noChangeShapeType="1"/>
            </p:cNvSpPr>
            <p:nvPr/>
          </p:nvSpPr>
          <p:spPr bwMode="auto">
            <a:xfrm flipV="1">
              <a:off x="2532" y="1486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7" name="Line 1901"/>
            <p:cNvSpPr>
              <a:spLocks noChangeShapeType="1"/>
            </p:cNvSpPr>
            <p:nvPr/>
          </p:nvSpPr>
          <p:spPr bwMode="auto">
            <a:xfrm>
              <a:off x="2532" y="1486"/>
              <a:ext cx="8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8" name="Line 1902"/>
            <p:cNvSpPr>
              <a:spLocks noChangeShapeType="1"/>
            </p:cNvSpPr>
            <p:nvPr/>
          </p:nvSpPr>
          <p:spPr bwMode="auto">
            <a:xfrm flipV="1">
              <a:off x="2075" y="1882"/>
              <a:ext cx="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29" name="Line 1903"/>
            <p:cNvSpPr>
              <a:spLocks noChangeShapeType="1"/>
            </p:cNvSpPr>
            <p:nvPr/>
          </p:nvSpPr>
          <p:spPr bwMode="auto">
            <a:xfrm flipV="1">
              <a:off x="2082" y="188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0" name="Line 1904"/>
            <p:cNvSpPr>
              <a:spLocks noChangeShapeType="1"/>
            </p:cNvSpPr>
            <p:nvPr/>
          </p:nvSpPr>
          <p:spPr bwMode="auto">
            <a:xfrm flipV="1">
              <a:off x="2085" y="1873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1" name="Line 1905"/>
            <p:cNvSpPr>
              <a:spLocks noChangeShapeType="1"/>
            </p:cNvSpPr>
            <p:nvPr/>
          </p:nvSpPr>
          <p:spPr bwMode="auto">
            <a:xfrm flipV="1">
              <a:off x="2093" y="187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2" name="Line 1906"/>
            <p:cNvSpPr>
              <a:spLocks noChangeShapeType="1"/>
            </p:cNvSpPr>
            <p:nvPr/>
          </p:nvSpPr>
          <p:spPr bwMode="auto">
            <a:xfrm flipV="1">
              <a:off x="2096" y="1864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3" name="Line 1907"/>
            <p:cNvSpPr>
              <a:spLocks noChangeShapeType="1"/>
            </p:cNvSpPr>
            <p:nvPr/>
          </p:nvSpPr>
          <p:spPr bwMode="auto">
            <a:xfrm flipV="1">
              <a:off x="2104" y="186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4" name="Line 1908"/>
            <p:cNvSpPr>
              <a:spLocks noChangeShapeType="1"/>
            </p:cNvSpPr>
            <p:nvPr/>
          </p:nvSpPr>
          <p:spPr bwMode="auto">
            <a:xfrm flipV="1">
              <a:off x="2107" y="1855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5" name="Line 1909"/>
            <p:cNvSpPr>
              <a:spLocks noChangeShapeType="1"/>
            </p:cNvSpPr>
            <p:nvPr/>
          </p:nvSpPr>
          <p:spPr bwMode="auto">
            <a:xfrm flipV="1">
              <a:off x="2116" y="185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6" name="Line 1910"/>
            <p:cNvSpPr>
              <a:spLocks noChangeShapeType="1"/>
            </p:cNvSpPr>
            <p:nvPr/>
          </p:nvSpPr>
          <p:spPr bwMode="auto">
            <a:xfrm flipV="1">
              <a:off x="2118" y="184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7" name="Line 1911"/>
            <p:cNvSpPr>
              <a:spLocks noChangeShapeType="1"/>
            </p:cNvSpPr>
            <p:nvPr/>
          </p:nvSpPr>
          <p:spPr bwMode="auto">
            <a:xfrm flipV="1">
              <a:off x="2111" y="1853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8" name="Line 1912"/>
            <p:cNvSpPr>
              <a:spLocks noChangeShapeType="1"/>
            </p:cNvSpPr>
            <p:nvPr/>
          </p:nvSpPr>
          <p:spPr bwMode="auto">
            <a:xfrm flipV="1">
              <a:off x="2108" y="1849"/>
              <a:ext cx="9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39" name="Line 1913"/>
            <p:cNvSpPr>
              <a:spLocks noChangeShapeType="1"/>
            </p:cNvSpPr>
            <p:nvPr/>
          </p:nvSpPr>
          <p:spPr bwMode="auto">
            <a:xfrm flipV="1">
              <a:off x="2098" y="1862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0" name="Line 1914"/>
            <p:cNvSpPr>
              <a:spLocks noChangeShapeType="1"/>
            </p:cNvSpPr>
            <p:nvPr/>
          </p:nvSpPr>
          <p:spPr bwMode="auto">
            <a:xfrm flipV="1">
              <a:off x="2101" y="185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1" name="Line 1915"/>
            <p:cNvSpPr>
              <a:spLocks noChangeShapeType="1"/>
            </p:cNvSpPr>
            <p:nvPr/>
          </p:nvSpPr>
          <p:spPr bwMode="auto">
            <a:xfrm flipV="1">
              <a:off x="2101" y="1866"/>
              <a:ext cx="4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2" name="Line 1916"/>
            <p:cNvSpPr>
              <a:spLocks noChangeShapeType="1"/>
            </p:cNvSpPr>
            <p:nvPr/>
          </p:nvSpPr>
          <p:spPr bwMode="auto">
            <a:xfrm flipV="1">
              <a:off x="2105" y="1861"/>
              <a:ext cx="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3" name="Line 1917"/>
            <p:cNvSpPr>
              <a:spLocks noChangeShapeType="1"/>
            </p:cNvSpPr>
            <p:nvPr/>
          </p:nvSpPr>
          <p:spPr bwMode="auto">
            <a:xfrm flipH="1">
              <a:off x="2092" y="1863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4" name="Line 1918"/>
            <p:cNvSpPr>
              <a:spLocks noChangeShapeType="1"/>
            </p:cNvSpPr>
            <p:nvPr/>
          </p:nvSpPr>
          <p:spPr bwMode="auto">
            <a:xfrm flipH="1">
              <a:off x="2101" y="187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5" name="Line 1919"/>
            <p:cNvSpPr>
              <a:spLocks noChangeShapeType="1"/>
            </p:cNvSpPr>
            <p:nvPr/>
          </p:nvSpPr>
          <p:spPr bwMode="auto">
            <a:xfrm flipH="1">
              <a:off x="2102" y="187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6" name="Line 1920"/>
            <p:cNvSpPr>
              <a:spLocks noChangeShapeType="1"/>
            </p:cNvSpPr>
            <p:nvPr/>
          </p:nvSpPr>
          <p:spPr bwMode="auto">
            <a:xfrm flipH="1">
              <a:off x="2094" y="18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7" name="Line 1921"/>
            <p:cNvSpPr>
              <a:spLocks noChangeShapeType="1"/>
            </p:cNvSpPr>
            <p:nvPr/>
          </p:nvSpPr>
          <p:spPr bwMode="auto">
            <a:xfrm flipV="1">
              <a:off x="2091" y="1861"/>
              <a:ext cx="8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8" name="Line 1922"/>
            <p:cNvSpPr>
              <a:spLocks noChangeShapeType="1"/>
            </p:cNvSpPr>
            <p:nvPr/>
          </p:nvSpPr>
          <p:spPr bwMode="auto">
            <a:xfrm flipV="1">
              <a:off x="2097" y="1869"/>
              <a:ext cx="8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49" name="Line 1923"/>
            <p:cNvSpPr>
              <a:spLocks noChangeShapeType="1"/>
            </p:cNvSpPr>
            <p:nvPr/>
          </p:nvSpPr>
          <p:spPr bwMode="auto">
            <a:xfrm>
              <a:off x="2108" y="1856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0" name="Line 1924"/>
            <p:cNvSpPr>
              <a:spLocks noChangeShapeType="1"/>
            </p:cNvSpPr>
            <p:nvPr/>
          </p:nvSpPr>
          <p:spPr bwMode="auto">
            <a:xfrm>
              <a:off x="2092" y="1864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1" name="Line 1925"/>
            <p:cNvSpPr>
              <a:spLocks noChangeShapeType="1"/>
            </p:cNvSpPr>
            <p:nvPr/>
          </p:nvSpPr>
          <p:spPr bwMode="auto">
            <a:xfrm>
              <a:off x="2094" y="1863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2" name="Line 1926"/>
            <p:cNvSpPr>
              <a:spLocks noChangeShapeType="1"/>
            </p:cNvSpPr>
            <p:nvPr/>
          </p:nvSpPr>
          <p:spPr bwMode="auto">
            <a:xfrm>
              <a:off x="2095" y="1862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3" name="Line 1927"/>
            <p:cNvSpPr>
              <a:spLocks noChangeShapeType="1"/>
            </p:cNvSpPr>
            <p:nvPr/>
          </p:nvSpPr>
          <p:spPr bwMode="auto">
            <a:xfrm flipV="1">
              <a:off x="2085" y="1867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4" name="Line 1928"/>
            <p:cNvSpPr>
              <a:spLocks noChangeShapeType="1"/>
            </p:cNvSpPr>
            <p:nvPr/>
          </p:nvSpPr>
          <p:spPr bwMode="auto">
            <a:xfrm>
              <a:off x="2085" y="1875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5" name="Line 1929"/>
            <p:cNvSpPr>
              <a:spLocks noChangeShapeType="1"/>
            </p:cNvSpPr>
            <p:nvPr/>
          </p:nvSpPr>
          <p:spPr bwMode="auto">
            <a:xfrm flipV="1">
              <a:off x="2088" y="1872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6" name="Line 1930"/>
            <p:cNvSpPr>
              <a:spLocks noChangeShapeType="1"/>
            </p:cNvSpPr>
            <p:nvPr/>
          </p:nvSpPr>
          <p:spPr bwMode="auto">
            <a:xfrm flipV="1">
              <a:off x="2075" y="1875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7" name="Line 1931"/>
            <p:cNvSpPr>
              <a:spLocks noChangeShapeType="1"/>
            </p:cNvSpPr>
            <p:nvPr/>
          </p:nvSpPr>
          <p:spPr bwMode="auto">
            <a:xfrm>
              <a:off x="2075" y="1883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8" name="Line 1932"/>
            <p:cNvSpPr>
              <a:spLocks noChangeShapeType="1"/>
            </p:cNvSpPr>
            <p:nvPr/>
          </p:nvSpPr>
          <p:spPr bwMode="auto">
            <a:xfrm flipV="1">
              <a:off x="2078" y="1880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59" name="Freeform 1933"/>
            <p:cNvSpPr>
              <a:spLocks/>
            </p:cNvSpPr>
            <p:nvPr/>
          </p:nvSpPr>
          <p:spPr bwMode="auto">
            <a:xfrm>
              <a:off x="2117" y="1849"/>
              <a:ext cx="4" cy="4"/>
            </a:xfrm>
            <a:custGeom>
              <a:avLst/>
              <a:gdLst>
                <a:gd name="T0" fmla="*/ 0 w 15"/>
                <a:gd name="T1" fmla="*/ 0 h 17"/>
                <a:gd name="T2" fmla="*/ 0 w 15"/>
                <a:gd name="T3" fmla="*/ 0 h 17"/>
                <a:gd name="T4" fmla="*/ 0 w 15"/>
                <a:gd name="T5" fmla="*/ 0 h 17"/>
                <a:gd name="T6" fmla="*/ 0 w 15"/>
                <a:gd name="T7" fmla="*/ 0 h 17"/>
                <a:gd name="T8" fmla="*/ 0 w 15"/>
                <a:gd name="T9" fmla="*/ 0 h 17"/>
                <a:gd name="T10" fmla="*/ 0 w 15"/>
                <a:gd name="T11" fmla="*/ 0 h 17"/>
                <a:gd name="T12" fmla="*/ 0 w 15"/>
                <a:gd name="T13" fmla="*/ 0 h 17"/>
                <a:gd name="T14" fmla="*/ 0 w 15"/>
                <a:gd name="T15" fmla="*/ 0 h 17"/>
                <a:gd name="T16" fmla="*/ 0 w 15"/>
                <a:gd name="T17" fmla="*/ 0 h 17"/>
                <a:gd name="T18" fmla="*/ 0 w 15"/>
                <a:gd name="T19" fmla="*/ 0 h 17"/>
                <a:gd name="T20" fmla="*/ 0 w 15"/>
                <a:gd name="T21" fmla="*/ 0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17"/>
                <a:gd name="T35" fmla="*/ 15 w 15"/>
                <a:gd name="T36" fmla="*/ 17 h 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17">
                  <a:moveTo>
                    <a:pt x="15" y="17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9" y="4"/>
                  </a:lnTo>
                  <a:lnTo>
                    <a:pt x="7" y="3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0" name="Line 1934"/>
            <p:cNvSpPr>
              <a:spLocks noChangeShapeType="1"/>
            </p:cNvSpPr>
            <p:nvPr/>
          </p:nvSpPr>
          <p:spPr bwMode="auto">
            <a:xfrm flipH="1" flipV="1">
              <a:off x="2307" y="1882"/>
              <a:ext cx="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1" name="Line 1935"/>
            <p:cNvSpPr>
              <a:spLocks noChangeShapeType="1"/>
            </p:cNvSpPr>
            <p:nvPr/>
          </p:nvSpPr>
          <p:spPr bwMode="auto">
            <a:xfrm flipH="1" flipV="1">
              <a:off x="2305" y="188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2" name="Line 1936"/>
            <p:cNvSpPr>
              <a:spLocks noChangeShapeType="1"/>
            </p:cNvSpPr>
            <p:nvPr/>
          </p:nvSpPr>
          <p:spPr bwMode="auto">
            <a:xfrm flipH="1" flipV="1">
              <a:off x="2296" y="1873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3" name="Line 1937"/>
            <p:cNvSpPr>
              <a:spLocks noChangeShapeType="1"/>
            </p:cNvSpPr>
            <p:nvPr/>
          </p:nvSpPr>
          <p:spPr bwMode="auto">
            <a:xfrm flipH="1" flipV="1">
              <a:off x="2293" y="187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4" name="Line 1938"/>
            <p:cNvSpPr>
              <a:spLocks noChangeShapeType="1"/>
            </p:cNvSpPr>
            <p:nvPr/>
          </p:nvSpPr>
          <p:spPr bwMode="auto">
            <a:xfrm flipH="1" flipV="1">
              <a:off x="2285" y="1864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5" name="Line 1939"/>
            <p:cNvSpPr>
              <a:spLocks noChangeShapeType="1"/>
            </p:cNvSpPr>
            <p:nvPr/>
          </p:nvSpPr>
          <p:spPr bwMode="auto">
            <a:xfrm flipH="1" flipV="1">
              <a:off x="2282" y="186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6" name="Line 1940"/>
            <p:cNvSpPr>
              <a:spLocks noChangeShapeType="1"/>
            </p:cNvSpPr>
            <p:nvPr/>
          </p:nvSpPr>
          <p:spPr bwMode="auto">
            <a:xfrm flipH="1" flipV="1">
              <a:off x="2274" y="1855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7" name="Line 1941"/>
            <p:cNvSpPr>
              <a:spLocks noChangeShapeType="1"/>
            </p:cNvSpPr>
            <p:nvPr/>
          </p:nvSpPr>
          <p:spPr bwMode="auto">
            <a:xfrm flipH="1" flipV="1">
              <a:off x="2271" y="1853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8" name="Line 1942"/>
            <p:cNvSpPr>
              <a:spLocks noChangeShapeType="1"/>
            </p:cNvSpPr>
            <p:nvPr/>
          </p:nvSpPr>
          <p:spPr bwMode="auto">
            <a:xfrm flipH="1" flipV="1">
              <a:off x="2264" y="1846"/>
              <a:ext cx="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69" name="Line 1943"/>
            <p:cNvSpPr>
              <a:spLocks noChangeShapeType="1"/>
            </p:cNvSpPr>
            <p:nvPr/>
          </p:nvSpPr>
          <p:spPr bwMode="auto">
            <a:xfrm flipH="1" flipV="1">
              <a:off x="2268" y="1853"/>
              <a:ext cx="9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0" name="Line 1944"/>
            <p:cNvSpPr>
              <a:spLocks noChangeShapeType="1"/>
            </p:cNvSpPr>
            <p:nvPr/>
          </p:nvSpPr>
          <p:spPr bwMode="auto">
            <a:xfrm flipH="1" flipV="1">
              <a:off x="2271" y="1849"/>
              <a:ext cx="9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1" name="Line 1945"/>
            <p:cNvSpPr>
              <a:spLocks noChangeShapeType="1"/>
            </p:cNvSpPr>
            <p:nvPr/>
          </p:nvSpPr>
          <p:spPr bwMode="auto">
            <a:xfrm flipH="1" flipV="1">
              <a:off x="2287" y="1862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2" name="Line 1946"/>
            <p:cNvSpPr>
              <a:spLocks noChangeShapeType="1"/>
            </p:cNvSpPr>
            <p:nvPr/>
          </p:nvSpPr>
          <p:spPr bwMode="auto">
            <a:xfrm flipH="1" flipV="1">
              <a:off x="2280" y="185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3" name="Line 1947"/>
            <p:cNvSpPr>
              <a:spLocks noChangeShapeType="1"/>
            </p:cNvSpPr>
            <p:nvPr/>
          </p:nvSpPr>
          <p:spPr bwMode="auto">
            <a:xfrm flipH="1" flipV="1">
              <a:off x="2283" y="1866"/>
              <a:ext cx="4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4" name="Line 1948"/>
            <p:cNvSpPr>
              <a:spLocks noChangeShapeType="1"/>
            </p:cNvSpPr>
            <p:nvPr/>
          </p:nvSpPr>
          <p:spPr bwMode="auto">
            <a:xfrm flipH="1" flipV="1">
              <a:off x="2277" y="1861"/>
              <a:ext cx="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5" name="Line 1949"/>
            <p:cNvSpPr>
              <a:spLocks noChangeShapeType="1"/>
            </p:cNvSpPr>
            <p:nvPr/>
          </p:nvSpPr>
          <p:spPr bwMode="auto">
            <a:xfrm>
              <a:off x="2294" y="1863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6" name="Line 1950"/>
            <p:cNvSpPr>
              <a:spLocks noChangeShapeType="1"/>
            </p:cNvSpPr>
            <p:nvPr/>
          </p:nvSpPr>
          <p:spPr bwMode="auto">
            <a:xfrm>
              <a:off x="2286" y="187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7" name="Line 1951"/>
            <p:cNvSpPr>
              <a:spLocks noChangeShapeType="1"/>
            </p:cNvSpPr>
            <p:nvPr/>
          </p:nvSpPr>
          <p:spPr bwMode="auto">
            <a:xfrm>
              <a:off x="2284" y="187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8" name="Line 1952"/>
            <p:cNvSpPr>
              <a:spLocks noChangeShapeType="1"/>
            </p:cNvSpPr>
            <p:nvPr/>
          </p:nvSpPr>
          <p:spPr bwMode="auto">
            <a:xfrm>
              <a:off x="2293" y="18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79" name="Line 1953"/>
            <p:cNvSpPr>
              <a:spLocks noChangeShapeType="1"/>
            </p:cNvSpPr>
            <p:nvPr/>
          </p:nvSpPr>
          <p:spPr bwMode="auto">
            <a:xfrm flipH="1" flipV="1">
              <a:off x="2289" y="1861"/>
              <a:ext cx="8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0" name="Line 1954"/>
            <p:cNvSpPr>
              <a:spLocks noChangeShapeType="1"/>
            </p:cNvSpPr>
            <p:nvPr/>
          </p:nvSpPr>
          <p:spPr bwMode="auto">
            <a:xfrm flipH="1" flipV="1">
              <a:off x="2284" y="1869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1" name="Line 1955"/>
            <p:cNvSpPr>
              <a:spLocks noChangeShapeType="1"/>
            </p:cNvSpPr>
            <p:nvPr/>
          </p:nvSpPr>
          <p:spPr bwMode="auto">
            <a:xfrm flipH="1">
              <a:off x="2277" y="1856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2" name="Line 1956"/>
            <p:cNvSpPr>
              <a:spLocks noChangeShapeType="1"/>
            </p:cNvSpPr>
            <p:nvPr/>
          </p:nvSpPr>
          <p:spPr bwMode="auto">
            <a:xfrm flipH="1">
              <a:off x="2287" y="1864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3" name="Line 1957"/>
            <p:cNvSpPr>
              <a:spLocks noChangeShapeType="1"/>
            </p:cNvSpPr>
            <p:nvPr/>
          </p:nvSpPr>
          <p:spPr bwMode="auto">
            <a:xfrm flipH="1">
              <a:off x="2286" y="1863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4" name="Line 1958"/>
            <p:cNvSpPr>
              <a:spLocks noChangeShapeType="1"/>
            </p:cNvSpPr>
            <p:nvPr/>
          </p:nvSpPr>
          <p:spPr bwMode="auto">
            <a:xfrm flipH="1">
              <a:off x="2284" y="1862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5" name="Line 1959"/>
            <p:cNvSpPr>
              <a:spLocks noChangeShapeType="1"/>
            </p:cNvSpPr>
            <p:nvPr/>
          </p:nvSpPr>
          <p:spPr bwMode="auto">
            <a:xfrm flipH="1" flipV="1">
              <a:off x="2293" y="1867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6" name="Line 1960"/>
            <p:cNvSpPr>
              <a:spLocks noChangeShapeType="1"/>
            </p:cNvSpPr>
            <p:nvPr/>
          </p:nvSpPr>
          <p:spPr bwMode="auto">
            <a:xfrm flipH="1">
              <a:off x="2300" y="1875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7" name="Line 1961"/>
            <p:cNvSpPr>
              <a:spLocks noChangeShapeType="1"/>
            </p:cNvSpPr>
            <p:nvPr/>
          </p:nvSpPr>
          <p:spPr bwMode="auto">
            <a:xfrm flipH="1" flipV="1">
              <a:off x="2290" y="1872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8" name="Line 1962"/>
            <p:cNvSpPr>
              <a:spLocks noChangeShapeType="1"/>
            </p:cNvSpPr>
            <p:nvPr/>
          </p:nvSpPr>
          <p:spPr bwMode="auto">
            <a:xfrm flipH="1" flipV="1">
              <a:off x="2303" y="1875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89" name="Line 1963"/>
            <p:cNvSpPr>
              <a:spLocks noChangeShapeType="1"/>
            </p:cNvSpPr>
            <p:nvPr/>
          </p:nvSpPr>
          <p:spPr bwMode="auto">
            <a:xfrm flipH="1">
              <a:off x="2310" y="1883"/>
              <a:ext cx="3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0" name="Line 1964"/>
            <p:cNvSpPr>
              <a:spLocks noChangeShapeType="1"/>
            </p:cNvSpPr>
            <p:nvPr/>
          </p:nvSpPr>
          <p:spPr bwMode="auto">
            <a:xfrm flipH="1" flipV="1">
              <a:off x="2300" y="1880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1" name="Freeform 1965"/>
            <p:cNvSpPr>
              <a:spLocks/>
            </p:cNvSpPr>
            <p:nvPr/>
          </p:nvSpPr>
          <p:spPr bwMode="auto">
            <a:xfrm>
              <a:off x="2268" y="1849"/>
              <a:ext cx="3" cy="4"/>
            </a:xfrm>
            <a:custGeom>
              <a:avLst/>
              <a:gdLst>
                <a:gd name="T0" fmla="*/ 0 w 14"/>
                <a:gd name="T1" fmla="*/ 0 h 17"/>
                <a:gd name="T2" fmla="*/ 0 w 14"/>
                <a:gd name="T3" fmla="*/ 0 h 17"/>
                <a:gd name="T4" fmla="*/ 0 w 14"/>
                <a:gd name="T5" fmla="*/ 0 h 17"/>
                <a:gd name="T6" fmla="*/ 0 w 14"/>
                <a:gd name="T7" fmla="*/ 0 h 17"/>
                <a:gd name="T8" fmla="*/ 0 w 14"/>
                <a:gd name="T9" fmla="*/ 0 h 17"/>
                <a:gd name="T10" fmla="*/ 0 w 14"/>
                <a:gd name="T11" fmla="*/ 0 h 17"/>
                <a:gd name="T12" fmla="*/ 0 w 14"/>
                <a:gd name="T13" fmla="*/ 0 h 17"/>
                <a:gd name="T14" fmla="*/ 0 w 14"/>
                <a:gd name="T15" fmla="*/ 0 h 17"/>
                <a:gd name="T16" fmla="*/ 0 w 14"/>
                <a:gd name="T17" fmla="*/ 0 h 17"/>
                <a:gd name="T18" fmla="*/ 0 w 14"/>
                <a:gd name="T19" fmla="*/ 0 h 17"/>
                <a:gd name="T20" fmla="*/ 0 w 14"/>
                <a:gd name="T21" fmla="*/ 0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7"/>
                <a:gd name="T35" fmla="*/ 14 w 14"/>
                <a:gd name="T36" fmla="*/ 17 h 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7">
                  <a:moveTo>
                    <a:pt x="14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2" name="Line 1966"/>
            <p:cNvSpPr>
              <a:spLocks noChangeShapeType="1"/>
            </p:cNvSpPr>
            <p:nvPr/>
          </p:nvSpPr>
          <p:spPr bwMode="auto">
            <a:xfrm flipH="1" flipV="1">
              <a:off x="2038" y="1882"/>
              <a:ext cx="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3" name="Line 1967"/>
            <p:cNvSpPr>
              <a:spLocks noChangeShapeType="1"/>
            </p:cNvSpPr>
            <p:nvPr/>
          </p:nvSpPr>
          <p:spPr bwMode="auto">
            <a:xfrm flipH="1" flipV="1">
              <a:off x="2035" y="188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4" name="Line 1968"/>
            <p:cNvSpPr>
              <a:spLocks noChangeShapeType="1"/>
            </p:cNvSpPr>
            <p:nvPr/>
          </p:nvSpPr>
          <p:spPr bwMode="auto">
            <a:xfrm flipH="1" flipV="1">
              <a:off x="2027" y="1873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5" name="Line 1969"/>
            <p:cNvSpPr>
              <a:spLocks noChangeShapeType="1"/>
            </p:cNvSpPr>
            <p:nvPr/>
          </p:nvSpPr>
          <p:spPr bwMode="auto">
            <a:xfrm flipH="1" flipV="1">
              <a:off x="2024" y="187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6" name="Line 1970"/>
            <p:cNvSpPr>
              <a:spLocks noChangeShapeType="1"/>
            </p:cNvSpPr>
            <p:nvPr/>
          </p:nvSpPr>
          <p:spPr bwMode="auto">
            <a:xfrm flipH="1" flipV="1">
              <a:off x="2016" y="1864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7" name="Line 1971"/>
            <p:cNvSpPr>
              <a:spLocks noChangeShapeType="1"/>
            </p:cNvSpPr>
            <p:nvPr/>
          </p:nvSpPr>
          <p:spPr bwMode="auto">
            <a:xfrm flipH="1" flipV="1">
              <a:off x="2013" y="18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8" name="Line 1972"/>
            <p:cNvSpPr>
              <a:spLocks noChangeShapeType="1"/>
            </p:cNvSpPr>
            <p:nvPr/>
          </p:nvSpPr>
          <p:spPr bwMode="auto">
            <a:xfrm flipH="1" flipV="1">
              <a:off x="2005" y="1855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99" name="Line 1973"/>
            <p:cNvSpPr>
              <a:spLocks noChangeShapeType="1"/>
            </p:cNvSpPr>
            <p:nvPr/>
          </p:nvSpPr>
          <p:spPr bwMode="auto">
            <a:xfrm flipH="1" flipV="1">
              <a:off x="2002" y="185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0" name="Line 1974"/>
            <p:cNvSpPr>
              <a:spLocks noChangeShapeType="1"/>
            </p:cNvSpPr>
            <p:nvPr/>
          </p:nvSpPr>
          <p:spPr bwMode="auto">
            <a:xfrm flipH="1" flipV="1">
              <a:off x="1994" y="184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1" name="Line 1975"/>
            <p:cNvSpPr>
              <a:spLocks noChangeShapeType="1"/>
            </p:cNvSpPr>
            <p:nvPr/>
          </p:nvSpPr>
          <p:spPr bwMode="auto">
            <a:xfrm flipH="1" flipV="1">
              <a:off x="1998" y="1853"/>
              <a:ext cx="9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2" name="Line 1976"/>
            <p:cNvSpPr>
              <a:spLocks noChangeShapeType="1"/>
            </p:cNvSpPr>
            <p:nvPr/>
          </p:nvSpPr>
          <p:spPr bwMode="auto">
            <a:xfrm flipH="1" flipV="1">
              <a:off x="2002" y="1849"/>
              <a:ext cx="9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3" name="Line 1977"/>
            <p:cNvSpPr>
              <a:spLocks noChangeShapeType="1"/>
            </p:cNvSpPr>
            <p:nvPr/>
          </p:nvSpPr>
          <p:spPr bwMode="auto">
            <a:xfrm flipH="1" flipV="1">
              <a:off x="2018" y="1862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4" name="Line 1978"/>
            <p:cNvSpPr>
              <a:spLocks noChangeShapeType="1"/>
            </p:cNvSpPr>
            <p:nvPr/>
          </p:nvSpPr>
          <p:spPr bwMode="auto">
            <a:xfrm flipH="1" flipV="1">
              <a:off x="2011" y="185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5" name="Line 1979"/>
            <p:cNvSpPr>
              <a:spLocks noChangeShapeType="1"/>
            </p:cNvSpPr>
            <p:nvPr/>
          </p:nvSpPr>
          <p:spPr bwMode="auto">
            <a:xfrm flipH="1" flipV="1">
              <a:off x="2014" y="1866"/>
              <a:ext cx="3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6" name="Line 1980"/>
            <p:cNvSpPr>
              <a:spLocks noChangeShapeType="1"/>
            </p:cNvSpPr>
            <p:nvPr/>
          </p:nvSpPr>
          <p:spPr bwMode="auto">
            <a:xfrm flipH="1" flipV="1">
              <a:off x="2007" y="1861"/>
              <a:ext cx="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7" name="Line 1981"/>
            <p:cNvSpPr>
              <a:spLocks noChangeShapeType="1"/>
            </p:cNvSpPr>
            <p:nvPr/>
          </p:nvSpPr>
          <p:spPr bwMode="auto">
            <a:xfrm>
              <a:off x="2025" y="186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8" name="Line 1982"/>
            <p:cNvSpPr>
              <a:spLocks noChangeShapeType="1"/>
            </p:cNvSpPr>
            <p:nvPr/>
          </p:nvSpPr>
          <p:spPr bwMode="auto">
            <a:xfrm>
              <a:off x="2016" y="1873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09" name="Line 1983"/>
            <p:cNvSpPr>
              <a:spLocks noChangeShapeType="1"/>
            </p:cNvSpPr>
            <p:nvPr/>
          </p:nvSpPr>
          <p:spPr bwMode="auto">
            <a:xfrm>
              <a:off x="2015" y="187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0" name="Line 1984"/>
            <p:cNvSpPr>
              <a:spLocks noChangeShapeType="1"/>
            </p:cNvSpPr>
            <p:nvPr/>
          </p:nvSpPr>
          <p:spPr bwMode="auto">
            <a:xfrm>
              <a:off x="2023" y="186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1" name="Line 1985"/>
            <p:cNvSpPr>
              <a:spLocks noChangeShapeType="1"/>
            </p:cNvSpPr>
            <p:nvPr/>
          </p:nvSpPr>
          <p:spPr bwMode="auto">
            <a:xfrm flipH="1" flipV="1">
              <a:off x="2020" y="1861"/>
              <a:ext cx="7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2" name="Line 1986"/>
            <p:cNvSpPr>
              <a:spLocks noChangeShapeType="1"/>
            </p:cNvSpPr>
            <p:nvPr/>
          </p:nvSpPr>
          <p:spPr bwMode="auto">
            <a:xfrm flipH="1" flipV="1">
              <a:off x="2014" y="1869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3" name="Line 1987"/>
            <p:cNvSpPr>
              <a:spLocks noChangeShapeType="1"/>
            </p:cNvSpPr>
            <p:nvPr/>
          </p:nvSpPr>
          <p:spPr bwMode="auto">
            <a:xfrm flipH="1">
              <a:off x="2007" y="1856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4" name="Line 1988"/>
            <p:cNvSpPr>
              <a:spLocks noChangeShapeType="1"/>
            </p:cNvSpPr>
            <p:nvPr/>
          </p:nvSpPr>
          <p:spPr bwMode="auto">
            <a:xfrm flipH="1">
              <a:off x="2018" y="1864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5" name="Line 1989"/>
            <p:cNvSpPr>
              <a:spLocks noChangeShapeType="1"/>
            </p:cNvSpPr>
            <p:nvPr/>
          </p:nvSpPr>
          <p:spPr bwMode="auto">
            <a:xfrm flipH="1">
              <a:off x="2016" y="1863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6" name="Line 1990"/>
            <p:cNvSpPr>
              <a:spLocks noChangeShapeType="1"/>
            </p:cNvSpPr>
            <p:nvPr/>
          </p:nvSpPr>
          <p:spPr bwMode="auto">
            <a:xfrm flipH="1">
              <a:off x="2015" y="1862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7" name="Line 1991"/>
            <p:cNvSpPr>
              <a:spLocks noChangeShapeType="1"/>
            </p:cNvSpPr>
            <p:nvPr/>
          </p:nvSpPr>
          <p:spPr bwMode="auto">
            <a:xfrm flipH="1" flipV="1">
              <a:off x="2024" y="1867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8" name="Line 1992"/>
            <p:cNvSpPr>
              <a:spLocks noChangeShapeType="1"/>
            </p:cNvSpPr>
            <p:nvPr/>
          </p:nvSpPr>
          <p:spPr bwMode="auto">
            <a:xfrm flipH="1">
              <a:off x="2030" y="1875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19" name="Line 1993"/>
            <p:cNvSpPr>
              <a:spLocks noChangeShapeType="1"/>
            </p:cNvSpPr>
            <p:nvPr/>
          </p:nvSpPr>
          <p:spPr bwMode="auto">
            <a:xfrm flipH="1" flipV="1">
              <a:off x="2020" y="1872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0" name="Line 1994"/>
            <p:cNvSpPr>
              <a:spLocks noChangeShapeType="1"/>
            </p:cNvSpPr>
            <p:nvPr/>
          </p:nvSpPr>
          <p:spPr bwMode="auto">
            <a:xfrm flipH="1" flipV="1">
              <a:off x="2034" y="1875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1" name="Line 1995"/>
            <p:cNvSpPr>
              <a:spLocks noChangeShapeType="1"/>
            </p:cNvSpPr>
            <p:nvPr/>
          </p:nvSpPr>
          <p:spPr bwMode="auto">
            <a:xfrm flipH="1">
              <a:off x="2040" y="1883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2" name="Line 1996"/>
            <p:cNvSpPr>
              <a:spLocks noChangeShapeType="1"/>
            </p:cNvSpPr>
            <p:nvPr/>
          </p:nvSpPr>
          <p:spPr bwMode="auto">
            <a:xfrm flipH="1" flipV="1">
              <a:off x="2030" y="1880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3" name="Freeform 1997"/>
            <p:cNvSpPr>
              <a:spLocks/>
            </p:cNvSpPr>
            <p:nvPr/>
          </p:nvSpPr>
          <p:spPr bwMode="auto">
            <a:xfrm>
              <a:off x="1998" y="1849"/>
              <a:ext cx="4" cy="4"/>
            </a:xfrm>
            <a:custGeom>
              <a:avLst/>
              <a:gdLst>
                <a:gd name="T0" fmla="*/ 0 w 14"/>
                <a:gd name="T1" fmla="*/ 0 h 17"/>
                <a:gd name="T2" fmla="*/ 0 w 14"/>
                <a:gd name="T3" fmla="*/ 0 h 17"/>
                <a:gd name="T4" fmla="*/ 0 w 14"/>
                <a:gd name="T5" fmla="*/ 0 h 17"/>
                <a:gd name="T6" fmla="*/ 0 w 14"/>
                <a:gd name="T7" fmla="*/ 0 h 17"/>
                <a:gd name="T8" fmla="*/ 0 w 14"/>
                <a:gd name="T9" fmla="*/ 0 h 17"/>
                <a:gd name="T10" fmla="*/ 0 w 14"/>
                <a:gd name="T11" fmla="*/ 0 h 17"/>
                <a:gd name="T12" fmla="*/ 0 w 14"/>
                <a:gd name="T13" fmla="*/ 0 h 17"/>
                <a:gd name="T14" fmla="*/ 0 w 14"/>
                <a:gd name="T15" fmla="*/ 0 h 17"/>
                <a:gd name="T16" fmla="*/ 0 w 14"/>
                <a:gd name="T17" fmla="*/ 0 h 17"/>
                <a:gd name="T18" fmla="*/ 0 w 14"/>
                <a:gd name="T19" fmla="*/ 0 h 17"/>
                <a:gd name="T20" fmla="*/ 0 w 14"/>
                <a:gd name="T21" fmla="*/ 0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7"/>
                <a:gd name="T35" fmla="*/ 14 w 14"/>
                <a:gd name="T36" fmla="*/ 17 h 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7">
                  <a:moveTo>
                    <a:pt x="14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4"/>
                  </a:lnTo>
                  <a:lnTo>
                    <a:pt x="0" y="1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4" name="Line 1998"/>
            <p:cNvSpPr>
              <a:spLocks noChangeShapeType="1"/>
            </p:cNvSpPr>
            <p:nvPr/>
          </p:nvSpPr>
          <p:spPr bwMode="auto">
            <a:xfrm flipV="1">
              <a:off x="1805" y="1882"/>
              <a:ext cx="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5" name="Line 1999"/>
            <p:cNvSpPr>
              <a:spLocks noChangeShapeType="1"/>
            </p:cNvSpPr>
            <p:nvPr/>
          </p:nvSpPr>
          <p:spPr bwMode="auto">
            <a:xfrm flipV="1">
              <a:off x="1813" y="188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6" name="Line 2000"/>
            <p:cNvSpPr>
              <a:spLocks noChangeShapeType="1"/>
            </p:cNvSpPr>
            <p:nvPr/>
          </p:nvSpPr>
          <p:spPr bwMode="auto">
            <a:xfrm flipV="1">
              <a:off x="1816" y="1873"/>
              <a:ext cx="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7" name="Line 2001"/>
            <p:cNvSpPr>
              <a:spLocks noChangeShapeType="1"/>
            </p:cNvSpPr>
            <p:nvPr/>
          </p:nvSpPr>
          <p:spPr bwMode="auto">
            <a:xfrm flipV="1">
              <a:off x="1824" y="187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8" name="Line 2002"/>
            <p:cNvSpPr>
              <a:spLocks noChangeShapeType="1"/>
            </p:cNvSpPr>
            <p:nvPr/>
          </p:nvSpPr>
          <p:spPr bwMode="auto">
            <a:xfrm flipV="1">
              <a:off x="1827" y="1864"/>
              <a:ext cx="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29" name="Line 2003"/>
            <p:cNvSpPr>
              <a:spLocks noChangeShapeType="1"/>
            </p:cNvSpPr>
            <p:nvPr/>
          </p:nvSpPr>
          <p:spPr bwMode="auto">
            <a:xfrm flipV="1">
              <a:off x="1835" y="18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0" name="Line 2004"/>
            <p:cNvSpPr>
              <a:spLocks noChangeShapeType="1"/>
            </p:cNvSpPr>
            <p:nvPr/>
          </p:nvSpPr>
          <p:spPr bwMode="auto">
            <a:xfrm flipV="1">
              <a:off x="1838" y="1855"/>
              <a:ext cx="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1" name="Line 2005"/>
            <p:cNvSpPr>
              <a:spLocks noChangeShapeType="1"/>
            </p:cNvSpPr>
            <p:nvPr/>
          </p:nvSpPr>
          <p:spPr bwMode="auto">
            <a:xfrm flipV="1">
              <a:off x="1846" y="185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2" name="Line 2006"/>
            <p:cNvSpPr>
              <a:spLocks noChangeShapeType="1"/>
            </p:cNvSpPr>
            <p:nvPr/>
          </p:nvSpPr>
          <p:spPr bwMode="auto">
            <a:xfrm flipV="1">
              <a:off x="1849" y="1846"/>
              <a:ext cx="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3" name="Line 2007"/>
            <p:cNvSpPr>
              <a:spLocks noChangeShapeType="1"/>
            </p:cNvSpPr>
            <p:nvPr/>
          </p:nvSpPr>
          <p:spPr bwMode="auto">
            <a:xfrm flipV="1">
              <a:off x="1842" y="1853"/>
              <a:ext cx="9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4" name="Line 2008"/>
            <p:cNvSpPr>
              <a:spLocks noChangeShapeType="1"/>
            </p:cNvSpPr>
            <p:nvPr/>
          </p:nvSpPr>
          <p:spPr bwMode="auto">
            <a:xfrm flipV="1">
              <a:off x="1838" y="1849"/>
              <a:ext cx="9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5" name="Line 2009"/>
            <p:cNvSpPr>
              <a:spLocks noChangeShapeType="1"/>
            </p:cNvSpPr>
            <p:nvPr/>
          </p:nvSpPr>
          <p:spPr bwMode="auto">
            <a:xfrm flipV="1">
              <a:off x="1828" y="1862"/>
              <a:ext cx="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6" name="Line 2010"/>
            <p:cNvSpPr>
              <a:spLocks noChangeShapeType="1"/>
            </p:cNvSpPr>
            <p:nvPr/>
          </p:nvSpPr>
          <p:spPr bwMode="auto">
            <a:xfrm flipV="1">
              <a:off x="1831" y="1856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7" name="Line 2011"/>
            <p:cNvSpPr>
              <a:spLocks noChangeShapeType="1"/>
            </p:cNvSpPr>
            <p:nvPr/>
          </p:nvSpPr>
          <p:spPr bwMode="auto">
            <a:xfrm flipV="1">
              <a:off x="1832" y="1866"/>
              <a:ext cx="3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8" name="Line 2012"/>
            <p:cNvSpPr>
              <a:spLocks noChangeShapeType="1"/>
            </p:cNvSpPr>
            <p:nvPr/>
          </p:nvSpPr>
          <p:spPr bwMode="auto">
            <a:xfrm flipV="1">
              <a:off x="1835" y="1861"/>
              <a:ext cx="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39" name="Line 2013"/>
            <p:cNvSpPr>
              <a:spLocks noChangeShapeType="1"/>
            </p:cNvSpPr>
            <p:nvPr/>
          </p:nvSpPr>
          <p:spPr bwMode="auto">
            <a:xfrm flipH="1">
              <a:off x="1823" y="186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0" name="Line 2014"/>
            <p:cNvSpPr>
              <a:spLocks noChangeShapeType="1"/>
            </p:cNvSpPr>
            <p:nvPr/>
          </p:nvSpPr>
          <p:spPr bwMode="auto">
            <a:xfrm flipH="1">
              <a:off x="1831" y="1873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1" name="Line 2015"/>
            <p:cNvSpPr>
              <a:spLocks noChangeShapeType="1"/>
            </p:cNvSpPr>
            <p:nvPr/>
          </p:nvSpPr>
          <p:spPr bwMode="auto">
            <a:xfrm flipH="1">
              <a:off x="1833" y="187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2" name="Line 2016"/>
            <p:cNvSpPr>
              <a:spLocks noChangeShapeType="1"/>
            </p:cNvSpPr>
            <p:nvPr/>
          </p:nvSpPr>
          <p:spPr bwMode="auto">
            <a:xfrm flipH="1">
              <a:off x="1824" y="186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3" name="Line 2017"/>
            <p:cNvSpPr>
              <a:spLocks noChangeShapeType="1"/>
            </p:cNvSpPr>
            <p:nvPr/>
          </p:nvSpPr>
          <p:spPr bwMode="auto">
            <a:xfrm flipV="1">
              <a:off x="1822" y="1861"/>
              <a:ext cx="7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4" name="Line 2018"/>
            <p:cNvSpPr>
              <a:spLocks noChangeShapeType="1"/>
            </p:cNvSpPr>
            <p:nvPr/>
          </p:nvSpPr>
          <p:spPr bwMode="auto">
            <a:xfrm flipV="1">
              <a:off x="1828" y="1869"/>
              <a:ext cx="7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5" name="Line 2019"/>
            <p:cNvSpPr>
              <a:spLocks noChangeShapeType="1"/>
            </p:cNvSpPr>
            <p:nvPr/>
          </p:nvSpPr>
          <p:spPr bwMode="auto">
            <a:xfrm>
              <a:off x="1838" y="1856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6" name="Line 2020"/>
            <p:cNvSpPr>
              <a:spLocks noChangeShapeType="1"/>
            </p:cNvSpPr>
            <p:nvPr/>
          </p:nvSpPr>
          <p:spPr bwMode="auto">
            <a:xfrm>
              <a:off x="1823" y="1864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7" name="Line 2021"/>
            <p:cNvSpPr>
              <a:spLocks noChangeShapeType="1"/>
            </p:cNvSpPr>
            <p:nvPr/>
          </p:nvSpPr>
          <p:spPr bwMode="auto">
            <a:xfrm>
              <a:off x="1824" y="1863"/>
              <a:ext cx="9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8" name="Line 2022"/>
            <p:cNvSpPr>
              <a:spLocks noChangeShapeType="1"/>
            </p:cNvSpPr>
            <p:nvPr/>
          </p:nvSpPr>
          <p:spPr bwMode="auto">
            <a:xfrm>
              <a:off x="1826" y="1862"/>
              <a:ext cx="8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49" name="Line 2023"/>
            <p:cNvSpPr>
              <a:spLocks noChangeShapeType="1"/>
            </p:cNvSpPr>
            <p:nvPr/>
          </p:nvSpPr>
          <p:spPr bwMode="auto">
            <a:xfrm flipV="1">
              <a:off x="1815" y="1867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0" name="Line 2024"/>
            <p:cNvSpPr>
              <a:spLocks noChangeShapeType="1"/>
            </p:cNvSpPr>
            <p:nvPr/>
          </p:nvSpPr>
          <p:spPr bwMode="auto">
            <a:xfrm>
              <a:off x="1815" y="1875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1" name="Line 2025"/>
            <p:cNvSpPr>
              <a:spLocks noChangeShapeType="1"/>
            </p:cNvSpPr>
            <p:nvPr/>
          </p:nvSpPr>
          <p:spPr bwMode="auto">
            <a:xfrm flipV="1">
              <a:off x="1819" y="1872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2" name="Line 2026"/>
            <p:cNvSpPr>
              <a:spLocks noChangeShapeType="1"/>
            </p:cNvSpPr>
            <p:nvPr/>
          </p:nvSpPr>
          <p:spPr bwMode="auto">
            <a:xfrm flipV="1">
              <a:off x="1805" y="1875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3" name="Line 2027"/>
            <p:cNvSpPr>
              <a:spLocks noChangeShapeType="1"/>
            </p:cNvSpPr>
            <p:nvPr/>
          </p:nvSpPr>
          <p:spPr bwMode="auto">
            <a:xfrm>
              <a:off x="1805" y="1883"/>
              <a:ext cx="4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4" name="Line 2028"/>
            <p:cNvSpPr>
              <a:spLocks noChangeShapeType="1"/>
            </p:cNvSpPr>
            <p:nvPr/>
          </p:nvSpPr>
          <p:spPr bwMode="auto">
            <a:xfrm flipV="1">
              <a:off x="1809" y="1880"/>
              <a:ext cx="10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5" name="Freeform 2029"/>
            <p:cNvSpPr>
              <a:spLocks/>
            </p:cNvSpPr>
            <p:nvPr/>
          </p:nvSpPr>
          <p:spPr bwMode="auto">
            <a:xfrm>
              <a:off x="1847" y="1849"/>
              <a:ext cx="4" cy="4"/>
            </a:xfrm>
            <a:custGeom>
              <a:avLst/>
              <a:gdLst>
                <a:gd name="T0" fmla="*/ 0 w 15"/>
                <a:gd name="T1" fmla="*/ 0 h 17"/>
                <a:gd name="T2" fmla="*/ 0 w 15"/>
                <a:gd name="T3" fmla="*/ 0 h 17"/>
                <a:gd name="T4" fmla="*/ 0 w 15"/>
                <a:gd name="T5" fmla="*/ 0 h 17"/>
                <a:gd name="T6" fmla="*/ 0 w 15"/>
                <a:gd name="T7" fmla="*/ 0 h 17"/>
                <a:gd name="T8" fmla="*/ 0 w 15"/>
                <a:gd name="T9" fmla="*/ 0 h 17"/>
                <a:gd name="T10" fmla="*/ 0 w 15"/>
                <a:gd name="T11" fmla="*/ 0 h 17"/>
                <a:gd name="T12" fmla="*/ 0 w 15"/>
                <a:gd name="T13" fmla="*/ 0 h 17"/>
                <a:gd name="T14" fmla="*/ 0 w 15"/>
                <a:gd name="T15" fmla="*/ 0 h 17"/>
                <a:gd name="T16" fmla="*/ 0 w 15"/>
                <a:gd name="T17" fmla="*/ 0 h 17"/>
                <a:gd name="T18" fmla="*/ 0 w 15"/>
                <a:gd name="T19" fmla="*/ 0 h 17"/>
                <a:gd name="T20" fmla="*/ 0 w 15"/>
                <a:gd name="T21" fmla="*/ 0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17"/>
                <a:gd name="T35" fmla="*/ 15 w 15"/>
                <a:gd name="T36" fmla="*/ 17 h 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17">
                  <a:moveTo>
                    <a:pt x="15" y="17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9" y="4"/>
                  </a:lnTo>
                  <a:lnTo>
                    <a:pt x="7" y="3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6" name="Line 2030"/>
            <p:cNvSpPr>
              <a:spLocks noChangeShapeType="1"/>
            </p:cNvSpPr>
            <p:nvPr/>
          </p:nvSpPr>
          <p:spPr bwMode="auto">
            <a:xfrm flipV="1">
              <a:off x="2707" y="184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7" name="Line 2031"/>
            <p:cNvSpPr>
              <a:spLocks noChangeShapeType="1"/>
            </p:cNvSpPr>
            <p:nvPr/>
          </p:nvSpPr>
          <p:spPr bwMode="auto">
            <a:xfrm flipV="1">
              <a:off x="2707" y="1843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8" name="Line 2032"/>
            <p:cNvSpPr>
              <a:spLocks noChangeShapeType="1"/>
            </p:cNvSpPr>
            <p:nvPr/>
          </p:nvSpPr>
          <p:spPr bwMode="auto">
            <a:xfrm flipV="1">
              <a:off x="2707" y="183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59" name="Line 2033"/>
            <p:cNvSpPr>
              <a:spLocks noChangeShapeType="1"/>
            </p:cNvSpPr>
            <p:nvPr/>
          </p:nvSpPr>
          <p:spPr bwMode="auto">
            <a:xfrm flipV="1">
              <a:off x="2707" y="1829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0" name="Line 2034"/>
            <p:cNvSpPr>
              <a:spLocks noChangeShapeType="1"/>
            </p:cNvSpPr>
            <p:nvPr/>
          </p:nvSpPr>
          <p:spPr bwMode="auto">
            <a:xfrm flipV="1">
              <a:off x="2707" y="1819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1" name="Line 2035"/>
            <p:cNvSpPr>
              <a:spLocks noChangeShapeType="1"/>
            </p:cNvSpPr>
            <p:nvPr/>
          </p:nvSpPr>
          <p:spPr bwMode="auto">
            <a:xfrm flipV="1">
              <a:off x="2707" y="1815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2" name="Line 2036"/>
            <p:cNvSpPr>
              <a:spLocks noChangeShapeType="1"/>
            </p:cNvSpPr>
            <p:nvPr/>
          </p:nvSpPr>
          <p:spPr bwMode="auto">
            <a:xfrm flipV="1">
              <a:off x="2707" y="1804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3" name="Line 2037"/>
            <p:cNvSpPr>
              <a:spLocks noChangeShapeType="1"/>
            </p:cNvSpPr>
            <p:nvPr/>
          </p:nvSpPr>
          <p:spPr bwMode="auto">
            <a:xfrm flipV="1">
              <a:off x="2456" y="1850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4" name="Line 2038"/>
            <p:cNvSpPr>
              <a:spLocks noChangeShapeType="1"/>
            </p:cNvSpPr>
            <p:nvPr/>
          </p:nvSpPr>
          <p:spPr bwMode="auto">
            <a:xfrm flipV="1">
              <a:off x="2456" y="184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5" name="Line 2039"/>
            <p:cNvSpPr>
              <a:spLocks noChangeShapeType="1"/>
            </p:cNvSpPr>
            <p:nvPr/>
          </p:nvSpPr>
          <p:spPr bwMode="auto">
            <a:xfrm flipV="1">
              <a:off x="2456" y="1836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6" name="Line 2040"/>
            <p:cNvSpPr>
              <a:spLocks noChangeShapeType="1"/>
            </p:cNvSpPr>
            <p:nvPr/>
          </p:nvSpPr>
          <p:spPr bwMode="auto">
            <a:xfrm flipV="1">
              <a:off x="2456" y="1832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7" name="Line 2041"/>
            <p:cNvSpPr>
              <a:spLocks noChangeShapeType="1"/>
            </p:cNvSpPr>
            <p:nvPr/>
          </p:nvSpPr>
          <p:spPr bwMode="auto">
            <a:xfrm flipV="1">
              <a:off x="2456" y="1822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8" name="Line 2042"/>
            <p:cNvSpPr>
              <a:spLocks noChangeShapeType="1"/>
            </p:cNvSpPr>
            <p:nvPr/>
          </p:nvSpPr>
          <p:spPr bwMode="auto">
            <a:xfrm flipV="1">
              <a:off x="2456" y="1818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69" name="Line 2043"/>
            <p:cNvSpPr>
              <a:spLocks noChangeShapeType="1"/>
            </p:cNvSpPr>
            <p:nvPr/>
          </p:nvSpPr>
          <p:spPr bwMode="auto">
            <a:xfrm flipV="1">
              <a:off x="2456" y="1810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0" name="Line 2044"/>
            <p:cNvSpPr>
              <a:spLocks noChangeShapeType="1"/>
            </p:cNvSpPr>
            <p:nvPr/>
          </p:nvSpPr>
          <p:spPr bwMode="auto">
            <a:xfrm flipH="1">
              <a:off x="2484" y="2050"/>
              <a:ext cx="2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1" name="Line 2045"/>
            <p:cNvSpPr>
              <a:spLocks noChangeShapeType="1"/>
            </p:cNvSpPr>
            <p:nvPr/>
          </p:nvSpPr>
          <p:spPr bwMode="auto">
            <a:xfrm>
              <a:off x="2478" y="201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2" name="Line 2046"/>
            <p:cNvSpPr>
              <a:spLocks noChangeShapeType="1"/>
            </p:cNvSpPr>
            <p:nvPr/>
          </p:nvSpPr>
          <p:spPr bwMode="auto">
            <a:xfrm flipH="1" flipV="1">
              <a:off x="2505" y="1250"/>
              <a:ext cx="35" cy="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3" name="Line 2047"/>
            <p:cNvSpPr>
              <a:spLocks noChangeShapeType="1"/>
            </p:cNvSpPr>
            <p:nvPr/>
          </p:nvSpPr>
          <p:spPr bwMode="auto">
            <a:xfrm>
              <a:off x="2493" y="1292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4" name="Freeform 2048"/>
            <p:cNvSpPr>
              <a:spLocks/>
            </p:cNvSpPr>
            <p:nvPr/>
          </p:nvSpPr>
          <p:spPr bwMode="auto">
            <a:xfrm>
              <a:off x="2517" y="1292"/>
              <a:ext cx="4" cy="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0 w 18"/>
                <a:gd name="T5" fmla="*/ 0 h 18"/>
                <a:gd name="T6" fmla="*/ 0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0 w 18"/>
                <a:gd name="T13" fmla="*/ 0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0 h 18"/>
                <a:gd name="T20" fmla="*/ 0 w 18"/>
                <a:gd name="T21" fmla="*/ 0 h 18"/>
                <a:gd name="T22" fmla="*/ 0 w 18"/>
                <a:gd name="T23" fmla="*/ 0 h 18"/>
                <a:gd name="T24" fmla="*/ 0 w 18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18"/>
                <a:gd name="T41" fmla="*/ 18 w 18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18">
                  <a:moveTo>
                    <a:pt x="18" y="18"/>
                  </a:moveTo>
                  <a:lnTo>
                    <a:pt x="18" y="16"/>
                  </a:lnTo>
                  <a:lnTo>
                    <a:pt x="18" y="13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4" y="7"/>
                  </a:lnTo>
                  <a:lnTo>
                    <a:pt x="13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5" name="Line 2049"/>
            <p:cNvSpPr>
              <a:spLocks noChangeShapeType="1"/>
            </p:cNvSpPr>
            <p:nvPr/>
          </p:nvSpPr>
          <p:spPr bwMode="auto">
            <a:xfrm>
              <a:off x="2521" y="1297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6" name="Line 2050"/>
            <p:cNvSpPr>
              <a:spLocks noChangeShapeType="1"/>
            </p:cNvSpPr>
            <p:nvPr/>
          </p:nvSpPr>
          <p:spPr bwMode="auto">
            <a:xfrm>
              <a:off x="2542" y="130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7" name="Line 2051"/>
            <p:cNvSpPr>
              <a:spLocks noChangeShapeType="1"/>
            </p:cNvSpPr>
            <p:nvPr/>
          </p:nvSpPr>
          <p:spPr bwMode="auto">
            <a:xfrm>
              <a:off x="2519" y="130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8" name="Line 2052"/>
            <p:cNvSpPr>
              <a:spLocks noChangeShapeType="1"/>
            </p:cNvSpPr>
            <p:nvPr/>
          </p:nvSpPr>
          <p:spPr bwMode="auto">
            <a:xfrm flipV="1">
              <a:off x="2470" y="1264"/>
              <a:ext cx="1" cy="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79" name="Line 2053"/>
            <p:cNvSpPr>
              <a:spLocks noChangeShapeType="1"/>
            </p:cNvSpPr>
            <p:nvPr/>
          </p:nvSpPr>
          <p:spPr bwMode="auto">
            <a:xfrm flipV="1">
              <a:off x="2489" y="1297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0" name="Freeform 2054"/>
            <p:cNvSpPr>
              <a:spLocks/>
            </p:cNvSpPr>
            <p:nvPr/>
          </p:nvSpPr>
          <p:spPr bwMode="auto">
            <a:xfrm>
              <a:off x="2489" y="1292"/>
              <a:ext cx="4" cy="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0 w 18"/>
                <a:gd name="T5" fmla="*/ 0 h 18"/>
                <a:gd name="T6" fmla="*/ 0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0 w 18"/>
                <a:gd name="T13" fmla="*/ 0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0 h 18"/>
                <a:gd name="T20" fmla="*/ 0 w 18"/>
                <a:gd name="T21" fmla="*/ 0 h 18"/>
                <a:gd name="T22" fmla="*/ 0 w 18"/>
                <a:gd name="T23" fmla="*/ 0 h 18"/>
                <a:gd name="T24" fmla="*/ 0 w 18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18"/>
                <a:gd name="T41" fmla="*/ 18 w 18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18">
                  <a:moveTo>
                    <a:pt x="18" y="0"/>
                  </a:moveTo>
                  <a:lnTo>
                    <a:pt x="16" y="0"/>
                  </a:lnTo>
                  <a:lnTo>
                    <a:pt x="13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1" name="Line 2055"/>
            <p:cNvSpPr>
              <a:spLocks noChangeShapeType="1"/>
            </p:cNvSpPr>
            <p:nvPr/>
          </p:nvSpPr>
          <p:spPr bwMode="auto">
            <a:xfrm>
              <a:off x="2484" y="125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2" name="Freeform 2056"/>
            <p:cNvSpPr>
              <a:spLocks/>
            </p:cNvSpPr>
            <p:nvPr/>
          </p:nvSpPr>
          <p:spPr bwMode="auto">
            <a:xfrm>
              <a:off x="2484" y="1264"/>
              <a:ext cx="13" cy="13"/>
            </a:xfrm>
            <a:custGeom>
              <a:avLst/>
              <a:gdLst>
                <a:gd name="T0" fmla="*/ 0 w 52"/>
                <a:gd name="T1" fmla="*/ 0 h 51"/>
                <a:gd name="T2" fmla="*/ 0 w 52"/>
                <a:gd name="T3" fmla="*/ 0 h 51"/>
                <a:gd name="T4" fmla="*/ 0 w 52"/>
                <a:gd name="T5" fmla="*/ 0 h 51"/>
                <a:gd name="T6" fmla="*/ 0 w 52"/>
                <a:gd name="T7" fmla="*/ 0 h 51"/>
                <a:gd name="T8" fmla="*/ 0 w 52"/>
                <a:gd name="T9" fmla="*/ 0 h 51"/>
                <a:gd name="T10" fmla="*/ 0 w 52"/>
                <a:gd name="T11" fmla="*/ 0 h 51"/>
                <a:gd name="T12" fmla="*/ 0 w 52"/>
                <a:gd name="T13" fmla="*/ 0 h 51"/>
                <a:gd name="T14" fmla="*/ 0 w 52"/>
                <a:gd name="T15" fmla="*/ 0 h 51"/>
                <a:gd name="T16" fmla="*/ 0 w 52"/>
                <a:gd name="T17" fmla="*/ 0 h 51"/>
                <a:gd name="T18" fmla="*/ 0 w 52"/>
                <a:gd name="T19" fmla="*/ 0 h 51"/>
                <a:gd name="T20" fmla="*/ 0 w 52"/>
                <a:gd name="T21" fmla="*/ 0 h 51"/>
                <a:gd name="T22" fmla="*/ 0 w 52"/>
                <a:gd name="T23" fmla="*/ 0 h 51"/>
                <a:gd name="T24" fmla="*/ 0 w 52"/>
                <a:gd name="T25" fmla="*/ 0 h 51"/>
                <a:gd name="T26" fmla="*/ 0 w 52"/>
                <a:gd name="T27" fmla="*/ 0 h 51"/>
                <a:gd name="T28" fmla="*/ 0 w 52"/>
                <a:gd name="T29" fmla="*/ 0 h 51"/>
                <a:gd name="T30" fmla="*/ 0 w 52"/>
                <a:gd name="T31" fmla="*/ 0 h 51"/>
                <a:gd name="T32" fmla="*/ 0 w 52"/>
                <a:gd name="T33" fmla="*/ 0 h 51"/>
                <a:gd name="T34" fmla="*/ 0 w 52"/>
                <a:gd name="T35" fmla="*/ 0 h 51"/>
                <a:gd name="T36" fmla="*/ 0 w 52"/>
                <a:gd name="T37" fmla="*/ 0 h 51"/>
                <a:gd name="T38" fmla="*/ 0 w 52"/>
                <a:gd name="T39" fmla="*/ 0 h 51"/>
                <a:gd name="T40" fmla="*/ 0 w 52"/>
                <a:gd name="T41" fmla="*/ 0 h 51"/>
                <a:gd name="T42" fmla="*/ 0 w 52"/>
                <a:gd name="T43" fmla="*/ 0 h 51"/>
                <a:gd name="T44" fmla="*/ 0 w 52"/>
                <a:gd name="T45" fmla="*/ 0 h 51"/>
                <a:gd name="T46" fmla="*/ 0 w 52"/>
                <a:gd name="T47" fmla="*/ 0 h 51"/>
                <a:gd name="T48" fmla="*/ 0 w 52"/>
                <a:gd name="T49" fmla="*/ 0 h 51"/>
                <a:gd name="T50" fmla="*/ 0 w 52"/>
                <a:gd name="T51" fmla="*/ 0 h 51"/>
                <a:gd name="T52" fmla="*/ 0 w 52"/>
                <a:gd name="T53" fmla="*/ 0 h 51"/>
                <a:gd name="T54" fmla="*/ 0 w 52"/>
                <a:gd name="T55" fmla="*/ 0 h 51"/>
                <a:gd name="T56" fmla="*/ 0 w 52"/>
                <a:gd name="T57" fmla="*/ 0 h 51"/>
                <a:gd name="T58" fmla="*/ 0 w 52"/>
                <a:gd name="T59" fmla="*/ 0 h 51"/>
                <a:gd name="T60" fmla="*/ 0 w 52"/>
                <a:gd name="T61" fmla="*/ 0 h 51"/>
                <a:gd name="T62" fmla="*/ 0 w 52"/>
                <a:gd name="T63" fmla="*/ 0 h 51"/>
                <a:gd name="T64" fmla="*/ 0 w 52"/>
                <a:gd name="T65" fmla="*/ 0 h 51"/>
                <a:gd name="T66" fmla="*/ 0 w 52"/>
                <a:gd name="T67" fmla="*/ 0 h 51"/>
                <a:gd name="T68" fmla="*/ 0 w 52"/>
                <a:gd name="T69" fmla="*/ 0 h 51"/>
                <a:gd name="T70" fmla="*/ 0 w 52"/>
                <a:gd name="T71" fmla="*/ 0 h 51"/>
                <a:gd name="T72" fmla="*/ 0 w 52"/>
                <a:gd name="T73" fmla="*/ 0 h 51"/>
                <a:gd name="T74" fmla="*/ 0 w 52"/>
                <a:gd name="T75" fmla="*/ 0 h 51"/>
                <a:gd name="T76" fmla="*/ 0 w 52"/>
                <a:gd name="T77" fmla="*/ 0 h 51"/>
                <a:gd name="T78" fmla="*/ 0 w 52"/>
                <a:gd name="T79" fmla="*/ 0 h 51"/>
                <a:gd name="T80" fmla="*/ 0 w 52"/>
                <a:gd name="T81" fmla="*/ 0 h 51"/>
                <a:gd name="T82" fmla="*/ 0 w 52"/>
                <a:gd name="T83" fmla="*/ 0 h 51"/>
                <a:gd name="T84" fmla="*/ 0 w 52"/>
                <a:gd name="T85" fmla="*/ 0 h 51"/>
                <a:gd name="T86" fmla="*/ 0 w 52"/>
                <a:gd name="T87" fmla="*/ 0 h 51"/>
                <a:gd name="T88" fmla="*/ 0 w 52"/>
                <a:gd name="T89" fmla="*/ 0 h 51"/>
                <a:gd name="T90" fmla="*/ 0 w 52"/>
                <a:gd name="T91" fmla="*/ 0 h 51"/>
                <a:gd name="T92" fmla="*/ 0 w 52"/>
                <a:gd name="T93" fmla="*/ 0 h 51"/>
                <a:gd name="T94" fmla="*/ 0 w 52"/>
                <a:gd name="T95" fmla="*/ 0 h 51"/>
                <a:gd name="T96" fmla="*/ 0 w 52"/>
                <a:gd name="T97" fmla="*/ 0 h 51"/>
                <a:gd name="T98" fmla="*/ 0 w 52"/>
                <a:gd name="T99" fmla="*/ 0 h 51"/>
                <a:gd name="T100" fmla="*/ 0 w 52"/>
                <a:gd name="T101" fmla="*/ 0 h 51"/>
                <a:gd name="T102" fmla="*/ 0 w 52"/>
                <a:gd name="T103" fmla="*/ 0 h 51"/>
                <a:gd name="T104" fmla="*/ 0 w 52"/>
                <a:gd name="T105" fmla="*/ 0 h 51"/>
                <a:gd name="T106" fmla="*/ 0 w 52"/>
                <a:gd name="T107" fmla="*/ 0 h 51"/>
                <a:gd name="T108" fmla="*/ 0 w 52"/>
                <a:gd name="T109" fmla="*/ 0 h 51"/>
                <a:gd name="T110" fmla="*/ 0 w 52"/>
                <a:gd name="T111" fmla="*/ 0 h 51"/>
                <a:gd name="T112" fmla="*/ 0 w 52"/>
                <a:gd name="T113" fmla="*/ 0 h 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2"/>
                <a:gd name="T172" fmla="*/ 0 h 51"/>
                <a:gd name="T173" fmla="*/ 52 w 52"/>
                <a:gd name="T174" fmla="*/ 51 h 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2" h="51">
                  <a:moveTo>
                    <a:pt x="52" y="26"/>
                  </a:moveTo>
                  <a:lnTo>
                    <a:pt x="51" y="23"/>
                  </a:lnTo>
                  <a:lnTo>
                    <a:pt x="51" y="20"/>
                  </a:lnTo>
                  <a:lnTo>
                    <a:pt x="50" y="17"/>
                  </a:lnTo>
                  <a:lnTo>
                    <a:pt x="49" y="14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4" y="7"/>
                  </a:lnTo>
                  <a:lnTo>
                    <a:pt x="42" y="5"/>
                  </a:lnTo>
                  <a:lnTo>
                    <a:pt x="40" y="4"/>
                  </a:lnTo>
                  <a:lnTo>
                    <a:pt x="37" y="2"/>
                  </a:lnTo>
                  <a:lnTo>
                    <a:pt x="34" y="1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2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8" y="7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3" y="14"/>
                  </a:lnTo>
                  <a:lnTo>
                    <a:pt x="2" y="17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1" y="31"/>
                  </a:lnTo>
                  <a:lnTo>
                    <a:pt x="2" y="34"/>
                  </a:lnTo>
                  <a:lnTo>
                    <a:pt x="3" y="37"/>
                  </a:lnTo>
                  <a:lnTo>
                    <a:pt x="4" y="39"/>
                  </a:lnTo>
                  <a:lnTo>
                    <a:pt x="6" y="42"/>
                  </a:lnTo>
                  <a:lnTo>
                    <a:pt x="8" y="44"/>
                  </a:lnTo>
                  <a:lnTo>
                    <a:pt x="10" y="46"/>
                  </a:lnTo>
                  <a:lnTo>
                    <a:pt x="12" y="47"/>
                  </a:lnTo>
                  <a:lnTo>
                    <a:pt x="15" y="49"/>
                  </a:lnTo>
                  <a:lnTo>
                    <a:pt x="17" y="50"/>
                  </a:lnTo>
                  <a:lnTo>
                    <a:pt x="20" y="51"/>
                  </a:lnTo>
                  <a:lnTo>
                    <a:pt x="23" y="51"/>
                  </a:lnTo>
                  <a:lnTo>
                    <a:pt x="26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4" y="50"/>
                  </a:lnTo>
                  <a:lnTo>
                    <a:pt x="37" y="49"/>
                  </a:lnTo>
                  <a:lnTo>
                    <a:pt x="40" y="47"/>
                  </a:lnTo>
                  <a:lnTo>
                    <a:pt x="42" y="46"/>
                  </a:lnTo>
                  <a:lnTo>
                    <a:pt x="44" y="44"/>
                  </a:lnTo>
                  <a:lnTo>
                    <a:pt x="46" y="42"/>
                  </a:lnTo>
                  <a:lnTo>
                    <a:pt x="48" y="39"/>
                  </a:lnTo>
                  <a:lnTo>
                    <a:pt x="49" y="37"/>
                  </a:lnTo>
                  <a:lnTo>
                    <a:pt x="50" y="34"/>
                  </a:lnTo>
                  <a:lnTo>
                    <a:pt x="51" y="31"/>
                  </a:lnTo>
                  <a:lnTo>
                    <a:pt x="51" y="28"/>
                  </a:lnTo>
                  <a:lnTo>
                    <a:pt x="52" y="2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3" name="Line 2057"/>
            <p:cNvSpPr>
              <a:spLocks noChangeShapeType="1"/>
            </p:cNvSpPr>
            <p:nvPr/>
          </p:nvSpPr>
          <p:spPr bwMode="auto">
            <a:xfrm>
              <a:off x="2481" y="1271"/>
              <a:ext cx="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4" name="Line 2058"/>
            <p:cNvSpPr>
              <a:spLocks noChangeShapeType="1"/>
            </p:cNvSpPr>
            <p:nvPr/>
          </p:nvSpPr>
          <p:spPr bwMode="auto">
            <a:xfrm flipV="1">
              <a:off x="2470" y="1250"/>
              <a:ext cx="14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5" name="Line 2059"/>
            <p:cNvSpPr>
              <a:spLocks noChangeShapeType="1"/>
            </p:cNvSpPr>
            <p:nvPr/>
          </p:nvSpPr>
          <p:spPr bwMode="auto">
            <a:xfrm>
              <a:off x="2491" y="130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6" name="Line 2060"/>
            <p:cNvSpPr>
              <a:spLocks noChangeShapeType="1"/>
            </p:cNvSpPr>
            <p:nvPr/>
          </p:nvSpPr>
          <p:spPr bwMode="auto">
            <a:xfrm>
              <a:off x="2467" y="130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7" name="Line 2061"/>
            <p:cNvSpPr>
              <a:spLocks noChangeShapeType="1"/>
            </p:cNvSpPr>
            <p:nvPr/>
          </p:nvSpPr>
          <p:spPr bwMode="auto">
            <a:xfrm>
              <a:off x="2540" y="1285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8" name="Line 2062"/>
            <p:cNvSpPr>
              <a:spLocks noChangeShapeType="1"/>
            </p:cNvSpPr>
            <p:nvPr/>
          </p:nvSpPr>
          <p:spPr bwMode="auto">
            <a:xfrm flipV="1">
              <a:off x="2491" y="1262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89" name="Line 2063"/>
            <p:cNvSpPr>
              <a:spLocks noChangeShapeType="1"/>
            </p:cNvSpPr>
            <p:nvPr/>
          </p:nvSpPr>
          <p:spPr bwMode="auto">
            <a:xfrm>
              <a:off x="2491" y="1271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0" name="Line 2064"/>
            <p:cNvSpPr>
              <a:spLocks noChangeShapeType="1"/>
            </p:cNvSpPr>
            <p:nvPr/>
          </p:nvSpPr>
          <p:spPr bwMode="auto">
            <a:xfrm>
              <a:off x="2489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1" name="Line 2065"/>
            <p:cNvSpPr>
              <a:spLocks noChangeShapeType="1"/>
            </p:cNvSpPr>
            <p:nvPr/>
          </p:nvSpPr>
          <p:spPr bwMode="auto">
            <a:xfrm>
              <a:off x="2467" y="1304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2" name="Line 2066"/>
            <p:cNvSpPr>
              <a:spLocks noChangeShapeType="1"/>
            </p:cNvSpPr>
            <p:nvPr/>
          </p:nvSpPr>
          <p:spPr bwMode="auto">
            <a:xfrm>
              <a:off x="2467" y="130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3" name="Line 2067"/>
            <p:cNvSpPr>
              <a:spLocks noChangeShapeType="1"/>
            </p:cNvSpPr>
            <p:nvPr/>
          </p:nvSpPr>
          <p:spPr bwMode="auto">
            <a:xfrm>
              <a:off x="2489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4" name="Line 2068"/>
            <p:cNvSpPr>
              <a:spLocks noChangeShapeType="1"/>
            </p:cNvSpPr>
            <p:nvPr/>
          </p:nvSpPr>
          <p:spPr bwMode="auto">
            <a:xfrm flipH="1">
              <a:off x="2519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5" name="Line 2069"/>
            <p:cNvSpPr>
              <a:spLocks noChangeShapeType="1"/>
            </p:cNvSpPr>
            <p:nvPr/>
          </p:nvSpPr>
          <p:spPr bwMode="auto">
            <a:xfrm flipH="1">
              <a:off x="2519" y="1304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6" name="Line 2070"/>
            <p:cNvSpPr>
              <a:spLocks noChangeShapeType="1"/>
            </p:cNvSpPr>
            <p:nvPr/>
          </p:nvSpPr>
          <p:spPr bwMode="auto">
            <a:xfrm flipH="1">
              <a:off x="2540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7" name="Line 2071"/>
            <p:cNvSpPr>
              <a:spLocks noChangeShapeType="1"/>
            </p:cNvSpPr>
            <p:nvPr/>
          </p:nvSpPr>
          <p:spPr bwMode="auto">
            <a:xfrm>
              <a:off x="2489" y="1297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8" name="Line 2072"/>
            <p:cNvSpPr>
              <a:spLocks noChangeShapeType="1"/>
            </p:cNvSpPr>
            <p:nvPr/>
          </p:nvSpPr>
          <p:spPr bwMode="auto">
            <a:xfrm>
              <a:off x="2742" y="2015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99" name="Line 2073"/>
            <p:cNvSpPr>
              <a:spLocks noChangeShapeType="1"/>
            </p:cNvSpPr>
            <p:nvPr/>
          </p:nvSpPr>
          <p:spPr bwMode="auto">
            <a:xfrm>
              <a:off x="2478" y="2015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0" name="Line 2074"/>
            <p:cNvSpPr>
              <a:spLocks noChangeShapeType="1"/>
            </p:cNvSpPr>
            <p:nvPr/>
          </p:nvSpPr>
          <p:spPr bwMode="auto">
            <a:xfrm>
              <a:off x="2478" y="2048"/>
              <a:ext cx="1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1" name="Line 2075"/>
            <p:cNvSpPr>
              <a:spLocks noChangeShapeType="1"/>
            </p:cNvSpPr>
            <p:nvPr/>
          </p:nvSpPr>
          <p:spPr bwMode="auto">
            <a:xfrm>
              <a:off x="2494" y="2053"/>
              <a:ext cx="14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2" name="Line 2076"/>
            <p:cNvSpPr>
              <a:spLocks noChangeShapeType="1"/>
            </p:cNvSpPr>
            <p:nvPr/>
          </p:nvSpPr>
          <p:spPr bwMode="auto">
            <a:xfrm>
              <a:off x="2508" y="2057"/>
              <a:ext cx="1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3" name="Line 2077"/>
            <p:cNvSpPr>
              <a:spLocks noChangeShapeType="1"/>
            </p:cNvSpPr>
            <p:nvPr/>
          </p:nvSpPr>
          <p:spPr bwMode="auto">
            <a:xfrm>
              <a:off x="2520" y="2060"/>
              <a:ext cx="1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4" name="Line 2078"/>
            <p:cNvSpPr>
              <a:spLocks noChangeShapeType="1"/>
            </p:cNvSpPr>
            <p:nvPr/>
          </p:nvSpPr>
          <p:spPr bwMode="auto">
            <a:xfrm>
              <a:off x="2530" y="2062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5" name="Line 2079"/>
            <p:cNvSpPr>
              <a:spLocks noChangeShapeType="1"/>
            </p:cNvSpPr>
            <p:nvPr/>
          </p:nvSpPr>
          <p:spPr bwMode="auto">
            <a:xfrm>
              <a:off x="2538" y="2063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6" name="Line 2080"/>
            <p:cNvSpPr>
              <a:spLocks noChangeShapeType="1"/>
            </p:cNvSpPr>
            <p:nvPr/>
          </p:nvSpPr>
          <p:spPr bwMode="auto">
            <a:xfrm>
              <a:off x="2545" y="2064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7" name="Line 2081"/>
            <p:cNvSpPr>
              <a:spLocks noChangeShapeType="1"/>
            </p:cNvSpPr>
            <p:nvPr/>
          </p:nvSpPr>
          <p:spPr bwMode="auto">
            <a:xfrm>
              <a:off x="2552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8" name="Line 2082"/>
            <p:cNvSpPr>
              <a:spLocks noChangeShapeType="1"/>
            </p:cNvSpPr>
            <p:nvPr/>
          </p:nvSpPr>
          <p:spPr bwMode="auto">
            <a:xfrm>
              <a:off x="2557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09" name="Line 2083"/>
            <p:cNvSpPr>
              <a:spLocks noChangeShapeType="1"/>
            </p:cNvSpPr>
            <p:nvPr/>
          </p:nvSpPr>
          <p:spPr bwMode="auto">
            <a:xfrm>
              <a:off x="2562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0" name="Line 2084"/>
            <p:cNvSpPr>
              <a:spLocks noChangeShapeType="1"/>
            </p:cNvSpPr>
            <p:nvPr/>
          </p:nvSpPr>
          <p:spPr bwMode="auto">
            <a:xfrm>
              <a:off x="2566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1" name="Line 2085"/>
            <p:cNvSpPr>
              <a:spLocks noChangeShapeType="1"/>
            </p:cNvSpPr>
            <p:nvPr/>
          </p:nvSpPr>
          <p:spPr bwMode="auto">
            <a:xfrm>
              <a:off x="2570" y="206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2" name="Line 2086"/>
            <p:cNvSpPr>
              <a:spLocks noChangeShapeType="1"/>
            </p:cNvSpPr>
            <p:nvPr/>
          </p:nvSpPr>
          <p:spPr bwMode="auto">
            <a:xfrm>
              <a:off x="2573" y="206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3" name="Line 2087"/>
            <p:cNvSpPr>
              <a:spLocks noChangeShapeType="1"/>
            </p:cNvSpPr>
            <p:nvPr/>
          </p:nvSpPr>
          <p:spPr bwMode="auto">
            <a:xfrm>
              <a:off x="2577" y="206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4" name="Line 2088"/>
            <p:cNvSpPr>
              <a:spLocks noChangeShapeType="1"/>
            </p:cNvSpPr>
            <p:nvPr/>
          </p:nvSpPr>
          <p:spPr bwMode="auto">
            <a:xfrm>
              <a:off x="2580" y="206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5" name="Line 2089"/>
            <p:cNvSpPr>
              <a:spLocks noChangeShapeType="1"/>
            </p:cNvSpPr>
            <p:nvPr/>
          </p:nvSpPr>
          <p:spPr bwMode="auto">
            <a:xfrm flipV="1">
              <a:off x="2584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6" name="Line 2090"/>
            <p:cNvSpPr>
              <a:spLocks noChangeShapeType="1"/>
            </p:cNvSpPr>
            <p:nvPr/>
          </p:nvSpPr>
          <p:spPr bwMode="auto">
            <a:xfrm>
              <a:off x="2588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7" name="Line 2091"/>
            <p:cNvSpPr>
              <a:spLocks noChangeShapeType="1"/>
            </p:cNvSpPr>
            <p:nvPr/>
          </p:nvSpPr>
          <p:spPr bwMode="auto">
            <a:xfrm>
              <a:off x="2592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8" name="Line 2092"/>
            <p:cNvSpPr>
              <a:spLocks noChangeShapeType="1"/>
            </p:cNvSpPr>
            <p:nvPr/>
          </p:nvSpPr>
          <p:spPr bwMode="auto">
            <a:xfrm>
              <a:off x="2596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19" name="Line 2093"/>
            <p:cNvSpPr>
              <a:spLocks noChangeShapeType="1"/>
            </p:cNvSpPr>
            <p:nvPr/>
          </p:nvSpPr>
          <p:spPr bwMode="auto">
            <a:xfrm>
              <a:off x="2600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0" name="Line 2094"/>
            <p:cNvSpPr>
              <a:spLocks noChangeShapeType="1"/>
            </p:cNvSpPr>
            <p:nvPr/>
          </p:nvSpPr>
          <p:spPr bwMode="auto">
            <a:xfrm>
              <a:off x="2605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1" name="Line 2095"/>
            <p:cNvSpPr>
              <a:spLocks noChangeShapeType="1"/>
            </p:cNvSpPr>
            <p:nvPr/>
          </p:nvSpPr>
          <p:spPr bwMode="auto">
            <a:xfrm flipV="1">
              <a:off x="2609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2" name="Line 2096"/>
            <p:cNvSpPr>
              <a:spLocks noChangeShapeType="1"/>
            </p:cNvSpPr>
            <p:nvPr/>
          </p:nvSpPr>
          <p:spPr bwMode="auto">
            <a:xfrm>
              <a:off x="2614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3" name="Line 2097"/>
            <p:cNvSpPr>
              <a:spLocks noChangeShapeType="1"/>
            </p:cNvSpPr>
            <p:nvPr/>
          </p:nvSpPr>
          <p:spPr bwMode="auto">
            <a:xfrm flipV="1">
              <a:off x="2618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4" name="Line 2098"/>
            <p:cNvSpPr>
              <a:spLocks noChangeShapeType="1"/>
            </p:cNvSpPr>
            <p:nvPr/>
          </p:nvSpPr>
          <p:spPr bwMode="auto">
            <a:xfrm flipV="1">
              <a:off x="2622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5" name="Line 2099"/>
            <p:cNvSpPr>
              <a:spLocks noChangeShapeType="1"/>
            </p:cNvSpPr>
            <p:nvPr/>
          </p:nvSpPr>
          <p:spPr bwMode="auto">
            <a:xfrm>
              <a:off x="2626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6" name="Line 2100"/>
            <p:cNvSpPr>
              <a:spLocks noChangeShapeType="1"/>
            </p:cNvSpPr>
            <p:nvPr/>
          </p:nvSpPr>
          <p:spPr bwMode="auto">
            <a:xfrm flipV="1">
              <a:off x="2630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7" name="Line 2101"/>
            <p:cNvSpPr>
              <a:spLocks noChangeShapeType="1"/>
            </p:cNvSpPr>
            <p:nvPr/>
          </p:nvSpPr>
          <p:spPr bwMode="auto">
            <a:xfrm flipV="1">
              <a:off x="2634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8" name="Line 2102"/>
            <p:cNvSpPr>
              <a:spLocks noChangeShapeType="1"/>
            </p:cNvSpPr>
            <p:nvPr/>
          </p:nvSpPr>
          <p:spPr bwMode="auto">
            <a:xfrm flipV="1">
              <a:off x="2638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29" name="Line 2103"/>
            <p:cNvSpPr>
              <a:spLocks noChangeShapeType="1"/>
            </p:cNvSpPr>
            <p:nvPr/>
          </p:nvSpPr>
          <p:spPr bwMode="auto">
            <a:xfrm flipV="1">
              <a:off x="2642" y="206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0" name="Line 2104"/>
            <p:cNvSpPr>
              <a:spLocks noChangeShapeType="1"/>
            </p:cNvSpPr>
            <p:nvPr/>
          </p:nvSpPr>
          <p:spPr bwMode="auto">
            <a:xfrm flipV="1">
              <a:off x="2645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1" name="Line 2105"/>
            <p:cNvSpPr>
              <a:spLocks noChangeShapeType="1"/>
            </p:cNvSpPr>
            <p:nvPr/>
          </p:nvSpPr>
          <p:spPr bwMode="auto">
            <a:xfrm>
              <a:off x="2649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2" name="Line 2106"/>
            <p:cNvSpPr>
              <a:spLocks noChangeShapeType="1"/>
            </p:cNvSpPr>
            <p:nvPr/>
          </p:nvSpPr>
          <p:spPr bwMode="auto">
            <a:xfrm>
              <a:off x="2653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3" name="Line 2107"/>
            <p:cNvSpPr>
              <a:spLocks noChangeShapeType="1"/>
            </p:cNvSpPr>
            <p:nvPr/>
          </p:nvSpPr>
          <p:spPr bwMode="auto">
            <a:xfrm>
              <a:off x="2657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4" name="Line 2108"/>
            <p:cNvSpPr>
              <a:spLocks noChangeShapeType="1"/>
            </p:cNvSpPr>
            <p:nvPr/>
          </p:nvSpPr>
          <p:spPr bwMode="auto">
            <a:xfrm>
              <a:off x="2661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5" name="Line 2109"/>
            <p:cNvSpPr>
              <a:spLocks noChangeShapeType="1"/>
            </p:cNvSpPr>
            <p:nvPr/>
          </p:nvSpPr>
          <p:spPr bwMode="auto">
            <a:xfrm>
              <a:off x="2665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6" name="Line 2110"/>
            <p:cNvSpPr>
              <a:spLocks noChangeShapeType="1"/>
            </p:cNvSpPr>
            <p:nvPr/>
          </p:nvSpPr>
          <p:spPr bwMode="auto">
            <a:xfrm>
              <a:off x="2670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7" name="Line 2111"/>
            <p:cNvSpPr>
              <a:spLocks noChangeShapeType="1"/>
            </p:cNvSpPr>
            <p:nvPr/>
          </p:nvSpPr>
          <p:spPr bwMode="auto">
            <a:xfrm flipV="1">
              <a:off x="2674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8" name="Line 2112"/>
            <p:cNvSpPr>
              <a:spLocks noChangeShapeType="1"/>
            </p:cNvSpPr>
            <p:nvPr/>
          </p:nvSpPr>
          <p:spPr bwMode="auto">
            <a:xfrm flipV="1">
              <a:off x="2679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39" name="Line 2113"/>
            <p:cNvSpPr>
              <a:spLocks noChangeShapeType="1"/>
            </p:cNvSpPr>
            <p:nvPr/>
          </p:nvSpPr>
          <p:spPr bwMode="auto">
            <a:xfrm flipV="1">
              <a:off x="2684" y="2063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0" name="Line 2114"/>
            <p:cNvSpPr>
              <a:spLocks noChangeShapeType="1"/>
            </p:cNvSpPr>
            <p:nvPr/>
          </p:nvSpPr>
          <p:spPr bwMode="auto">
            <a:xfrm flipV="1">
              <a:off x="2690" y="206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1" name="Line 2115"/>
            <p:cNvSpPr>
              <a:spLocks noChangeShapeType="1"/>
            </p:cNvSpPr>
            <p:nvPr/>
          </p:nvSpPr>
          <p:spPr bwMode="auto">
            <a:xfrm flipV="1">
              <a:off x="2696" y="2061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2" name="Line 2116"/>
            <p:cNvSpPr>
              <a:spLocks noChangeShapeType="1"/>
            </p:cNvSpPr>
            <p:nvPr/>
          </p:nvSpPr>
          <p:spPr bwMode="auto">
            <a:xfrm flipV="1">
              <a:off x="2702" y="2060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3" name="Line 2117"/>
            <p:cNvSpPr>
              <a:spLocks noChangeShapeType="1"/>
            </p:cNvSpPr>
            <p:nvPr/>
          </p:nvSpPr>
          <p:spPr bwMode="auto">
            <a:xfrm flipV="1">
              <a:off x="2708" y="2058"/>
              <a:ext cx="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4" name="Line 2118"/>
            <p:cNvSpPr>
              <a:spLocks noChangeShapeType="1"/>
            </p:cNvSpPr>
            <p:nvPr/>
          </p:nvSpPr>
          <p:spPr bwMode="auto">
            <a:xfrm flipV="1">
              <a:off x="2714" y="2057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5" name="Line 2119"/>
            <p:cNvSpPr>
              <a:spLocks noChangeShapeType="1"/>
            </p:cNvSpPr>
            <p:nvPr/>
          </p:nvSpPr>
          <p:spPr bwMode="auto">
            <a:xfrm flipV="1">
              <a:off x="2721" y="2054"/>
              <a:ext cx="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6" name="Line 2120"/>
            <p:cNvSpPr>
              <a:spLocks noChangeShapeType="1"/>
            </p:cNvSpPr>
            <p:nvPr/>
          </p:nvSpPr>
          <p:spPr bwMode="auto">
            <a:xfrm flipV="1">
              <a:off x="2728" y="2052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7" name="Line 2121"/>
            <p:cNvSpPr>
              <a:spLocks noChangeShapeType="1"/>
            </p:cNvSpPr>
            <p:nvPr/>
          </p:nvSpPr>
          <p:spPr bwMode="auto">
            <a:xfrm flipV="1">
              <a:off x="2735" y="2048"/>
              <a:ext cx="7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8" name="Line 2122"/>
            <p:cNvSpPr>
              <a:spLocks noChangeShapeType="1"/>
            </p:cNvSpPr>
            <p:nvPr/>
          </p:nvSpPr>
          <p:spPr bwMode="auto">
            <a:xfrm>
              <a:off x="1986" y="1265"/>
              <a:ext cx="1" cy="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49" name="Line 2123"/>
            <p:cNvSpPr>
              <a:spLocks noChangeShapeType="1"/>
            </p:cNvSpPr>
            <p:nvPr/>
          </p:nvSpPr>
          <p:spPr bwMode="auto">
            <a:xfrm>
              <a:off x="1980" y="123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0" name="Line 2124"/>
            <p:cNvSpPr>
              <a:spLocks noChangeShapeType="1"/>
            </p:cNvSpPr>
            <p:nvPr/>
          </p:nvSpPr>
          <p:spPr bwMode="auto">
            <a:xfrm>
              <a:off x="1971" y="123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1" name="Line 2125"/>
            <p:cNvSpPr>
              <a:spLocks noChangeShapeType="1"/>
            </p:cNvSpPr>
            <p:nvPr/>
          </p:nvSpPr>
          <p:spPr bwMode="auto">
            <a:xfrm>
              <a:off x="1952" y="1231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2" name="Line 2126"/>
            <p:cNvSpPr>
              <a:spLocks noChangeShapeType="1"/>
            </p:cNvSpPr>
            <p:nvPr/>
          </p:nvSpPr>
          <p:spPr bwMode="auto">
            <a:xfrm>
              <a:off x="1976" y="1246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3" name="Line 2127"/>
            <p:cNvSpPr>
              <a:spLocks noChangeShapeType="1"/>
            </p:cNvSpPr>
            <p:nvPr/>
          </p:nvSpPr>
          <p:spPr bwMode="auto">
            <a:xfrm>
              <a:off x="1976" y="1258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4" name="Line 2128"/>
            <p:cNvSpPr>
              <a:spLocks noChangeShapeType="1"/>
            </p:cNvSpPr>
            <p:nvPr/>
          </p:nvSpPr>
          <p:spPr bwMode="auto">
            <a:xfrm flipV="1">
              <a:off x="1922" y="12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5" name="Line 2129"/>
            <p:cNvSpPr>
              <a:spLocks noChangeShapeType="1"/>
            </p:cNvSpPr>
            <p:nvPr/>
          </p:nvSpPr>
          <p:spPr bwMode="auto">
            <a:xfrm flipV="1">
              <a:off x="1922" y="121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6" name="Line 2130"/>
            <p:cNvSpPr>
              <a:spLocks noChangeShapeType="1"/>
            </p:cNvSpPr>
            <p:nvPr/>
          </p:nvSpPr>
          <p:spPr bwMode="auto">
            <a:xfrm flipH="1">
              <a:off x="1923" y="1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7" name="Line 2131"/>
            <p:cNvSpPr>
              <a:spLocks noChangeShapeType="1"/>
            </p:cNvSpPr>
            <p:nvPr/>
          </p:nvSpPr>
          <p:spPr bwMode="auto">
            <a:xfrm flipH="1">
              <a:off x="1923" y="12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8" name="Line 2132"/>
            <p:cNvSpPr>
              <a:spLocks noChangeShapeType="1"/>
            </p:cNvSpPr>
            <p:nvPr/>
          </p:nvSpPr>
          <p:spPr bwMode="auto">
            <a:xfrm flipV="1">
              <a:off x="1926" y="120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59" name="Line 2133"/>
            <p:cNvSpPr>
              <a:spLocks noChangeShapeType="1"/>
            </p:cNvSpPr>
            <p:nvPr/>
          </p:nvSpPr>
          <p:spPr bwMode="auto">
            <a:xfrm flipH="1">
              <a:off x="1926" y="120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0" name="Line 2134"/>
            <p:cNvSpPr>
              <a:spLocks noChangeShapeType="1"/>
            </p:cNvSpPr>
            <p:nvPr/>
          </p:nvSpPr>
          <p:spPr bwMode="auto">
            <a:xfrm flipV="1">
              <a:off x="1923" y="120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1" name="Line 2135"/>
            <p:cNvSpPr>
              <a:spLocks noChangeShapeType="1"/>
            </p:cNvSpPr>
            <p:nvPr/>
          </p:nvSpPr>
          <p:spPr bwMode="auto">
            <a:xfrm>
              <a:off x="1923" y="120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2" name="Line 2136"/>
            <p:cNvSpPr>
              <a:spLocks noChangeShapeType="1"/>
            </p:cNvSpPr>
            <p:nvPr/>
          </p:nvSpPr>
          <p:spPr bwMode="auto">
            <a:xfrm>
              <a:off x="1923" y="1207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3" name="Line 2137"/>
            <p:cNvSpPr>
              <a:spLocks noChangeShapeType="1"/>
            </p:cNvSpPr>
            <p:nvPr/>
          </p:nvSpPr>
          <p:spPr bwMode="auto">
            <a:xfrm flipV="1">
              <a:off x="1928" y="121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4" name="Line 2138"/>
            <p:cNvSpPr>
              <a:spLocks noChangeShapeType="1"/>
            </p:cNvSpPr>
            <p:nvPr/>
          </p:nvSpPr>
          <p:spPr bwMode="auto">
            <a:xfrm flipH="1" flipV="1">
              <a:off x="1926" y="1210"/>
              <a:ext cx="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5" name="Line 2139"/>
            <p:cNvSpPr>
              <a:spLocks noChangeShapeType="1"/>
            </p:cNvSpPr>
            <p:nvPr/>
          </p:nvSpPr>
          <p:spPr bwMode="auto">
            <a:xfrm flipH="1">
              <a:off x="1922" y="1213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6" name="Freeform 2140"/>
            <p:cNvSpPr>
              <a:spLocks/>
            </p:cNvSpPr>
            <p:nvPr/>
          </p:nvSpPr>
          <p:spPr bwMode="auto">
            <a:xfrm>
              <a:off x="1970" y="1233"/>
              <a:ext cx="6" cy="13"/>
            </a:xfrm>
            <a:custGeom>
              <a:avLst/>
              <a:gdLst>
                <a:gd name="T0" fmla="*/ 0 w 25"/>
                <a:gd name="T1" fmla="*/ 0 h 52"/>
                <a:gd name="T2" fmla="*/ 0 w 25"/>
                <a:gd name="T3" fmla="*/ 0 h 52"/>
                <a:gd name="T4" fmla="*/ 0 w 25"/>
                <a:gd name="T5" fmla="*/ 0 h 52"/>
                <a:gd name="T6" fmla="*/ 0 w 25"/>
                <a:gd name="T7" fmla="*/ 0 h 52"/>
                <a:gd name="T8" fmla="*/ 0 w 25"/>
                <a:gd name="T9" fmla="*/ 0 h 52"/>
                <a:gd name="T10" fmla="*/ 0 w 25"/>
                <a:gd name="T11" fmla="*/ 0 h 52"/>
                <a:gd name="T12" fmla="*/ 0 w 25"/>
                <a:gd name="T13" fmla="*/ 0 h 52"/>
                <a:gd name="T14" fmla="*/ 0 w 25"/>
                <a:gd name="T15" fmla="*/ 0 h 52"/>
                <a:gd name="T16" fmla="*/ 0 w 25"/>
                <a:gd name="T17" fmla="*/ 0 h 52"/>
                <a:gd name="T18" fmla="*/ 0 w 25"/>
                <a:gd name="T19" fmla="*/ 0 h 52"/>
                <a:gd name="T20" fmla="*/ 0 w 25"/>
                <a:gd name="T21" fmla="*/ 0 h 52"/>
                <a:gd name="T22" fmla="*/ 0 w 25"/>
                <a:gd name="T23" fmla="*/ 0 h 52"/>
                <a:gd name="T24" fmla="*/ 0 w 25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52"/>
                <a:gd name="T41" fmla="*/ 25 w 25"/>
                <a:gd name="T42" fmla="*/ 52 h 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52">
                  <a:moveTo>
                    <a:pt x="25" y="52"/>
                  </a:moveTo>
                  <a:lnTo>
                    <a:pt x="24" y="47"/>
                  </a:lnTo>
                  <a:lnTo>
                    <a:pt x="24" y="42"/>
                  </a:lnTo>
                  <a:lnTo>
                    <a:pt x="23" y="37"/>
                  </a:lnTo>
                  <a:lnTo>
                    <a:pt x="22" y="33"/>
                  </a:lnTo>
                  <a:lnTo>
                    <a:pt x="20" y="28"/>
                  </a:lnTo>
                  <a:lnTo>
                    <a:pt x="18" y="24"/>
                  </a:lnTo>
                  <a:lnTo>
                    <a:pt x="16" y="19"/>
                  </a:lnTo>
                  <a:lnTo>
                    <a:pt x="13" y="15"/>
                  </a:lnTo>
                  <a:lnTo>
                    <a:pt x="10" y="11"/>
                  </a:lnTo>
                  <a:lnTo>
                    <a:pt x="7" y="7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7" name="Freeform 2141"/>
            <p:cNvSpPr>
              <a:spLocks/>
            </p:cNvSpPr>
            <p:nvPr/>
          </p:nvSpPr>
          <p:spPr bwMode="auto">
            <a:xfrm>
              <a:off x="1959" y="1225"/>
              <a:ext cx="11" cy="8"/>
            </a:xfrm>
            <a:custGeom>
              <a:avLst/>
              <a:gdLst>
                <a:gd name="T0" fmla="*/ 0 w 46"/>
                <a:gd name="T1" fmla="*/ 0 h 33"/>
                <a:gd name="T2" fmla="*/ 0 w 46"/>
                <a:gd name="T3" fmla="*/ 0 h 33"/>
                <a:gd name="T4" fmla="*/ 0 w 46"/>
                <a:gd name="T5" fmla="*/ 0 h 33"/>
                <a:gd name="T6" fmla="*/ 0 w 46"/>
                <a:gd name="T7" fmla="*/ 0 h 33"/>
                <a:gd name="T8" fmla="*/ 0 w 46"/>
                <a:gd name="T9" fmla="*/ 0 h 33"/>
                <a:gd name="T10" fmla="*/ 0 w 46"/>
                <a:gd name="T11" fmla="*/ 0 h 33"/>
                <a:gd name="T12" fmla="*/ 0 w 46"/>
                <a:gd name="T13" fmla="*/ 0 h 33"/>
                <a:gd name="T14" fmla="*/ 0 w 46"/>
                <a:gd name="T15" fmla="*/ 0 h 33"/>
                <a:gd name="T16" fmla="*/ 0 w 46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33"/>
                <a:gd name="T29" fmla="*/ 46 w 46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33">
                  <a:moveTo>
                    <a:pt x="46" y="33"/>
                  </a:moveTo>
                  <a:lnTo>
                    <a:pt x="41" y="28"/>
                  </a:lnTo>
                  <a:lnTo>
                    <a:pt x="36" y="23"/>
                  </a:lnTo>
                  <a:lnTo>
                    <a:pt x="31" y="19"/>
                  </a:lnTo>
                  <a:lnTo>
                    <a:pt x="25" y="15"/>
                  </a:lnTo>
                  <a:lnTo>
                    <a:pt x="19" y="11"/>
                  </a:lnTo>
                  <a:lnTo>
                    <a:pt x="13" y="7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8" name="Freeform 2142"/>
            <p:cNvSpPr>
              <a:spLocks/>
            </p:cNvSpPr>
            <p:nvPr/>
          </p:nvSpPr>
          <p:spPr bwMode="auto">
            <a:xfrm>
              <a:off x="1940" y="1219"/>
              <a:ext cx="19" cy="6"/>
            </a:xfrm>
            <a:custGeom>
              <a:avLst/>
              <a:gdLst>
                <a:gd name="T0" fmla="*/ 0 w 77"/>
                <a:gd name="T1" fmla="*/ 0 h 23"/>
                <a:gd name="T2" fmla="*/ 0 w 77"/>
                <a:gd name="T3" fmla="*/ 0 h 23"/>
                <a:gd name="T4" fmla="*/ 0 w 77"/>
                <a:gd name="T5" fmla="*/ 0 h 23"/>
                <a:gd name="T6" fmla="*/ 0 w 77"/>
                <a:gd name="T7" fmla="*/ 0 h 23"/>
                <a:gd name="T8" fmla="*/ 0 w 77"/>
                <a:gd name="T9" fmla="*/ 0 h 23"/>
                <a:gd name="T10" fmla="*/ 0 w 77"/>
                <a:gd name="T11" fmla="*/ 0 h 23"/>
                <a:gd name="T12" fmla="*/ 0 w 77"/>
                <a:gd name="T13" fmla="*/ 0 h 23"/>
                <a:gd name="T14" fmla="*/ 0 w 77"/>
                <a:gd name="T15" fmla="*/ 0 h 23"/>
                <a:gd name="T16" fmla="*/ 0 w 77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23"/>
                <a:gd name="T29" fmla="*/ 77 w 7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23">
                  <a:moveTo>
                    <a:pt x="77" y="23"/>
                  </a:moveTo>
                  <a:lnTo>
                    <a:pt x="68" y="19"/>
                  </a:lnTo>
                  <a:lnTo>
                    <a:pt x="59" y="15"/>
                  </a:lnTo>
                  <a:lnTo>
                    <a:pt x="50" y="12"/>
                  </a:lnTo>
                  <a:lnTo>
                    <a:pt x="40" y="9"/>
                  </a:lnTo>
                  <a:lnTo>
                    <a:pt x="30" y="6"/>
                  </a:lnTo>
                  <a:lnTo>
                    <a:pt x="20" y="4"/>
                  </a:lnTo>
                  <a:lnTo>
                    <a:pt x="10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69" name="Freeform 2143"/>
            <p:cNvSpPr>
              <a:spLocks/>
            </p:cNvSpPr>
            <p:nvPr/>
          </p:nvSpPr>
          <p:spPr bwMode="auto">
            <a:xfrm>
              <a:off x="1921" y="1218"/>
              <a:ext cx="19" cy="1"/>
            </a:xfrm>
            <a:custGeom>
              <a:avLst/>
              <a:gdLst>
                <a:gd name="T0" fmla="*/ 0 w 73"/>
                <a:gd name="T1" fmla="*/ 0 h 4"/>
                <a:gd name="T2" fmla="*/ 0 w 73"/>
                <a:gd name="T3" fmla="*/ 0 h 4"/>
                <a:gd name="T4" fmla="*/ 0 w 73"/>
                <a:gd name="T5" fmla="*/ 0 h 4"/>
                <a:gd name="T6" fmla="*/ 0 w 73"/>
                <a:gd name="T7" fmla="*/ 0 h 4"/>
                <a:gd name="T8" fmla="*/ 0 w 73"/>
                <a:gd name="T9" fmla="*/ 0 h 4"/>
                <a:gd name="T10" fmla="*/ 0 w 73"/>
                <a:gd name="T11" fmla="*/ 0 h 4"/>
                <a:gd name="T12" fmla="*/ 0 w 73"/>
                <a:gd name="T13" fmla="*/ 0 h 4"/>
                <a:gd name="T14" fmla="*/ 0 w 73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3"/>
                <a:gd name="T25" fmla="*/ 0 h 4"/>
                <a:gd name="T26" fmla="*/ 73 w 7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3" h="4">
                  <a:moveTo>
                    <a:pt x="73" y="4"/>
                  </a:moveTo>
                  <a:lnTo>
                    <a:pt x="63" y="3"/>
                  </a:lnTo>
                  <a:lnTo>
                    <a:pt x="53" y="2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0" name="Freeform 2144"/>
            <p:cNvSpPr>
              <a:spLocks/>
            </p:cNvSpPr>
            <p:nvPr/>
          </p:nvSpPr>
          <p:spPr bwMode="auto">
            <a:xfrm>
              <a:off x="1911" y="1218"/>
              <a:ext cx="10" cy="1"/>
            </a:xfrm>
            <a:custGeom>
              <a:avLst/>
              <a:gdLst>
                <a:gd name="T0" fmla="*/ 0 w 40"/>
                <a:gd name="T1" fmla="*/ 0 h 3"/>
                <a:gd name="T2" fmla="*/ 0 w 40"/>
                <a:gd name="T3" fmla="*/ 0 h 3"/>
                <a:gd name="T4" fmla="*/ 0 w 40"/>
                <a:gd name="T5" fmla="*/ 0 h 3"/>
                <a:gd name="T6" fmla="*/ 0 w 40"/>
                <a:gd name="T7" fmla="*/ 0 h 3"/>
                <a:gd name="T8" fmla="*/ 0 w 40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3"/>
                <a:gd name="T17" fmla="*/ 40 w 40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3">
                  <a:moveTo>
                    <a:pt x="40" y="0"/>
                  </a:moveTo>
                  <a:lnTo>
                    <a:pt x="30" y="0"/>
                  </a:lnTo>
                  <a:lnTo>
                    <a:pt x="20" y="1"/>
                  </a:lnTo>
                  <a:lnTo>
                    <a:pt x="10" y="2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1" name="Line 2145"/>
            <p:cNvSpPr>
              <a:spLocks noChangeShapeType="1"/>
            </p:cNvSpPr>
            <p:nvPr/>
          </p:nvSpPr>
          <p:spPr bwMode="auto">
            <a:xfrm flipH="1">
              <a:off x="1915" y="1246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2" name="Line 2146"/>
            <p:cNvSpPr>
              <a:spLocks noChangeShapeType="1"/>
            </p:cNvSpPr>
            <p:nvPr/>
          </p:nvSpPr>
          <p:spPr bwMode="auto">
            <a:xfrm flipH="1">
              <a:off x="1915" y="1253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3" name="Line 2147"/>
            <p:cNvSpPr>
              <a:spLocks noChangeShapeType="1"/>
            </p:cNvSpPr>
            <p:nvPr/>
          </p:nvSpPr>
          <p:spPr bwMode="auto">
            <a:xfrm flipH="1">
              <a:off x="1915" y="1258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4" name="Line 2148"/>
            <p:cNvSpPr>
              <a:spLocks noChangeShapeType="1"/>
            </p:cNvSpPr>
            <p:nvPr/>
          </p:nvSpPr>
          <p:spPr bwMode="auto">
            <a:xfrm flipH="1">
              <a:off x="1913" y="1288"/>
              <a:ext cx="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5" name="Line 2149"/>
            <p:cNvSpPr>
              <a:spLocks noChangeShapeType="1"/>
            </p:cNvSpPr>
            <p:nvPr/>
          </p:nvSpPr>
          <p:spPr bwMode="auto">
            <a:xfrm flipH="1">
              <a:off x="1915" y="1265"/>
              <a:ext cx="7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6" name="Freeform 2150"/>
            <p:cNvSpPr>
              <a:spLocks/>
            </p:cNvSpPr>
            <p:nvPr/>
          </p:nvSpPr>
          <p:spPr bwMode="auto">
            <a:xfrm>
              <a:off x="1911" y="1218"/>
              <a:ext cx="17" cy="1"/>
            </a:xfrm>
            <a:custGeom>
              <a:avLst/>
              <a:gdLst>
                <a:gd name="T0" fmla="*/ 0 w 66"/>
                <a:gd name="T1" fmla="*/ 0 h 3"/>
                <a:gd name="T2" fmla="*/ 0 w 66"/>
                <a:gd name="T3" fmla="*/ 0 h 3"/>
                <a:gd name="T4" fmla="*/ 0 w 66"/>
                <a:gd name="T5" fmla="*/ 0 h 3"/>
                <a:gd name="T6" fmla="*/ 0 w 66"/>
                <a:gd name="T7" fmla="*/ 0 h 3"/>
                <a:gd name="T8" fmla="*/ 0 w 66"/>
                <a:gd name="T9" fmla="*/ 0 h 3"/>
                <a:gd name="T10" fmla="*/ 0 w 66"/>
                <a:gd name="T11" fmla="*/ 0 h 3"/>
                <a:gd name="T12" fmla="*/ 0 w 66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"/>
                <a:gd name="T23" fmla="*/ 66 w 66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">
                  <a:moveTo>
                    <a:pt x="66" y="0"/>
                  </a:moveTo>
                  <a:lnTo>
                    <a:pt x="55" y="0"/>
                  </a:lnTo>
                  <a:lnTo>
                    <a:pt x="44" y="0"/>
                  </a:lnTo>
                  <a:lnTo>
                    <a:pt x="33" y="0"/>
                  </a:lnTo>
                  <a:lnTo>
                    <a:pt x="22" y="1"/>
                  </a:lnTo>
                  <a:lnTo>
                    <a:pt x="11" y="2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7" name="Freeform 2151"/>
            <p:cNvSpPr>
              <a:spLocks/>
            </p:cNvSpPr>
            <p:nvPr/>
          </p:nvSpPr>
          <p:spPr bwMode="auto">
            <a:xfrm>
              <a:off x="1928" y="1218"/>
              <a:ext cx="10" cy="1"/>
            </a:xfrm>
            <a:custGeom>
              <a:avLst/>
              <a:gdLst>
                <a:gd name="T0" fmla="*/ 0 w 40"/>
                <a:gd name="T1" fmla="*/ 0 h 3"/>
                <a:gd name="T2" fmla="*/ 0 w 40"/>
                <a:gd name="T3" fmla="*/ 0 h 3"/>
                <a:gd name="T4" fmla="*/ 0 w 40"/>
                <a:gd name="T5" fmla="*/ 0 h 3"/>
                <a:gd name="T6" fmla="*/ 0 w 40"/>
                <a:gd name="T7" fmla="*/ 0 h 3"/>
                <a:gd name="T8" fmla="*/ 0 w 40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3"/>
                <a:gd name="T17" fmla="*/ 40 w 40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3">
                  <a:moveTo>
                    <a:pt x="40" y="3"/>
                  </a:moveTo>
                  <a:lnTo>
                    <a:pt x="30" y="2"/>
                  </a:lnTo>
                  <a:lnTo>
                    <a:pt x="20" y="1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8" name="Line 2152"/>
            <p:cNvSpPr>
              <a:spLocks noChangeShapeType="1"/>
            </p:cNvSpPr>
            <p:nvPr/>
          </p:nvSpPr>
          <p:spPr bwMode="auto">
            <a:xfrm>
              <a:off x="2670" y="1866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79" name="Line 2153"/>
            <p:cNvSpPr>
              <a:spLocks noChangeShapeType="1"/>
            </p:cNvSpPr>
            <p:nvPr/>
          </p:nvSpPr>
          <p:spPr bwMode="auto">
            <a:xfrm flipV="1">
              <a:off x="2688" y="186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0" name="Line 2154"/>
            <p:cNvSpPr>
              <a:spLocks noChangeShapeType="1"/>
            </p:cNvSpPr>
            <p:nvPr/>
          </p:nvSpPr>
          <p:spPr bwMode="auto">
            <a:xfrm flipH="1">
              <a:off x="2670" y="1871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1" name="Line 2155"/>
            <p:cNvSpPr>
              <a:spLocks noChangeShapeType="1"/>
            </p:cNvSpPr>
            <p:nvPr/>
          </p:nvSpPr>
          <p:spPr bwMode="auto">
            <a:xfrm>
              <a:off x="2627" y="1848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2" name="Line 2156"/>
            <p:cNvSpPr>
              <a:spLocks noChangeShapeType="1"/>
            </p:cNvSpPr>
            <p:nvPr/>
          </p:nvSpPr>
          <p:spPr bwMode="auto">
            <a:xfrm>
              <a:off x="2688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3" name="Line 2157"/>
            <p:cNvSpPr>
              <a:spLocks noChangeShapeType="1"/>
            </p:cNvSpPr>
            <p:nvPr/>
          </p:nvSpPr>
          <p:spPr bwMode="auto">
            <a:xfrm>
              <a:off x="2649" y="1841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4" name="Line 2158"/>
            <p:cNvSpPr>
              <a:spLocks noChangeShapeType="1"/>
            </p:cNvSpPr>
            <p:nvPr/>
          </p:nvSpPr>
          <p:spPr bwMode="auto">
            <a:xfrm>
              <a:off x="2649" y="1830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5" name="Line 2159"/>
            <p:cNvSpPr>
              <a:spLocks noChangeShapeType="1"/>
            </p:cNvSpPr>
            <p:nvPr/>
          </p:nvSpPr>
          <p:spPr bwMode="auto">
            <a:xfrm>
              <a:off x="2656" y="1830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6" name="Line 2160"/>
            <p:cNvSpPr>
              <a:spLocks noChangeShapeType="1"/>
            </p:cNvSpPr>
            <p:nvPr/>
          </p:nvSpPr>
          <p:spPr bwMode="auto">
            <a:xfrm>
              <a:off x="2653" y="1830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7" name="Line 2161"/>
            <p:cNvSpPr>
              <a:spLocks noChangeShapeType="1"/>
            </p:cNvSpPr>
            <p:nvPr/>
          </p:nvSpPr>
          <p:spPr bwMode="auto">
            <a:xfrm>
              <a:off x="2683" y="170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8" name="Line 2162"/>
            <p:cNvSpPr>
              <a:spLocks noChangeShapeType="1"/>
            </p:cNvSpPr>
            <p:nvPr/>
          </p:nvSpPr>
          <p:spPr bwMode="auto">
            <a:xfrm>
              <a:off x="2683" y="168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89" name="Line 2163"/>
            <p:cNvSpPr>
              <a:spLocks noChangeShapeType="1"/>
            </p:cNvSpPr>
            <p:nvPr/>
          </p:nvSpPr>
          <p:spPr bwMode="auto">
            <a:xfrm flipV="1">
              <a:off x="2691" y="1768"/>
              <a:ext cx="1" cy="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0" name="Line 2164"/>
            <p:cNvSpPr>
              <a:spLocks noChangeShapeType="1"/>
            </p:cNvSpPr>
            <p:nvPr/>
          </p:nvSpPr>
          <p:spPr bwMode="auto">
            <a:xfrm>
              <a:off x="2907" y="148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1" name="Freeform 2165"/>
            <p:cNvSpPr>
              <a:spLocks/>
            </p:cNvSpPr>
            <p:nvPr/>
          </p:nvSpPr>
          <p:spPr bwMode="auto">
            <a:xfrm>
              <a:off x="2907" y="1489"/>
              <a:ext cx="1" cy="5"/>
            </a:xfrm>
            <a:custGeom>
              <a:avLst/>
              <a:gdLst>
                <a:gd name="T0" fmla="*/ 1 w 1"/>
                <a:gd name="T1" fmla="*/ 0 h 20"/>
                <a:gd name="T2" fmla="*/ 0 w 1"/>
                <a:gd name="T3" fmla="*/ 0 h 20"/>
                <a:gd name="T4" fmla="*/ 0 w 1"/>
                <a:gd name="T5" fmla="*/ 0 h 20"/>
                <a:gd name="T6" fmla="*/ 0 w 1"/>
                <a:gd name="T7" fmla="*/ 0 h 20"/>
                <a:gd name="T8" fmla="*/ 0 w 1"/>
                <a:gd name="T9" fmla="*/ 0 h 20"/>
                <a:gd name="T10" fmla="*/ 0 w 1"/>
                <a:gd name="T11" fmla="*/ 0 h 20"/>
                <a:gd name="T12" fmla="*/ 1 w 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0"/>
                <a:gd name="T23" fmla="*/ 1 w 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0">
                  <a:moveTo>
                    <a:pt x="1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2" name="Line 2166"/>
            <p:cNvSpPr>
              <a:spLocks noChangeShapeType="1"/>
            </p:cNvSpPr>
            <p:nvPr/>
          </p:nvSpPr>
          <p:spPr bwMode="auto">
            <a:xfrm flipV="1">
              <a:off x="2907" y="1491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3" name="Line 2167"/>
            <p:cNvSpPr>
              <a:spLocks noChangeShapeType="1"/>
            </p:cNvSpPr>
            <p:nvPr/>
          </p:nvSpPr>
          <p:spPr bwMode="auto">
            <a:xfrm flipV="1">
              <a:off x="2896" y="149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4" name="Line 2168"/>
            <p:cNvSpPr>
              <a:spLocks noChangeShapeType="1"/>
            </p:cNvSpPr>
            <p:nvPr/>
          </p:nvSpPr>
          <p:spPr bwMode="auto">
            <a:xfrm flipV="1">
              <a:off x="2895" y="149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5" name="Line 2169"/>
            <p:cNvSpPr>
              <a:spLocks noChangeShapeType="1"/>
            </p:cNvSpPr>
            <p:nvPr/>
          </p:nvSpPr>
          <p:spPr bwMode="auto">
            <a:xfrm>
              <a:off x="2896" y="149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6" name="Line 2170"/>
            <p:cNvSpPr>
              <a:spLocks noChangeShapeType="1"/>
            </p:cNvSpPr>
            <p:nvPr/>
          </p:nvSpPr>
          <p:spPr bwMode="auto">
            <a:xfrm>
              <a:off x="2896" y="148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7" name="Line 2171"/>
            <p:cNvSpPr>
              <a:spLocks noChangeShapeType="1"/>
            </p:cNvSpPr>
            <p:nvPr/>
          </p:nvSpPr>
          <p:spPr bwMode="auto">
            <a:xfrm>
              <a:off x="2895" y="148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8" name="Line 2172"/>
            <p:cNvSpPr>
              <a:spLocks noChangeShapeType="1"/>
            </p:cNvSpPr>
            <p:nvPr/>
          </p:nvSpPr>
          <p:spPr bwMode="auto">
            <a:xfrm>
              <a:off x="2896" y="148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99" name="Line 2173"/>
            <p:cNvSpPr>
              <a:spLocks noChangeShapeType="1"/>
            </p:cNvSpPr>
            <p:nvPr/>
          </p:nvSpPr>
          <p:spPr bwMode="auto">
            <a:xfrm>
              <a:off x="2895" y="148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0" name="Line 2174"/>
            <p:cNvSpPr>
              <a:spLocks noChangeShapeType="1"/>
            </p:cNvSpPr>
            <p:nvPr/>
          </p:nvSpPr>
          <p:spPr bwMode="auto">
            <a:xfrm>
              <a:off x="2896" y="14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1" name="Line 2175"/>
            <p:cNvSpPr>
              <a:spLocks noChangeShapeType="1"/>
            </p:cNvSpPr>
            <p:nvPr/>
          </p:nvSpPr>
          <p:spPr bwMode="auto">
            <a:xfrm>
              <a:off x="2895" y="148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2" name="Line 2176"/>
            <p:cNvSpPr>
              <a:spLocks noChangeShapeType="1"/>
            </p:cNvSpPr>
            <p:nvPr/>
          </p:nvSpPr>
          <p:spPr bwMode="auto">
            <a:xfrm>
              <a:off x="2895" y="149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3" name="Freeform 2177"/>
            <p:cNvSpPr>
              <a:spLocks/>
            </p:cNvSpPr>
            <p:nvPr/>
          </p:nvSpPr>
          <p:spPr bwMode="auto">
            <a:xfrm>
              <a:off x="2889" y="1458"/>
              <a:ext cx="4" cy="2"/>
            </a:xfrm>
            <a:custGeom>
              <a:avLst/>
              <a:gdLst>
                <a:gd name="T0" fmla="*/ 0 w 14"/>
                <a:gd name="T1" fmla="*/ 0 h 7"/>
                <a:gd name="T2" fmla="*/ 0 w 14"/>
                <a:gd name="T3" fmla="*/ 0 h 7"/>
                <a:gd name="T4" fmla="*/ 0 w 14"/>
                <a:gd name="T5" fmla="*/ 0 h 7"/>
                <a:gd name="T6" fmla="*/ 0 w 14"/>
                <a:gd name="T7" fmla="*/ 0 h 7"/>
                <a:gd name="T8" fmla="*/ 0 w 14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7"/>
                <a:gd name="T17" fmla="*/ 14 w 14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7">
                  <a:moveTo>
                    <a:pt x="0" y="0"/>
                  </a:moveTo>
                  <a:lnTo>
                    <a:pt x="3" y="2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4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4" name="Freeform 2178"/>
            <p:cNvSpPr>
              <a:spLocks/>
            </p:cNvSpPr>
            <p:nvPr/>
          </p:nvSpPr>
          <p:spPr bwMode="auto">
            <a:xfrm>
              <a:off x="2883" y="1457"/>
              <a:ext cx="6" cy="1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0 w 25"/>
                <a:gd name="T5" fmla="*/ 0 h 5"/>
                <a:gd name="T6" fmla="*/ 0 w 25"/>
                <a:gd name="T7" fmla="*/ 0 h 5"/>
                <a:gd name="T8" fmla="*/ 0 w 25"/>
                <a:gd name="T9" fmla="*/ 0 h 5"/>
                <a:gd name="T10" fmla="*/ 0 w 25"/>
                <a:gd name="T11" fmla="*/ 0 h 5"/>
                <a:gd name="T12" fmla="*/ 0 w 25"/>
                <a:gd name="T13" fmla="*/ 0 h 5"/>
                <a:gd name="T14" fmla="*/ 0 w 25"/>
                <a:gd name="T15" fmla="*/ 0 h 5"/>
                <a:gd name="T16" fmla="*/ 0 w 25"/>
                <a:gd name="T17" fmla="*/ 0 h 5"/>
                <a:gd name="T18" fmla="*/ 0 w 25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5"/>
                <a:gd name="T32" fmla="*/ 25 w 25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5">
                  <a:moveTo>
                    <a:pt x="25" y="5"/>
                  </a:moveTo>
                  <a:lnTo>
                    <a:pt x="22" y="3"/>
                  </a:lnTo>
                  <a:lnTo>
                    <a:pt x="20" y="2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5" name="Freeform 2179"/>
            <p:cNvSpPr>
              <a:spLocks/>
            </p:cNvSpPr>
            <p:nvPr/>
          </p:nvSpPr>
          <p:spPr bwMode="auto">
            <a:xfrm>
              <a:off x="2878" y="1457"/>
              <a:ext cx="5" cy="3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0 w 18"/>
                <a:gd name="T5" fmla="*/ 0 h 9"/>
                <a:gd name="T6" fmla="*/ 0 w 18"/>
                <a:gd name="T7" fmla="*/ 0 h 9"/>
                <a:gd name="T8" fmla="*/ 0 w 18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9"/>
                <a:gd name="T17" fmla="*/ 18 w 1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9">
                  <a:moveTo>
                    <a:pt x="18" y="0"/>
                  </a:moveTo>
                  <a:lnTo>
                    <a:pt x="14" y="2"/>
                  </a:lnTo>
                  <a:lnTo>
                    <a:pt x="9" y="4"/>
                  </a:lnTo>
                  <a:lnTo>
                    <a:pt x="4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6" name="Freeform 2180"/>
            <p:cNvSpPr>
              <a:spLocks/>
            </p:cNvSpPr>
            <p:nvPr/>
          </p:nvSpPr>
          <p:spPr bwMode="auto">
            <a:xfrm>
              <a:off x="2871" y="1460"/>
              <a:ext cx="7" cy="2"/>
            </a:xfrm>
            <a:custGeom>
              <a:avLst/>
              <a:gdLst>
                <a:gd name="T0" fmla="*/ 0 w 29"/>
                <a:gd name="T1" fmla="*/ 0 h 9"/>
                <a:gd name="T2" fmla="*/ 0 w 29"/>
                <a:gd name="T3" fmla="*/ 0 h 9"/>
                <a:gd name="T4" fmla="*/ 0 w 29"/>
                <a:gd name="T5" fmla="*/ 0 h 9"/>
                <a:gd name="T6" fmla="*/ 0 w 29"/>
                <a:gd name="T7" fmla="*/ 0 h 9"/>
                <a:gd name="T8" fmla="*/ 0 w 29"/>
                <a:gd name="T9" fmla="*/ 0 h 9"/>
                <a:gd name="T10" fmla="*/ 0 w 29"/>
                <a:gd name="T11" fmla="*/ 0 h 9"/>
                <a:gd name="T12" fmla="*/ 0 w 29"/>
                <a:gd name="T13" fmla="*/ 0 h 9"/>
                <a:gd name="T14" fmla="*/ 0 w 29"/>
                <a:gd name="T15" fmla="*/ 0 h 9"/>
                <a:gd name="T16" fmla="*/ 0 w 2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9"/>
                <a:gd name="T29" fmla="*/ 29 w 2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9">
                  <a:moveTo>
                    <a:pt x="0" y="9"/>
                  </a:moveTo>
                  <a:lnTo>
                    <a:pt x="4" y="9"/>
                  </a:lnTo>
                  <a:lnTo>
                    <a:pt x="8" y="9"/>
                  </a:lnTo>
                  <a:lnTo>
                    <a:pt x="11" y="8"/>
                  </a:lnTo>
                  <a:lnTo>
                    <a:pt x="15" y="7"/>
                  </a:lnTo>
                  <a:lnTo>
                    <a:pt x="19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2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7" name="Freeform 2181"/>
            <p:cNvSpPr>
              <a:spLocks/>
            </p:cNvSpPr>
            <p:nvPr/>
          </p:nvSpPr>
          <p:spPr bwMode="auto">
            <a:xfrm>
              <a:off x="2864" y="1462"/>
              <a:ext cx="7" cy="3"/>
            </a:xfrm>
            <a:custGeom>
              <a:avLst/>
              <a:gdLst>
                <a:gd name="T0" fmla="*/ 0 w 28"/>
                <a:gd name="T1" fmla="*/ 0 h 12"/>
                <a:gd name="T2" fmla="*/ 0 w 28"/>
                <a:gd name="T3" fmla="*/ 0 h 12"/>
                <a:gd name="T4" fmla="*/ 0 w 28"/>
                <a:gd name="T5" fmla="*/ 0 h 12"/>
                <a:gd name="T6" fmla="*/ 0 w 28"/>
                <a:gd name="T7" fmla="*/ 0 h 12"/>
                <a:gd name="T8" fmla="*/ 0 w 28"/>
                <a:gd name="T9" fmla="*/ 0 h 12"/>
                <a:gd name="T10" fmla="*/ 0 w 28"/>
                <a:gd name="T11" fmla="*/ 0 h 12"/>
                <a:gd name="T12" fmla="*/ 0 w 28"/>
                <a:gd name="T13" fmla="*/ 0 h 12"/>
                <a:gd name="T14" fmla="*/ 0 w 28"/>
                <a:gd name="T15" fmla="*/ 0 h 12"/>
                <a:gd name="T16" fmla="*/ 0 w 28"/>
                <a:gd name="T17" fmla="*/ 0 h 12"/>
                <a:gd name="T18" fmla="*/ 0 w 28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12"/>
                <a:gd name="T32" fmla="*/ 28 w 2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12">
                  <a:moveTo>
                    <a:pt x="28" y="0"/>
                  </a:moveTo>
                  <a:lnTo>
                    <a:pt x="24" y="0"/>
                  </a:lnTo>
                  <a:lnTo>
                    <a:pt x="21" y="1"/>
                  </a:lnTo>
                  <a:lnTo>
                    <a:pt x="18" y="2"/>
                  </a:lnTo>
                  <a:lnTo>
                    <a:pt x="14" y="3"/>
                  </a:lnTo>
                  <a:lnTo>
                    <a:pt x="11" y="4"/>
                  </a:lnTo>
                  <a:lnTo>
                    <a:pt x="8" y="6"/>
                  </a:lnTo>
                  <a:lnTo>
                    <a:pt x="5" y="8"/>
                  </a:lnTo>
                  <a:lnTo>
                    <a:pt x="3" y="10"/>
                  </a:lnTo>
                  <a:lnTo>
                    <a:pt x="0" y="1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8" name="Freeform 2182"/>
            <p:cNvSpPr>
              <a:spLocks/>
            </p:cNvSpPr>
            <p:nvPr/>
          </p:nvSpPr>
          <p:spPr bwMode="auto">
            <a:xfrm>
              <a:off x="2860" y="1465"/>
              <a:ext cx="4" cy="1"/>
            </a:xfrm>
            <a:custGeom>
              <a:avLst/>
              <a:gdLst>
                <a:gd name="T0" fmla="*/ 0 w 17"/>
                <a:gd name="T1" fmla="*/ 0 h 5"/>
                <a:gd name="T2" fmla="*/ 0 w 17"/>
                <a:gd name="T3" fmla="*/ 0 h 5"/>
                <a:gd name="T4" fmla="*/ 0 w 17"/>
                <a:gd name="T5" fmla="*/ 0 h 5"/>
                <a:gd name="T6" fmla="*/ 0 w 17"/>
                <a:gd name="T7" fmla="*/ 0 h 5"/>
                <a:gd name="T8" fmla="*/ 0 w 17"/>
                <a:gd name="T9" fmla="*/ 0 h 5"/>
                <a:gd name="T10" fmla="*/ 0 w 17"/>
                <a:gd name="T11" fmla="*/ 0 h 5"/>
                <a:gd name="T12" fmla="*/ 0 w 17"/>
                <a:gd name="T13" fmla="*/ 0 h 5"/>
                <a:gd name="T14" fmla="*/ 0 w 17"/>
                <a:gd name="T15" fmla="*/ 0 h 5"/>
                <a:gd name="T16" fmla="*/ 0 w 17"/>
                <a:gd name="T17" fmla="*/ 0 h 5"/>
                <a:gd name="T18" fmla="*/ 0 w 17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5"/>
                <a:gd name="T32" fmla="*/ 17 w 17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5">
                  <a:moveTo>
                    <a:pt x="0" y="2"/>
                  </a:moveTo>
                  <a:lnTo>
                    <a:pt x="2" y="3"/>
                  </a:lnTo>
                  <a:lnTo>
                    <a:pt x="4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09" name="Freeform 2183"/>
            <p:cNvSpPr>
              <a:spLocks/>
            </p:cNvSpPr>
            <p:nvPr/>
          </p:nvSpPr>
          <p:spPr bwMode="auto">
            <a:xfrm>
              <a:off x="2856" y="1462"/>
              <a:ext cx="4" cy="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0 h 13"/>
                <a:gd name="T4" fmla="*/ 0 w 16"/>
                <a:gd name="T5" fmla="*/ 0 h 13"/>
                <a:gd name="T6" fmla="*/ 0 w 1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3"/>
                <a:gd name="T14" fmla="*/ 16 w 16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3">
                  <a:moveTo>
                    <a:pt x="0" y="0"/>
                  </a:moveTo>
                  <a:lnTo>
                    <a:pt x="5" y="4"/>
                  </a:lnTo>
                  <a:lnTo>
                    <a:pt x="10" y="9"/>
                  </a:lnTo>
                  <a:lnTo>
                    <a:pt x="16" y="1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0" name="Freeform 2184"/>
            <p:cNvSpPr>
              <a:spLocks/>
            </p:cNvSpPr>
            <p:nvPr/>
          </p:nvSpPr>
          <p:spPr bwMode="auto">
            <a:xfrm>
              <a:off x="2851" y="1451"/>
              <a:ext cx="5" cy="11"/>
            </a:xfrm>
            <a:custGeom>
              <a:avLst/>
              <a:gdLst>
                <a:gd name="T0" fmla="*/ 0 w 18"/>
                <a:gd name="T1" fmla="*/ 0 h 45"/>
                <a:gd name="T2" fmla="*/ 0 w 18"/>
                <a:gd name="T3" fmla="*/ 0 h 45"/>
                <a:gd name="T4" fmla="*/ 0 w 18"/>
                <a:gd name="T5" fmla="*/ 0 h 45"/>
                <a:gd name="T6" fmla="*/ 0 w 18"/>
                <a:gd name="T7" fmla="*/ 0 h 45"/>
                <a:gd name="T8" fmla="*/ 0 w 18"/>
                <a:gd name="T9" fmla="*/ 0 h 45"/>
                <a:gd name="T10" fmla="*/ 0 w 18"/>
                <a:gd name="T11" fmla="*/ 0 h 45"/>
                <a:gd name="T12" fmla="*/ 0 w 18"/>
                <a:gd name="T13" fmla="*/ 0 h 45"/>
                <a:gd name="T14" fmla="*/ 0 w 18"/>
                <a:gd name="T15" fmla="*/ 0 h 45"/>
                <a:gd name="T16" fmla="*/ 0 w 18"/>
                <a:gd name="T17" fmla="*/ 0 h 45"/>
                <a:gd name="T18" fmla="*/ 0 w 18"/>
                <a:gd name="T19" fmla="*/ 0 h 45"/>
                <a:gd name="T20" fmla="*/ 0 w 18"/>
                <a:gd name="T21" fmla="*/ 0 h 45"/>
                <a:gd name="T22" fmla="*/ 0 w 18"/>
                <a:gd name="T23" fmla="*/ 0 h 45"/>
                <a:gd name="T24" fmla="*/ 0 w 18"/>
                <a:gd name="T25" fmla="*/ 0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45"/>
                <a:gd name="T41" fmla="*/ 18 w 18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45">
                  <a:moveTo>
                    <a:pt x="1" y="0"/>
                  </a:moveTo>
                  <a:lnTo>
                    <a:pt x="0" y="4"/>
                  </a:lnTo>
                  <a:lnTo>
                    <a:pt x="1" y="8"/>
                  </a:lnTo>
                  <a:lnTo>
                    <a:pt x="1" y="12"/>
                  </a:lnTo>
                  <a:lnTo>
                    <a:pt x="2" y="16"/>
                  </a:lnTo>
                  <a:lnTo>
                    <a:pt x="3" y="20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1"/>
                  </a:lnTo>
                  <a:lnTo>
                    <a:pt x="10" y="35"/>
                  </a:lnTo>
                  <a:lnTo>
                    <a:pt x="12" y="38"/>
                  </a:lnTo>
                  <a:lnTo>
                    <a:pt x="15" y="42"/>
                  </a:lnTo>
                  <a:lnTo>
                    <a:pt x="18" y="4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1" name="Freeform 2185"/>
            <p:cNvSpPr>
              <a:spLocks/>
            </p:cNvSpPr>
            <p:nvPr/>
          </p:nvSpPr>
          <p:spPr bwMode="auto">
            <a:xfrm>
              <a:off x="2850" y="1444"/>
              <a:ext cx="1" cy="7"/>
            </a:xfrm>
            <a:custGeom>
              <a:avLst/>
              <a:gdLst>
                <a:gd name="T0" fmla="*/ 0 w 7"/>
                <a:gd name="T1" fmla="*/ 0 h 25"/>
                <a:gd name="T2" fmla="*/ 0 w 7"/>
                <a:gd name="T3" fmla="*/ 0 h 25"/>
                <a:gd name="T4" fmla="*/ 0 w 7"/>
                <a:gd name="T5" fmla="*/ 0 h 25"/>
                <a:gd name="T6" fmla="*/ 0 w 7"/>
                <a:gd name="T7" fmla="*/ 0 h 25"/>
                <a:gd name="T8" fmla="*/ 0 w 7"/>
                <a:gd name="T9" fmla="*/ 0 h 25"/>
                <a:gd name="T10" fmla="*/ 0 w 7"/>
                <a:gd name="T11" fmla="*/ 0 h 25"/>
                <a:gd name="T12" fmla="*/ 0 w 7"/>
                <a:gd name="T13" fmla="*/ 0 h 25"/>
                <a:gd name="T14" fmla="*/ 0 w 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25"/>
                <a:gd name="T26" fmla="*/ 7 w 7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25">
                  <a:moveTo>
                    <a:pt x="7" y="25"/>
                  </a:moveTo>
                  <a:lnTo>
                    <a:pt x="7" y="21"/>
                  </a:lnTo>
                  <a:lnTo>
                    <a:pt x="6" y="17"/>
                  </a:lnTo>
                  <a:lnTo>
                    <a:pt x="6" y="13"/>
                  </a:lnTo>
                  <a:lnTo>
                    <a:pt x="5" y="10"/>
                  </a:ln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2" name="Freeform 2186"/>
            <p:cNvSpPr>
              <a:spLocks/>
            </p:cNvSpPr>
            <p:nvPr/>
          </p:nvSpPr>
          <p:spPr bwMode="auto">
            <a:xfrm>
              <a:off x="2846" y="1434"/>
              <a:ext cx="4" cy="10"/>
            </a:xfrm>
            <a:custGeom>
              <a:avLst/>
              <a:gdLst>
                <a:gd name="T0" fmla="*/ 0 w 14"/>
                <a:gd name="T1" fmla="*/ 0 h 40"/>
                <a:gd name="T2" fmla="*/ 0 w 14"/>
                <a:gd name="T3" fmla="*/ 0 h 40"/>
                <a:gd name="T4" fmla="*/ 0 w 14"/>
                <a:gd name="T5" fmla="*/ 0 h 40"/>
                <a:gd name="T6" fmla="*/ 0 w 14"/>
                <a:gd name="T7" fmla="*/ 0 h 40"/>
                <a:gd name="T8" fmla="*/ 0 w 14"/>
                <a:gd name="T9" fmla="*/ 0 h 40"/>
                <a:gd name="T10" fmla="*/ 0 w 14"/>
                <a:gd name="T11" fmla="*/ 0 h 40"/>
                <a:gd name="T12" fmla="*/ 0 w 14"/>
                <a:gd name="T13" fmla="*/ 0 h 40"/>
                <a:gd name="T14" fmla="*/ 0 w 14"/>
                <a:gd name="T15" fmla="*/ 0 h 40"/>
                <a:gd name="T16" fmla="*/ 0 w 1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40"/>
                <a:gd name="T29" fmla="*/ 14 w 1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40">
                  <a:moveTo>
                    <a:pt x="0" y="0"/>
                  </a:moveTo>
                  <a:lnTo>
                    <a:pt x="0" y="5"/>
                  </a:lnTo>
                  <a:lnTo>
                    <a:pt x="1" y="11"/>
                  </a:lnTo>
                  <a:lnTo>
                    <a:pt x="2" y="16"/>
                  </a:lnTo>
                  <a:lnTo>
                    <a:pt x="4" y="21"/>
                  </a:lnTo>
                  <a:lnTo>
                    <a:pt x="6" y="26"/>
                  </a:lnTo>
                  <a:lnTo>
                    <a:pt x="8" y="31"/>
                  </a:lnTo>
                  <a:lnTo>
                    <a:pt x="11" y="35"/>
                  </a:lnTo>
                  <a:lnTo>
                    <a:pt x="14" y="4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3" name="Freeform 2187"/>
            <p:cNvSpPr>
              <a:spLocks/>
            </p:cNvSpPr>
            <p:nvPr/>
          </p:nvSpPr>
          <p:spPr bwMode="auto">
            <a:xfrm>
              <a:off x="2845" y="1425"/>
              <a:ext cx="1" cy="9"/>
            </a:xfrm>
            <a:custGeom>
              <a:avLst/>
              <a:gdLst>
                <a:gd name="T0" fmla="*/ 0 w 4"/>
                <a:gd name="T1" fmla="*/ 0 h 37"/>
                <a:gd name="T2" fmla="*/ 0 w 4"/>
                <a:gd name="T3" fmla="*/ 0 h 37"/>
                <a:gd name="T4" fmla="*/ 0 w 4"/>
                <a:gd name="T5" fmla="*/ 0 h 37"/>
                <a:gd name="T6" fmla="*/ 0 w 4"/>
                <a:gd name="T7" fmla="*/ 0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37"/>
                <a:gd name="T14" fmla="*/ 4 w 4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37">
                  <a:moveTo>
                    <a:pt x="4" y="37"/>
                  </a:moveTo>
                  <a:lnTo>
                    <a:pt x="3" y="25"/>
                  </a:lnTo>
                  <a:lnTo>
                    <a:pt x="1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4" name="Freeform 2188"/>
            <p:cNvSpPr>
              <a:spLocks/>
            </p:cNvSpPr>
            <p:nvPr/>
          </p:nvSpPr>
          <p:spPr bwMode="auto">
            <a:xfrm>
              <a:off x="2845" y="1411"/>
              <a:ext cx="1" cy="14"/>
            </a:xfrm>
            <a:custGeom>
              <a:avLst/>
              <a:gdLst>
                <a:gd name="T0" fmla="*/ 1 w 2"/>
                <a:gd name="T1" fmla="*/ 0 h 58"/>
                <a:gd name="T2" fmla="*/ 1 w 2"/>
                <a:gd name="T3" fmla="*/ 0 h 58"/>
                <a:gd name="T4" fmla="*/ 0 w 2"/>
                <a:gd name="T5" fmla="*/ 0 h 58"/>
                <a:gd name="T6" fmla="*/ 0 w 2"/>
                <a:gd name="T7" fmla="*/ 0 h 58"/>
                <a:gd name="T8" fmla="*/ 0 w 2"/>
                <a:gd name="T9" fmla="*/ 0 h 58"/>
                <a:gd name="T10" fmla="*/ 1 w 2"/>
                <a:gd name="T11" fmla="*/ 0 h 58"/>
                <a:gd name="T12" fmla="*/ 1 w 2"/>
                <a:gd name="T13" fmla="*/ 0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58"/>
                <a:gd name="T23" fmla="*/ 2 w 2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58">
                  <a:moveTo>
                    <a:pt x="2" y="0"/>
                  </a:moveTo>
                  <a:lnTo>
                    <a:pt x="1" y="10"/>
                  </a:lnTo>
                  <a:lnTo>
                    <a:pt x="0" y="19"/>
                  </a:lnTo>
                  <a:lnTo>
                    <a:pt x="0" y="29"/>
                  </a:lnTo>
                  <a:lnTo>
                    <a:pt x="0" y="39"/>
                  </a:lnTo>
                  <a:lnTo>
                    <a:pt x="1" y="49"/>
                  </a:lnTo>
                  <a:lnTo>
                    <a:pt x="2" y="5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5" name="Line 2189"/>
            <p:cNvSpPr>
              <a:spLocks noChangeShapeType="1"/>
            </p:cNvSpPr>
            <p:nvPr/>
          </p:nvSpPr>
          <p:spPr bwMode="auto">
            <a:xfrm>
              <a:off x="2886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6" name="Line 2190"/>
            <p:cNvSpPr>
              <a:spLocks noChangeShapeType="1"/>
            </p:cNvSpPr>
            <p:nvPr/>
          </p:nvSpPr>
          <p:spPr bwMode="auto">
            <a:xfrm>
              <a:off x="2886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7" name="Line 2191"/>
            <p:cNvSpPr>
              <a:spLocks noChangeShapeType="1"/>
            </p:cNvSpPr>
            <p:nvPr/>
          </p:nvSpPr>
          <p:spPr bwMode="auto">
            <a:xfrm>
              <a:off x="2886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8" name="Line 2192"/>
            <p:cNvSpPr>
              <a:spLocks noChangeShapeType="1"/>
            </p:cNvSpPr>
            <p:nvPr/>
          </p:nvSpPr>
          <p:spPr bwMode="auto">
            <a:xfrm>
              <a:off x="2886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19" name="Line 2193"/>
            <p:cNvSpPr>
              <a:spLocks noChangeShapeType="1"/>
            </p:cNvSpPr>
            <p:nvPr/>
          </p:nvSpPr>
          <p:spPr bwMode="auto">
            <a:xfrm>
              <a:off x="2886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0" name="Line 2194"/>
            <p:cNvSpPr>
              <a:spLocks noChangeShapeType="1"/>
            </p:cNvSpPr>
            <p:nvPr/>
          </p:nvSpPr>
          <p:spPr bwMode="auto">
            <a:xfrm>
              <a:off x="2886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1" name="Line 2195"/>
            <p:cNvSpPr>
              <a:spLocks noChangeShapeType="1"/>
            </p:cNvSpPr>
            <p:nvPr/>
          </p:nvSpPr>
          <p:spPr bwMode="auto">
            <a:xfrm>
              <a:off x="2886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2" name="Line 2196"/>
            <p:cNvSpPr>
              <a:spLocks noChangeShapeType="1"/>
            </p:cNvSpPr>
            <p:nvPr/>
          </p:nvSpPr>
          <p:spPr bwMode="auto">
            <a:xfrm>
              <a:off x="2887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3" name="Line 2197"/>
            <p:cNvSpPr>
              <a:spLocks noChangeShapeType="1"/>
            </p:cNvSpPr>
            <p:nvPr/>
          </p:nvSpPr>
          <p:spPr bwMode="auto">
            <a:xfrm>
              <a:off x="2887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4" name="Line 2198"/>
            <p:cNvSpPr>
              <a:spLocks noChangeShapeType="1"/>
            </p:cNvSpPr>
            <p:nvPr/>
          </p:nvSpPr>
          <p:spPr bwMode="auto">
            <a:xfrm>
              <a:off x="2887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5" name="Line 2199"/>
            <p:cNvSpPr>
              <a:spLocks noChangeShapeType="1"/>
            </p:cNvSpPr>
            <p:nvPr/>
          </p:nvSpPr>
          <p:spPr bwMode="auto">
            <a:xfrm>
              <a:off x="2887" y="150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6" name="Line 2200"/>
            <p:cNvSpPr>
              <a:spLocks noChangeShapeType="1"/>
            </p:cNvSpPr>
            <p:nvPr/>
          </p:nvSpPr>
          <p:spPr bwMode="auto">
            <a:xfrm flipV="1">
              <a:off x="2887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7" name="Line 2201"/>
            <p:cNvSpPr>
              <a:spLocks noChangeShapeType="1"/>
            </p:cNvSpPr>
            <p:nvPr/>
          </p:nvSpPr>
          <p:spPr bwMode="auto">
            <a:xfrm>
              <a:off x="2887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8" name="Line 2202"/>
            <p:cNvSpPr>
              <a:spLocks noChangeShapeType="1"/>
            </p:cNvSpPr>
            <p:nvPr/>
          </p:nvSpPr>
          <p:spPr bwMode="auto">
            <a:xfrm>
              <a:off x="2887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29" name="Line 2203"/>
            <p:cNvSpPr>
              <a:spLocks noChangeShapeType="1"/>
            </p:cNvSpPr>
            <p:nvPr/>
          </p:nvSpPr>
          <p:spPr bwMode="auto">
            <a:xfrm>
              <a:off x="2888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0" name="Line 2204"/>
            <p:cNvSpPr>
              <a:spLocks noChangeShapeType="1"/>
            </p:cNvSpPr>
            <p:nvPr/>
          </p:nvSpPr>
          <p:spPr bwMode="auto">
            <a:xfrm>
              <a:off x="2888" y="150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1" name="Line 2205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2" name="Line 2206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3" name="Line 2207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4" name="Line 2208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5" name="Line 2209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6" name="Line 2210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7" name="Line 2211"/>
            <p:cNvSpPr>
              <a:spLocks noChangeShapeType="1"/>
            </p:cNvSpPr>
            <p:nvPr/>
          </p:nvSpPr>
          <p:spPr bwMode="auto">
            <a:xfrm>
              <a:off x="2886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8" name="Line 2212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39" name="Line 2213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0" name="Line 2214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1" name="Line 2215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2" name="Line 2216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3" name="Line 2217"/>
            <p:cNvSpPr>
              <a:spLocks noChangeShapeType="1"/>
            </p:cNvSpPr>
            <p:nvPr/>
          </p:nvSpPr>
          <p:spPr bwMode="auto">
            <a:xfrm flipV="1"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4" name="Line 2218"/>
            <p:cNvSpPr>
              <a:spLocks noChangeShapeType="1"/>
            </p:cNvSpPr>
            <p:nvPr/>
          </p:nvSpPr>
          <p:spPr bwMode="auto">
            <a:xfrm>
              <a:off x="2887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5" name="Line 2219"/>
            <p:cNvSpPr>
              <a:spLocks noChangeShapeType="1"/>
            </p:cNvSpPr>
            <p:nvPr/>
          </p:nvSpPr>
          <p:spPr bwMode="auto">
            <a:xfrm>
              <a:off x="2888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6" name="Line 2220"/>
            <p:cNvSpPr>
              <a:spLocks noChangeShapeType="1"/>
            </p:cNvSpPr>
            <p:nvPr/>
          </p:nvSpPr>
          <p:spPr bwMode="auto">
            <a:xfrm>
              <a:off x="2888" y="15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7" name="Line 2221"/>
            <p:cNvSpPr>
              <a:spLocks noChangeShapeType="1"/>
            </p:cNvSpPr>
            <p:nvPr/>
          </p:nvSpPr>
          <p:spPr bwMode="auto">
            <a:xfrm>
              <a:off x="2885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8" name="Line 2222"/>
            <p:cNvSpPr>
              <a:spLocks noChangeShapeType="1"/>
            </p:cNvSpPr>
            <p:nvPr/>
          </p:nvSpPr>
          <p:spPr bwMode="auto">
            <a:xfrm>
              <a:off x="2885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49" name="Line 2223"/>
            <p:cNvSpPr>
              <a:spLocks noChangeShapeType="1"/>
            </p:cNvSpPr>
            <p:nvPr/>
          </p:nvSpPr>
          <p:spPr bwMode="auto">
            <a:xfrm>
              <a:off x="2885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0" name="Line 2224"/>
            <p:cNvSpPr>
              <a:spLocks noChangeShapeType="1"/>
            </p:cNvSpPr>
            <p:nvPr/>
          </p:nvSpPr>
          <p:spPr bwMode="auto">
            <a:xfrm>
              <a:off x="2885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1" name="Line 2225"/>
            <p:cNvSpPr>
              <a:spLocks noChangeShapeType="1"/>
            </p:cNvSpPr>
            <p:nvPr/>
          </p:nvSpPr>
          <p:spPr bwMode="auto">
            <a:xfrm>
              <a:off x="2885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2" name="Line 2226"/>
            <p:cNvSpPr>
              <a:spLocks noChangeShapeType="1"/>
            </p:cNvSpPr>
            <p:nvPr/>
          </p:nvSpPr>
          <p:spPr bwMode="auto">
            <a:xfrm>
              <a:off x="2886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3" name="Line 2227"/>
            <p:cNvSpPr>
              <a:spLocks noChangeShapeType="1"/>
            </p:cNvSpPr>
            <p:nvPr/>
          </p:nvSpPr>
          <p:spPr bwMode="auto">
            <a:xfrm>
              <a:off x="2886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4" name="Line 2228"/>
            <p:cNvSpPr>
              <a:spLocks noChangeShapeType="1"/>
            </p:cNvSpPr>
            <p:nvPr/>
          </p:nvSpPr>
          <p:spPr bwMode="auto">
            <a:xfrm>
              <a:off x="2886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5" name="Line 2229"/>
            <p:cNvSpPr>
              <a:spLocks noChangeShapeType="1"/>
            </p:cNvSpPr>
            <p:nvPr/>
          </p:nvSpPr>
          <p:spPr bwMode="auto">
            <a:xfrm>
              <a:off x="2886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6" name="Line 2230"/>
            <p:cNvSpPr>
              <a:spLocks noChangeShapeType="1"/>
            </p:cNvSpPr>
            <p:nvPr/>
          </p:nvSpPr>
          <p:spPr bwMode="auto">
            <a:xfrm>
              <a:off x="2886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7" name="Line 2231"/>
            <p:cNvSpPr>
              <a:spLocks noChangeShapeType="1"/>
            </p:cNvSpPr>
            <p:nvPr/>
          </p:nvSpPr>
          <p:spPr bwMode="auto">
            <a:xfrm>
              <a:off x="2887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8" name="Line 2232"/>
            <p:cNvSpPr>
              <a:spLocks noChangeShapeType="1"/>
            </p:cNvSpPr>
            <p:nvPr/>
          </p:nvSpPr>
          <p:spPr bwMode="auto">
            <a:xfrm>
              <a:off x="2887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59" name="Line 2233"/>
            <p:cNvSpPr>
              <a:spLocks noChangeShapeType="1"/>
            </p:cNvSpPr>
            <p:nvPr/>
          </p:nvSpPr>
          <p:spPr bwMode="auto">
            <a:xfrm>
              <a:off x="2887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0" name="Line 2234"/>
            <p:cNvSpPr>
              <a:spLocks noChangeShapeType="1"/>
            </p:cNvSpPr>
            <p:nvPr/>
          </p:nvSpPr>
          <p:spPr bwMode="auto">
            <a:xfrm>
              <a:off x="2887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1" name="Line 2235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2" name="Line 2236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3" name="Line 2237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4" name="Line 2238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5" name="Line 2239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6" name="Line 2240"/>
            <p:cNvSpPr>
              <a:spLocks noChangeShapeType="1"/>
            </p:cNvSpPr>
            <p:nvPr/>
          </p:nvSpPr>
          <p:spPr bwMode="auto">
            <a:xfrm>
              <a:off x="2888" y="150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7" name="Freeform 2241"/>
            <p:cNvSpPr>
              <a:spLocks/>
            </p:cNvSpPr>
            <p:nvPr/>
          </p:nvSpPr>
          <p:spPr bwMode="auto">
            <a:xfrm>
              <a:off x="2128" y="1384"/>
              <a:ext cx="6" cy="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0 h 8"/>
                <a:gd name="T4" fmla="*/ 0 w 21"/>
                <a:gd name="T5" fmla="*/ 0 h 8"/>
                <a:gd name="T6" fmla="*/ 0 w 21"/>
                <a:gd name="T7" fmla="*/ 0 h 8"/>
                <a:gd name="T8" fmla="*/ 0 w 21"/>
                <a:gd name="T9" fmla="*/ 0 h 8"/>
                <a:gd name="T10" fmla="*/ 0 w 21"/>
                <a:gd name="T11" fmla="*/ 0 h 8"/>
                <a:gd name="T12" fmla="*/ 0 w 21"/>
                <a:gd name="T13" fmla="*/ 0 h 8"/>
                <a:gd name="T14" fmla="*/ 0 w 21"/>
                <a:gd name="T15" fmla="*/ 0 h 8"/>
                <a:gd name="T16" fmla="*/ 0 w 21"/>
                <a:gd name="T17" fmla="*/ 0 h 8"/>
                <a:gd name="T18" fmla="*/ 0 w 21"/>
                <a:gd name="T19" fmla="*/ 0 h 8"/>
                <a:gd name="T20" fmla="*/ 0 w 21"/>
                <a:gd name="T21" fmla="*/ 0 h 8"/>
                <a:gd name="T22" fmla="*/ 0 w 21"/>
                <a:gd name="T23" fmla="*/ 0 h 8"/>
                <a:gd name="T24" fmla="*/ 0 w 21"/>
                <a:gd name="T25" fmla="*/ 0 h 8"/>
                <a:gd name="T26" fmla="*/ 0 w 21"/>
                <a:gd name="T27" fmla="*/ 0 h 8"/>
                <a:gd name="T28" fmla="*/ 0 w 21"/>
                <a:gd name="T29" fmla="*/ 0 h 8"/>
                <a:gd name="T30" fmla="*/ 0 w 21"/>
                <a:gd name="T31" fmla="*/ 0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8"/>
                <a:gd name="T50" fmla="*/ 21 w 2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8">
                  <a:moveTo>
                    <a:pt x="21" y="8"/>
                  </a:moveTo>
                  <a:lnTo>
                    <a:pt x="20" y="6"/>
                  </a:lnTo>
                  <a:lnTo>
                    <a:pt x="19" y="5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8" name="Freeform 2242"/>
            <p:cNvSpPr>
              <a:spLocks/>
            </p:cNvSpPr>
            <p:nvPr/>
          </p:nvSpPr>
          <p:spPr bwMode="auto">
            <a:xfrm>
              <a:off x="2128" y="1386"/>
              <a:ext cx="6" cy="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0 h 8"/>
                <a:gd name="T4" fmla="*/ 0 w 21"/>
                <a:gd name="T5" fmla="*/ 0 h 8"/>
                <a:gd name="T6" fmla="*/ 0 w 21"/>
                <a:gd name="T7" fmla="*/ 0 h 8"/>
                <a:gd name="T8" fmla="*/ 0 w 21"/>
                <a:gd name="T9" fmla="*/ 0 h 8"/>
                <a:gd name="T10" fmla="*/ 0 w 21"/>
                <a:gd name="T11" fmla="*/ 0 h 8"/>
                <a:gd name="T12" fmla="*/ 0 w 21"/>
                <a:gd name="T13" fmla="*/ 0 h 8"/>
                <a:gd name="T14" fmla="*/ 0 w 21"/>
                <a:gd name="T15" fmla="*/ 0 h 8"/>
                <a:gd name="T16" fmla="*/ 0 w 21"/>
                <a:gd name="T17" fmla="*/ 0 h 8"/>
                <a:gd name="T18" fmla="*/ 0 w 21"/>
                <a:gd name="T19" fmla="*/ 0 h 8"/>
                <a:gd name="T20" fmla="*/ 0 w 21"/>
                <a:gd name="T21" fmla="*/ 0 h 8"/>
                <a:gd name="T22" fmla="*/ 0 w 21"/>
                <a:gd name="T23" fmla="*/ 0 h 8"/>
                <a:gd name="T24" fmla="*/ 0 w 21"/>
                <a:gd name="T25" fmla="*/ 0 h 8"/>
                <a:gd name="T26" fmla="*/ 0 w 21"/>
                <a:gd name="T27" fmla="*/ 0 h 8"/>
                <a:gd name="T28" fmla="*/ 0 w 21"/>
                <a:gd name="T29" fmla="*/ 0 h 8"/>
                <a:gd name="T30" fmla="*/ 0 w 21"/>
                <a:gd name="T31" fmla="*/ 0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8"/>
                <a:gd name="T50" fmla="*/ 21 w 2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8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5"/>
                  </a:lnTo>
                  <a:lnTo>
                    <a:pt x="4" y="6"/>
                  </a:lnTo>
                  <a:lnTo>
                    <a:pt x="6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8" y="5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69" name="Freeform 2243"/>
            <p:cNvSpPr>
              <a:spLocks/>
            </p:cNvSpPr>
            <p:nvPr/>
          </p:nvSpPr>
          <p:spPr bwMode="auto">
            <a:xfrm>
              <a:off x="2128" y="1395"/>
              <a:ext cx="6" cy="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0 h 8"/>
                <a:gd name="T4" fmla="*/ 0 w 21"/>
                <a:gd name="T5" fmla="*/ 0 h 8"/>
                <a:gd name="T6" fmla="*/ 0 w 21"/>
                <a:gd name="T7" fmla="*/ 0 h 8"/>
                <a:gd name="T8" fmla="*/ 0 w 21"/>
                <a:gd name="T9" fmla="*/ 0 h 8"/>
                <a:gd name="T10" fmla="*/ 0 w 21"/>
                <a:gd name="T11" fmla="*/ 0 h 8"/>
                <a:gd name="T12" fmla="*/ 0 w 21"/>
                <a:gd name="T13" fmla="*/ 0 h 8"/>
                <a:gd name="T14" fmla="*/ 0 w 21"/>
                <a:gd name="T15" fmla="*/ 0 h 8"/>
                <a:gd name="T16" fmla="*/ 0 w 21"/>
                <a:gd name="T17" fmla="*/ 0 h 8"/>
                <a:gd name="T18" fmla="*/ 0 w 21"/>
                <a:gd name="T19" fmla="*/ 0 h 8"/>
                <a:gd name="T20" fmla="*/ 0 w 21"/>
                <a:gd name="T21" fmla="*/ 0 h 8"/>
                <a:gd name="T22" fmla="*/ 0 w 21"/>
                <a:gd name="T23" fmla="*/ 0 h 8"/>
                <a:gd name="T24" fmla="*/ 0 w 21"/>
                <a:gd name="T25" fmla="*/ 0 h 8"/>
                <a:gd name="T26" fmla="*/ 0 w 21"/>
                <a:gd name="T27" fmla="*/ 0 h 8"/>
                <a:gd name="T28" fmla="*/ 0 w 21"/>
                <a:gd name="T29" fmla="*/ 0 h 8"/>
                <a:gd name="T30" fmla="*/ 0 w 21"/>
                <a:gd name="T31" fmla="*/ 0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8"/>
                <a:gd name="T50" fmla="*/ 21 w 2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8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5"/>
                  </a:lnTo>
                  <a:lnTo>
                    <a:pt x="4" y="6"/>
                  </a:lnTo>
                  <a:lnTo>
                    <a:pt x="6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8" y="5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0" name="Freeform 2244"/>
            <p:cNvSpPr>
              <a:spLocks/>
            </p:cNvSpPr>
            <p:nvPr/>
          </p:nvSpPr>
          <p:spPr bwMode="auto">
            <a:xfrm>
              <a:off x="1859" y="1395"/>
              <a:ext cx="5" cy="2"/>
            </a:xfrm>
            <a:custGeom>
              <a:avLst/>
              <a:gdLst>
                <a:gd name="T0" fmla="*/ 0 w 22"/>
                <a:gd name="T1" fmla="*/ 0 h 11"/>
                <a:gd name="T2" fmla="*/ 0 w 22"/>
                <a:gd name="T3" fmla="*/ 0 h 11"/>
                <a:gd name="T4" fmla="*/ 0 w 22"/>
                <a:gd name="T5" fmla="*/ 0 h 11"/>
                <a:gd name="T6" fmla="*/ 0 w 22"/>
                <a:gd name="T7" fmla="*/ 0 h 11"/>
                <a:gd name="T8" fmla="*/ 0 w 22"/>
                <a:gd name="T9" fmla="*/ 0 h 11"/>
                <a:gd name="T10" fmla="*/ 0 w 22"/>
                <a:gd name="T11" fmla="*/ 0 h 11"/>
                <a:gd name="T12" fmla="*/ 0 w 22"/>
                <a:gd name="T13" fmla="*/ 0 h 11"/>
                <a:gd name="T14" fmla="*/ 0 w 22"/>
                <a:gd name="T15" fmla="*/ 0 h 11"/>
                <a:gd name="T16" fmla="*/ 0 w 22"/>
                <a:gd name="T17" fmla="*/ 0 h 11"/>
                <a:gd name="T18" fmla="*/ 0 w 22"/>
                <a:gd name="T19" fmla="*/ 0 h 11"/>
                <a:gd name="T20" fmla="*/ 0 w 22"/>
                <a:gd name="T21" fmla="*/ 0 h 11"/>
                <a:gd name="T22" fmla="*/ 0 w 22"/>
                <a:gd name="T23" fmla="*/ 0 h 11"/>
                <a:gd name="T24" fmla="*/ 0 w 22"/>
                <a:gd name="T25" fmla="*/ 0 h 11"/>
                <a:gd name="T26" fmla="*/ 0 w 22"/>
                <a:gd name="T27" fmla="*/ 0 h 11"/>
                <a:gd name="T28" fmla="*/ 0 w 22"/>
                <a:gd name="T29" fmla="*/ 0 h 11"/>
                <a:gd name="T30" fmla="*/ 0 w 22"/>
                <a:gd name="T31" fmla="*/ 0 h 11"/>
                <a:gd name="T32" fmla="*/ 0 w 22"/>
                <a:gd name="T33" fmla="*/ 0 h 11"/>
                <a:gd name="T34" fmla="*/ 0 w 22"/>
                <a:gd name="T35" fmla="*/ 0 h 11"/>
                <a:gd name="T36" fmla="*/ 0 w 22"/>
                <a:gd name="T37" fmla="*/ 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"/>
                <a:gd name="T58" fmla="*/ 0 h 11"/>
                <a:gd name="T59" fmla="*/ 22 w 22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" h="11">
                  <a:moveTo>
                    <a:pt x="0" y="0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7"/>
                  </a:lnTo>
                  <a:lnTo>
                    <a:pt x="4" y="8"/>
                  </a:lnTo>
                  <a:lnTo>
                    <a:pt x="6" y="9"/>
                  </a:lnTo>
                  <a:lnTo>
                    <a:pt x="8" y="10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3" y="11"/>
                  </a:lnTo>
                  <a:lnTo>
                    <a:pt x="15" y="10"/>
                  </a:lnTo>
                  <a:lnTo>
                    <a:pt x="17" y="9"/>
                  </a:lnTo>
                  <a:lnTo>
                    <a:pt x="18" y="8"/>
                  </a:lnTo>
                  <a:lnTo>
                    <a:pt x="20" y="7"/>
                  </a:lnTo>
                  <a:lnTo>
                    <a:pt x="21" y="5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1" name="Freeform 2245"/>
            <p:cNvSpPr>
              <a:spLocks/>
            </p:cNvSpPr>
            <p:nvPr/>
          </p:nvSpPr>
          <p:spPr bwMode="auto">
            <a:xfrm>
              <a:off x="1859" y="1392"/>
              <a:ext cx="5" cy="3"/>
            </a:xfrm>
            <a:custGeom>
              <a:avLst/>
              <a:gdLst>
                <a:gd name="T0" fmla="*/ 0 w 22"/>
                <a:gd name="T1" fmla="*/ 0 h 11"/>
                <a:gd name="T2" fmla="*/ 0 w 22"/>
                <a:gd name="T3" fmla="*/ 0 h 11"/>
                <a:gd name="T4" fmla="*/ 0 w 22"/>
                <a:gd name="T5" fmla="*/ 0 h 11"/>
                <a:gd name="T6" fmla="*/ 0 w 22"/>
                <a:gd name="T7" fmla="*/ 0 h 11"/>
                <a:gd name="T8" fmla="*/ 0 w 22"/>
                <a:gd name="T9" fmla="*/ 0 h 11"/>
                <a:gd name="T10" fmla="*/ 0 w 22"/>
                <a:gd name="T11" fmla="*/ 0 h 11"/>
                <a:gd name="T12" fmla="*/ 0 w 22"/>
                <a:gd name="T13" fmla="*/ 0 h 11"/>
                <a:gd name="T14" fmla="*/ 0 w 22"/>
                <a:gd name="T15" fmla="*/ 0 h 11"/>
                <a:gd name="T16" fmla="*/ 0 w 22"/>
                <a:gd name="T17" fmla="*/ 0 h 11"/>
                <a:gd name="T18" fmla="*/ 0 w 22"/>
                <a:gd name="T19" fmla="*/ 0 h 11"/>
                <a:gd name="T20" fmla="*/ 0 w 22"/>
                <a:gd name="T21" fmla="*/ 0 h 11"/>
                <a:gd name="T22" fmla="*/ 0 w 22"/>
                <a:gd name="T23" fmla="*/ 0 h 11"/>
                <a:gd name="T24" fmla="*/ 0 w 22"/>
                <a:gd name="T25" fmla="*/ 0 h 11"/>
                <a:gd name="T26" fmla="*/ 0 w 22"/>
                <a:gd name="T27" fmla="*/ 0 h 11"/>
                <a:gd name="T28" fmla="*/ 0 w 22"/>
                <a:gd name="T29" fmla="*/ 0 h 11"/>
                <a:gd name="T30" fmla="*/ 0 w 22"/>
                <a:gd name="T31" fmla="*/ 0 h 11"/>
                <a:gd name="T32" fmla="*/ 0 w 22"/>
                <a:gd name="T33" fmla="*/ 0 h 11"/>
                <a:gd name="T34" fmla="*/ 0 w 22"/>
                <a:gd name="T35" fmla="*/ 0 h 11"/>
                <a:gd name="T36" fmla="*/ 0 w 22"/>
                <a:gd name="T37" fmla="*/ 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"/>
                <a:gd name="T58" fmla="*/ 0 h 11"/>
                <a:gd name="T59" fmla="*/ 22 w 22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" h="11">
                  <a:moveTo>
                    <a:pt x="22" y="11"/>
                  </a:moveTo>
                  <a:lnTo>
                    <a:pt x="22" y="9"/>
                  </a:lnTo>
                  <a:lnTo>
                    <a:pt x="22" y="7"/>
                  </a:lnTo>
                  <a:lnTo>
                    <a:pt x="21" y="6"/>
                  </a:lnTo>
                  <a:lnTo>
                    <a:pt x="20" y="4"/>
                  </a:lnTo>
                  <a:lnTo>
                    <a:pt x="18" y="3"/>
                  </a:lnTo>
                  <a:lnTo>
                    <a:pt x="17" y="1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6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9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2" name="Line 2246"/>
            <p:cNvSpPr>
              <a:spLocks noChangeShapeType="1"/>
            </p:cNvSpPr>
            <p:nvPr/>
          </p:nvSpPr>
          <p:spPr bwMode="auto">
            <a:xfrm>
              <a:off x="2540" y="1297"/>
              <a:ext cx="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3" name="Line 2247"/>
            <p:cNvSpPr>
              <a:spLocks noChangeShapeType="1"/>
            </p:cNvSpPr>
            <p:nvPr/>
          </p:nvSpPr>
          <p:spPr bwMode="auto">
            <a:xfrm flipV="1">
              <a:off x="1579" y="1250"/>
              <a:ext cx="35" cy="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4" name="Line 2248"/>
            <p:cNvSpPr>
              <a:spLocks noChangeShapeType="1"/>
            </p:cNvSpPr>
            <p:nvPr/>
          </p:nvSpPr>
          <p:spPr bwMode="auto">
            <a:xfrm flipH="1">
              <a:off x="1602" y="1292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5" name="Freeform 2249"/>
            <p:cNvSpPr>
              <a:spLocks/>
            </p:cNvSpPr>
            <p:nvPr/>
          </p:nvSpPr>
          <p:spPr bwMode="auto">
            <a:xfrm>
              <a:off x="1597" y="1292"/>
              <a:ext cx="5" cy="5"/>
            </a:xfrm>
            <a:custGeom>
              <a:avLst/>
              <a:gdLst>
                <a:gd name="T0" fmla="*/ 0 w 19"/>
                <a:gd name="T1" fmla="*/ 0 h 18"/>
                <a:gd name="T2" fmla="*/ 0 w 19"/>
                <a:gd name="T3" fmla="*/ 0 h 18"/>
                <a:gd name="T4" fmla="*/ 0 w 19"/>
                <a:gd name="T5" fmla="*/ 0 h 18"/>
                <a:gd name="T6" fmla="*/ 0 w 19"/>
                <a:gd name="T7" fmla="*/ 0 h 18"/>
                <a:gd name="T8" fmla="*/ 0 w 19"/>
                <a:gd name="T9" fmla="*/ 0 h 18"/>
                <a:gd name="T10" fmla="*/ 0 w 19"/>
                <a:gd name="T11" fmla="*/ 0 h 18"/>
                <a:gd name="T12" fmla="*/ 0 w 19"/>
                <a:gd name="T13" fmla="*/ 0 h 18"/>
                <a:gd name="T14" fmla="*/ 0 w 19"/>
                <a:gd name="T15" fmla="*/ 0 h 18"/>
                <a:gd name="T16" fmla="*/ 0 w 19"/>
                <a:gd name="T17" fmla="*/ 0 h 18"/>
                <a:gd name="T18" fmla="*/ 0 w 19"/>
                <a:gd name="T19" fmla="*/ 0 h 18"/>
                <a:gd name="T20" fmla="*/ 0 w 19"/>
                <a:gd name="T21" fmla="*/ 0 h 18"/>
                <a:gd name="T22" fmla="*/ 0 w 19"/>
                <a:gd name="T23" fmla="*/ 0 h 18"/>
                <a:gd name="T24" fmla="*/ 0 w 19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"/>
                <a:gd name="T40" fmla="*/ 0 h 18"/>
                <a:gd name="T41" fmla="*/ 19 w 19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" h="18">
                  <a:moveTo>
                    <a:pt x="19" y="0"/>
                  </a:moveTo>
                  <a:lnTo>
                    <a:pt x="16" y="0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7" y="3"/>
                  </a:lnTo>
                  <a:lnTo>
                    <a:pt x="6" y="5"/>
                  </a:lnTo>
                  <a:lnTo>
                    <a:pt x="4" y="7"/>
                  </a:lnTo>
                  <a:lnTo>
                    <a:pt x="3" y="9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6" name="Line 2250"/>
            <p:cNvSpPr>
              <a:spLocks noChangeShapeType="1"/>
            </p:cNvSpPr>
            <p:nvPr/>
          </p:nvSpPr>
          <p:spPr bwMode="auto">
            <a:xfrm>
              <a:off x="1597" y="1297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6177" name="Group 2251"/>
            <p:cNvGrpSpPr>
              <a:grpSpLocks/>
            </p:cNvGrpSpPr>
            <p:nvPr/>
          </p:nvGrpSpPr>
          <p:grpSpPr bwMode="auto">
            <a:xfrm>
              <a:off x="1577" y="1250"/>
              <a:ext cx="1278" cy="620"/>
              <a:chOff x="1577" y="1250"/>
              <a:chExt cx="1278" cy="620"/>
            </a:xfrm>
          </p:grpSpPr>
          <p:sp>
            <p:nvSpPr>
              <p:cNvPr id="117285" name="Line 2252"/>
              <p:cNvSpPr>
                <a:spLocks noChangeShapeType="1"/>
              </p:cNvSpPr>
              <p:nvPr/>
            </p:nvSpPr>
            <p:spPr bwMode="auto">
              <a:xfrm>
                <a:off x="1577" y="130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6" name="Line 2253"/>
              <p:cNvSpPr>
                <a:spLocks noChangeShapeType="1"/>
              </p:cNvSpPr>
              <p:nvPr/>
            </p:nvSpPr>
            <p:spPr bwMode="auto">
              <a:xfrm>
                <a:off x="1600" y="130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7" name="Line 2254"/>
              <p:cNvSpPr>
                <a:spLocks noChangeShapeType="1"/>
              </p:cNvSpPr>
              <p:nvPr/>
            </p:nvSpPr>
            <p:spPr bwMode="auto">
              <a:xfrm flipV="1">
                <a:off x="1649" y="1264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8" name="Line 2255"/>
              <p:cNvSpPr>
                <a:spLocks noChangeShapeType="1"/>
              </p:cNvSpPr>
              <p:nvPr/>
            </p:nvSpPr>
            <p:spPr bwMode="auto">
              <a:xfrm flipV="1">
                <a:off x="1630" y="1297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9" name="Freeform 2256"/>
              <p:cNvSpPr>
                <a:spLocks/>
              </p:cNvSpPr>
              <p:nvPr/>
            </p:nvSpPr>
            <p:spPr bwMode="auto">
              <a:xfrm>
                <a:off x="1626" y="1292"/>
                <a:ext cx="4" cy="5"/>
              </a:xfrm>
              <a:custGeom>
                <a:avLst/>
                <a:gdLst>
                  <a:gd name="T0" fmla="*/ 0 w 19"/>
                  <a:gd name="T1" fmla="*/ 0 h 18"/>
                  <a:gd name="T2" fmla="*/ 0 w 19"/>
                  <a:gd name="T3" fmla="*/ 0 h 18"/>
                  <a:gd name="T4" fmla="*/ 0 w 19"/>
                  <a:gd name="T5" fmla="*/ 0 h 18"/>
                  <a:gd name="T6" fmla="*/ 0 w 19"/>
                  <a:gd name="T7" fmla="*/ 0 h 18"/>
                  <a:gd name="T8" fmla="*/ 0 w 19"/>
                  <a:gd name="T9" fmla="*/ 0 h 18"/>
                  <a:gd name="T10" fmla="*/ 0 w 19"/>
                  <a:gd name="T11" fmla="*/ 0 h 18"/>
                  <a:gd name="T12" fmla="*/ 0 w 19"/>
                  <a:gd name="T13" fmla="*/ 0 h 18"/>
                  <a:gd name="T14" fmla="*/ 0 w 19"/>
                  <a:gd name="T15" fmla="*/ 0 h 18"/>
                  <a:gd name="T16" fmla="*/ 0 w 19"/>
                  <a:gd name="T17" fmla="*/ 0 h 18"/>
                  <a:gd name="T18" fmla="*/ 0 w 19"/>
                  <a:gd name="T19" fmla="*/ 0 h 18"/>
                  <a:gd name="T20" fmla="*/ 0 w 19"/>
                  <a:gd name="T21" fmla="*/ 0 h 18"/>
                  <a:gd name="T22" fmla="*/ 0 w 19"/>
                  <a:gd name="T23" fmla="*/ 0 h 18"/>
                  <a:gd name="T24" fmla="*/ 0 w 19"/>
                  <a:gd name="T25" fmla="*/ 0 h 1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18"/>
                  <a:gd name="T41" fmla="*/ 19 w 19"/>
                  <a:gd name="T42" fmla="*/ 18 h 1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18">
                    <a:moveTo>
                      <a:pt x="19" y="18"/>
                    </a:moveTo>
                    <a:lnTo>
                      <a:pt x="19" y="16"/>
                    </a:lnTo>
                    <a:lnTo>
                      <a:pt x="18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0" name="Line 2257"/>
              <p:cNvSpPr>
                <a:spLocks noChangeShapeType="1"/>
              </p:cNvSpPr>
              <p:nvPr/>
            </p:nvSpPr>
            <p:spPr bwMode="auto">
              <a:xfrm flipH="1">
                <a:off x="1614" y="1250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1" name="Freeform 2258"/>
              <p:cNvSpPr>
                <a:spLocks/>
              </p:cNvSpPr>
              <p:nvPr/>
            </p:nvSpPr>
            <p:spPr bwMode="auto">
              <a:xfrm>
                <a:off x="1622" y="1264"/>
                <a:ext cx="12" cy="13"/>
              </a:xfrm>
              <a:custGeom>
                <a:avLst/>
                <a:gdLst>
                  <a:gd name="T0" fmla="*/ 0 w 52"/>
                  <a:gd name="T1" fmla="*/ 0 h 51"/>
                  <a:gd name="T2" fmla="*/ 0 w 52"/>
                  <a:gd name="T3" fmla="*/ 0 h 51"/>
                  <a:gd name="T4" fmla="*/ 0 w 52"/>
                  <a:gd name="T5" fmla="*/ 0 h 51"/>
                  <a:gd name="T6" fmla="*/ 0 w 52"/>
                  <a:gd name="T7" fmla="*/ 0 h 51"/>
                  <a:gd name="T8" fmla="*/ 0 w 52"/>
                  <a:gd name="T9" fmla="*/ 0 h 51"/>
                  <a:gd name="T10" fmla="*/ 0 w 52"/>
                  <a:gd name="T11" fmla="*/ 0 h 51"/>
                  <a:gd name="T12" fmla="*/ 0 w 52"/>
                  <a:gd name="T13" fmla="*/ 0 h 51"/>
                  <a:gd name="T14" fmla="*/ 0 w 52"/>
                  <a:gd name="T15" fmla="*/ 0 h 51"/>
                  <a:gd name="T16" fmla="*/ 0 w 52"/>
                  <a:gd name="T17" fmla="*/ 0 h 51"/>
                  <a:gd name="T18" fmla="*/ 0 w 52"/>
                  <a:gd name="T19" fmla="*/ 0 h 51"/>
                  <a:gd name="T20" fmla="*/ 0 w 52"/>
                  <a:gd name="T21" fmla="*/ 0 h 51"/>
                  <a:gd name="T22" fmla="*/ 0 w 52"/>
                  <a:gd name="T23" fmla="*/ 0 h 51"/>
                  <a:gd name="T24" fmla="*/ 0 w 52"/>
                  <a:gd name="T25" fmla="*/ 0 h 51"/>
                  <a:gd name="T26" fmla="*/ 0 w 52"/>
                  <a:gd name="T27" fmla="*/ 0 h 51"/>
                  <a:gd name="T28" fmla="*/ 0 w 52"/>
                  <a:gd name="T29" fmla="*/ 0 h 51"/>
                  <a:gd name="T30" fmla="*/ 0 w 52"/>
                  <a:gd name="T31" fmla="*/ 0 h 51"/>
                  <a:gd name="T32" fmla="*/ 0 w 52"/>
                  <a:gd name="T33" fmla="*/ 0 h 51"/>
                  <a:gd name="T34" fmla="*/ 0 w 52"/>
                  <a:gd name="T35" fmla="*/ 0 h 51"/>
                  <a:gd name="T36" fmla="*/ 0 w 52"/>
                  <a:gd name="T37" fmla="*/ 0 h 51"/>
                  <a:gd name="T38" fmla="*/ 0 w 52"/>
                  <a:gd name="T39" fmla="*/ 0 h 51"/>
                  <a:gd name="T40" fmla="*/ 0 w 52"/>
                  <a:gd name="T41" fmla="*/ 0 h 51"/>
                  <a:gd name="T42" fmla="*/ 0 w 52"/>
                  <a:gd name="T43" fmla="*/ 0 h 51"/>
                  <a:gd name="T44" fmla="*/ 0 w 52"/>
                  <a:gd name="T45" fmla="*/ 0 h 51"/>
                  <a:gd name="T46" fmla="*/ 0 w 52"/>
                  <a:gd name="T47" fmla="*/ 0 h 51"/>
                  <a:gd name="T48" fmla="*/ 0 w 52"/>
                  <a:gd name="T49" fmla="*/ 0 h 51"/>
                  <a:gd name="T50" fmla="*/ 0 w 52"/>
                  <a:gd name="T51" fmla="*/ 0 h 51"/>
                  <a:gd name="T52" fmla="*/ 0 w 52"/>
                  <a:gd name="T53" fmla="*/ 0 h 51"/>
                  <a:gd name="T54" fmla="*/ 0 w 52"/>
                  <a:gd name="T55" fmla="*/ 0 h 51"/>
                  <a:gd name="T56" fmla="*/ 0 w 52"/>
                  <a:gd name="T57" fmla="*/ 0 h 51"/>
                  <a:gd name="T58" fmla="*/ 0 w 52"/>
                  <a:gd name="T59" fmla="*/ 0 h 51"/>
                  <a:gd name="T60" fmla="*/ 0 w 52"/>
                  <a:gd name="T61" fmla="*/ 0 h 51"/>
                  <a:gd name="T62" fmla="*/ 0 w 52"/>
                  <a:gd name="T63" fmla="*/ 0 h 51"/>
                  <a:gd name="T64" fmla="*/ 0 w 52"/>
                  <a:gd name="T65" fmla="*/ 0 h 51"/>
                  <a:gd name="T66" fmla="*/ 0 w 52"/>
                  <a:gd name="T67" fmla="*/ 0 h 51"/>
                  <a:gd name="T68" fmla="*/ 0 w 52"/>
                  <a:gd name="T69" fmla="*/ 0 h 51"/>
                  <a:gd name="T70" fmla="*/ 0 w 52"/>
                  <a:gd name="T71" fmla="*/ 0 h 51"/>
                  <a:gd name="T72" fmla="*/ 0 w 52"/>
                  <a:gd name="T73" fmla="*/ 0 h 51"/>
                  <a:gd name="T74" fmla="*/ 0 w 52"/>
                  <a:gd name="T75" fmla="*/ 0 h 51"/>
                  <a:gd name="T76" fmla="*/ 0 w 52"/>
                  <a:gd name="T77" fmla="*/ 0 h 51"/>
                  <a:gd name="T78" fmla="*/ 0 w 52"/>
                  <a:gd name="T79" fmla="*/ 0 h 51"/>
                  <a:gd name="T80" fmla="*/ 0 w 52"/>
                  <a:gd name="T81" fmla="*/ 0 h 51"/>
                  <a:gd name="T82" fmla="*/ 0 w 52"/>
                  <a:gd name="T83" fmla="*/ 0 h 51"/>
                  <a:gd name="T84" fmla="*/ 0 w 52"/>
                  <a:gd name="T85" fmla="*/ 0 h 51"/>
                  <a:gd name="T86" fmla="*/ 0 w 52"/>
                  <a:gd name="T87" fmla="*/ 0 h 51"/>
                  <a:gd name="T88" fmla="*/ 0 w 52"/>
                  <a:gd name="T89" fmla="*/ 0 h 51"/>
                  <a:gd name="T90" fmla="*/ 0 w 52"/>
                  <a:gd name="T91" fmla="*/ 0 h 51"/>
                  <a:gd name="T92" fmla="*/ 0 w 52"/>
                  <a:gd name="T93" fmla="*/ 0 h 51"/>
                  <a:gd name="T94" fmla="*/ 0 w 52"/>
                  <a:gd name="T95" fmla="*/ 0 h 51"/>
                  <a:gd name="T96" fmla="*/ 0 w 52"/>
                  <a:gd name="T97" fmla="*/ 0 h 51"/>
                  <a:gd name="T98" fmla="*/ 0 w 52"/>
                  <a:gd name="T99" fmla="*/ 0 h 51"/>
                  <a:gd name="T100" fmla="*/ 0 w 52"/>
                  <a:gd name="T101" fmla="*/ 0 h 51"/>
                  <a:gd name="T102" fmla="*/ 0 w 52"/>
                  <a:gd name="T103" fmla="*/ 0 h 51"/>
                  <a:gd name="T104" fmla="*/ 0 w 52"/>
                  <a:gd name="T105" fmla="*/ 0 h 51"/>
                  <a:gd name="T106" fmla="*/ 0 w 52"/>
                  <a:gd name="T107" fmla="*/ 0 h 51"/>
                  <a:gd name="T108" fmla="*/ 0 w 52"/>
                  <a:gd name="T109" fmla="*/ 0 h 51"/>
                  <a:gd name="T110" fmla="*/ 0 w 52"/>
                  <a:gd name="T111" fmla="*/ 0 h 51"/>
                  <a:gd name="T112" fmla="*/ 0 w 52"/>
                  <a:gd name="T113" fmla="*/ 0 h 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2"/>
                  <a:gd name="T172" fmla="*/ 0 h 51"/>
                  <a:gd name="T173" fmla="*/ 52 w 52"/>
                  <a:gd name="T174" fmla="*/ 51 h 5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2" h="51">
                    <a:moveTo>
                      <a:pt x="52" y="26"/>
                    </a:moveTo>
                    <a:lnTo>
                      <a:pt x="52" y="23"/>
                    </a:lnTo>
                    <a:lnTo>
                      <a:pt x="51" y="20"/>
                    </a:lnTo>
                    <a:lnTo>
                      <a:pt x="51" y="17"/>
                    </a:lnTo>
                    <a:lnTo>
                      <a:pt x="50" y="14"/>
                    </a:lnTo>
                    <a:lnTo>
                      <a:pt x="48" y="12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41" y="5"/>
                    </a:lnTo>
                    <a:lnTo>
                      <a:pt x="39" y="4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1"/>
                    </a:lnTo>
                    <a:lnTo>
                      <a:pt x="17" y="1"/>
                    </a:lnTo>
                    <a:lnTo>
                      <a:pt x="14" y="2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7"/>
                    </a:lnTo>
                    <a:lnTo>
                      <a:pt x="4" y="39"/>
                    </a:lnTo>
                    <a:lnTo>
                      <a:pt x="5" y="42"/>
                    </a:lnTo>
                    <a:lnTo>
                      <a:pt x="7" y="44"/>
                    </a:lnTo>
                    <a:lnTo>
                      <a:pt x="9" y="46"/>
                    </a:lnTo>
                    <a:lnTo>
                      <a:pt x="12" y="47"/>
                    </a:lnTo>
                    <a:lnTo>
                      <a:pt x="14" y="49"/>
                    </a:lnTo>
                    <a:lnTo>
                      <a:pt x="17" y="50"/>
                    </a:lnTo>
                    <a:lnTo>
                      <a:pt x="20" y="51"/>
                    </a:lnTo>
                    <a:lnTo>
                      <a:pt x="23" y="51"/>
                    </a:lnTo>
                    <a:lnTo>
                      <a:pt x="25" y="51"/>
                    </a:lnTo>
                    <a:lnTo>
                      <a:pt x="28" y="51"/>
                    </a:lnTo>
                    <a:lnTo>
                      <a:pt x="31" y="51"/>
                    </a:lnTo>
                    <a:lnTo>
                      <a:pt x="34" y="50"/>
                    </a:lnTo>
                    <a:lnTo>
                      <a:pt x="37" y="49"/>
                    </a:lnTo>
                    <a:lnTo>
                      <a:pt x="39" y="47"/>
                    </a:lnTo>
                    <a:lnTo>
                      <a:pt x="41" y="46"/>
                    </a:lnTo>
                    <a:lnTo>
                      <a:pt x="44" y="44"/>
                    </a:lnTo>
                    <a:lnTo>
                      <a:pt x="47" y="42"/>
                    </a:lnTo>
                    <a:lnTo>
                      <a:pt x="48" y="39"/>
                    </a:lnTo>
                    <a:lnTo>
                      <a:pt x="50" y="37"/>
                    </a:lnTo>
                    <a:lnTo>
                      <a:pt x="51" y="34"/>
                    </a:lnTo>
                    <a:lnTo>
                      <a:pt x="51" y="31"/>
                    </a:lnTo>
                    <a:lnTo>
                      <a:pt x="52" y="28"/>
                    </a:lnTo>
                    <a:lnTo>
                      <a:pt x="52" y="2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2" name="Line 2259"/>
              <p:cNvSpPr>
                <a:spLocks noChangeShapeType="1"/>
              </p:cNvSpPr>
              <p:nvPr/>
            </p:nvSpPr>
            <p:spPr bwMode="auto">
              <a:xfrm flipH="1">
                <a:off x="1618" y="1271"/>
                <a:ext cx="1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3" name="Line 2260"/>
              <p:cNvSpPr>
                <a:spLocks noChangeShapeType="1"/>
              </p:cNvSpPr>
              <p:nvPr/>
            </p:nvSpPr>
            <p:spPr bwMode="auto">
              <a:xfrm flipH="1" flipV="1">
                <a:off x="1634" y="1250"/>
                <a:ext cx="15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4" name="Line 2261"/>
              <p:cNvSpPr>
                <a:spLocks noChangeShapeType="1"/>
              </p:cNvSpPr>
              <p:nvPr/>
            </p:nvSpPr>
            <p:spPr bwMode="auto">
              <a:xfrm>
                <a:off x="1628" y="130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5" name="Line 2262"/>
              <p:cNvSpPr>
                <a:spLocks noChangeShapeType="1"/>
              </p:cNvSpPr>
              <p:nvPr/>
            </p:nvSpPr>
            <p:spPr bwMode="auto">
              <a:xfrm>
                <a:off x="1651" y="130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6" name="Line 2263"/>
              <p:cNvSpPr>
                <a:spLocks noChangeShapeType="1"/>
              </p:cNvSpPr>
              <p:nvPr/>
            </p:nvSpPr>
            <p:spPr bwMode="auto">
              <a:xfrm>
                <a:off x="1579" y="1285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7" name="Line 2264"/>
              <p:cNvSpPr>
                <a:spLocks noChangeShapeType="1"/>
              </p:cNvSpPr>
              <p:nvPr/>
            </p:nvSpPr>
            <p:spPr bwMode="auto">
              <a:xfrm flipV="1">
                <a:off x="1628" y="1262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8" name="Line 2265"/>
              <p:cNvSpPr>
                <a:spLocks noChangeShapeType="1"/>
              </p:cNvSpPr>
              <p:nvPr/>
            </p:nvSpPr>
            <p:spPr bwMode="auto">
              <a:xfrm>
                <a:off x="1628" y="1271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99" name="Freeform 2266"/>
              <p:cNvSpPr>
                <a:spLocks/>
              </p:cNvSpPr>
              <p:nvPr/>
            </p:nvSpPr>
            <p:spPr bwMode="auto">
              <a:xfrm>
                <a:off x="1985" y="1395"/>
                <a:ext cx="6" cy="2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w 22"/>
                  <a:gd name="T15" fmla="*/ 0 h 11"/>
                  <a:gd name="T16" fmla="*/ 0 w 22"/>
                  <a:gd name="T17" fmla="*/ 0 h 11"/>
                  <a:gd name="T18" fmla="*/ 0 w 22"/>
                  <a:gd name="T19" fmla="*/ 0 h 11"/>
                  <a:gd name="T20" fmla="*/ 0 w 22"/>
                  <a:gd name="T21" fmla="*/ 0 h 11"/>
                  <a:gd name="T22" fmla="*/ 0 w 22"/>
                  <a:gd name="T23" fmla="*/ 0 h 11"/>
                  <a:gd name="T24" fmla="*/ 0 w 22"/>
                  <a:gd name="T25" fmla="*/ 0 h 11"/>
                  <a:gd name="T26" fmla="*/ 0 w 22"/>
                  <a:gd name="T27" fmla="*/ 0 h 11"/>
                  <a:gd name="T28" fmla="*/ 0 w 22"/>
                  <a:gd name="T29" fmla="*/ 0 h 11"/>
                  <a:gd name="T30" fmla="*/ 0 w 22"/>
                  <a:gd name="T31" fmla="*/ 0 h 11"/>
                  <a:gd name="T32" fmla="*/ 0 w 22"/>
                  <a:gd name="T33" fmla="*/ 0 h 11"/>
                  <a:gd name="T34" fmla="*/ 0 w 22"/>
                  <a:gd name="T35" fmla="*/ 0 h 11"/>
                  <a:gd name="T36" fmla="*/ 0 w 22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"/>
                  <a:gd name="T58" fmla="*/ 0 h 11"/>
                  <a:gd name="T59" fmla="*/ 22 w 22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" h="11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1" y="4"/>
                    </a:lnTo>
                    <a:lnTo>
                      <a:pt x="22" y="2"/>
                    </a:lnTo>
                    <a:lnTo>
                      <a:pt x="2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0" name="Freeform 2267"/>
              <p:cNvSpPr>
                <a:spLocks/>
              </p:cNvSpPr>
              <p:nvPr/>
            </p:nvSpPr>
            <p:spPr bwMode="auto">
              <a:xfrm>
                <a:off x="1985" y="1392"/>
                <a:ext cx="6" cy="3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w 22"/>
                  <a:gd name="T15" fmla="*/ 0 h 11"/>
                  <a:gd name="T16" fmla="*/ 0 w 22"/>
                  <a:gd name="T17" fmla="*/ 0 h 11"/>
                  <a:gd name="T18" fmla="*/ 0 w 22"/>
                  <a:gd name="T19" fmla="*/ 0 h 11"/>
                  <a:gd name="T20" fmla="*/ 0 w 22"/>
                  <a:gd name="T21" fmla="*/ 0 h 11"/>
                  <a:gd name="T22" fmla="*/ 0 w 22"/>
                  <a:gd name="T23" fmla="*/ 0 h 11"/>
                  <a:gd name="T24" fmla="*/ 0 w 22"/>
                  <a:gd name="T25" fmla="*/ 0 h 11"/>
                  <a:gd name="T26" fmla="*/ 0 w 22"/>
                  <a:gd name="T27" fmla="*/ 0 h 11"/>
                  <a:gd name="T28" fmla="*/ 0 w 22"/>
                  <a:gd name="T29" fmla="*/ 0 h 11"/>
                  <a:gd name="T30" fmla="*/ 0 w 22"/>
                  <a:gd name="T31" fmla="*/ 0 h 11"/>
                  <a:gd name="T32" fmla="*/ 0 w 22"/>
                  <a:gd name="T33" fmla="*/ 0 h 11"/>
                  <a:gd name="T34" fmla="*/ 0 w 22"/>
                  <a:gd name="T35" fmla="*/ 0 h 11"/>
                  <a:gd name="T36" fmla="*/ 0 w 22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"/>
                  <a:gd name="T58" fmla="*/ 0 h 11"/>
                  <a:gd name="T59" fmla="*/ 22 w 22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" h="11">
                    <a:moveTo>
                      <a:pt x="22" y="11"/>
                    </a:moveTo>
                    <a:lnTo>
                      <a:pt x="22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1" name="Line 2268"/>
              <p:cNvSpPr>
                <a:spLocks noChangeShapeType="1"/>
              </p:cNvSpPr>
              <p:nvPr/>
            </p:nvSpPr>
            <p:spPr bwMode="auto">
              <a:xfrm flipH="1">
                <a:off x="2197" y="1858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2" name="Line 2269"/>
              <p:cNvSpPr>
                <a:spLocks noChangeShapeType="1"/>
              </p:cNvSpPr>
              <p:nvPr/>
            </p:nvSpPr>
            <p:spPr bwMode="auto">
              <a:xfrm flipH="1">
                <a:off x="2194" y="1847"/>
                <a:ext cx="7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3" name="Line 2270"/>
              <p:cNvSpPr>
                <a:spLocks noChangeShapeType="1"/>
              </p:cNvSpPr>
              <p:nvPr/>
            </p:nvSpPr>
            <p:spPr bwMode="auto">
              <a:xfrm flipH="1">
                <a:off x="2194" y="186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4" name="Line 2271"/>
              <p:cNvSpPr>
                <a:spLocks noChangeShapeType="1"/>
              </p:cNvSpPr>
              <p:nvPr/>
            </p:nvSpPr>
            <p:spPr bwMode="auto">
              <a:xfrm flipH="1">
                <a:off x="2194" y="186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5" name="Line 2272"/>
              <p:cNvSpPr>
                <a:spLocks noChangeShapeType="1"/>
              </p:cNvSpPr>
              <p:nvPr/>
            </p:nvSpPr>
            <p:spPr bwMode="auto">
              <a:xfrm flipH="1">
                <a:off x="2194" y="186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6" name="Line 2273"/>
              <p:cNvSpPr>
                <a:spLocks noChangeShapeType="1"/>
              </p:cNvSpPr>
              <p:nvPr/>
            </p:nvSpPr>
            <p:spPr bwMode="auto">
              <a:xfrm>
                <a:off x="2252" y="18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7" name="Line 2274"/>
              <p:cNvSpPr>
                <a:spLocks noChangeShapeType="1"/>
              </p:cNvSpPr>
              <p:nvPr/>
            </p:nvSpPr>
            <p:spPr bwMode="auto">
              <a:xfrm flipV="1">
                <a:off x="2245" y="18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8" name="Line 2275"/>
              <p:cNvSpPr>
                <a:spLocks noChangeShapeType="1"/>
              </p:cNvSpPr>
              <p:nvPr/>
            </p:nvSpPr>
            <p:spPr bwMode="auto">
              <a:xfrm flipV="1">
                <a:off x="2246" y="186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09" name="Line 2276"/>
              <p:cNvSpPr>
                <a:spLocks noChangeShapeType="1"/>
              </p:cNvSpPr>
              <p:nvPr/>
            </p:nvSpPr>
            <p:spPr bwMode="auto">
              <a:xfrm flipV="1">
                <a:off x="2255" y="1860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0" name="Freeform 2277"/>
              <p:cNvSpPr>
                <a:spLocks/>
              </p:cNvSpPr>
              <p:nvPr/>
            </p:nvSpPr>
            <p:spPr bwMode="auto">
              <a:xfrm>
                <a:off x="2252" y="1862"/>
                <a:ext cx="3" cy="3"/>
              </a:xfrm>
              <a:custGeom>
                <a:avLst/>
                <a:gdLst>
                  <a:gd name="T0" fmla="*/ 0 w 11"/>
                  <a:gd name="T1" fmla="*/ 0 h 13"/>
                  <a:gd name="T2" fmla="*/ 0 w 11"/>
                  <a:gd name="T3" fmla="*/ 0 h 13"/>
                  <a:gd name="T4" fmla="*/ 0 w 11"/>
                  <a:gd name="T5" fmla="*/ 0 h 13"/>
                  <a:gd name="T6" fmla="*/ 0 w 11"/>
                  <a:gd name="T7" fmla="*/ 0 h 13"/>
                  <a:gd name="T8" fmla="*/ 0 w 11"/>
                  <a:gd name="T9" fmla="*/ 0 h 13"/>
                  <a:gd name="T10" fmla="*/ 0 w 11"/>
                  <a:gd name="T11" fmla="*/ 0 h 13"/>
                  <a:gd name="T12" fmla="*/ 0 w 11"/>
                  <a:gd name="T13" fmla="*/ 0 h 13"/>
                  <a:gd name="T14" fmla="*/ 0 w 11"/>
                  <a:gd name="T15" fmla="*/ 0 h 13"/>
                  <a:gd name="T16" fmla="*/ 0 w 11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3"/>
                  <a:gd name="T29" fmla="*/ 11 w 11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3">
                    <a:moveTo>
                      <a:pt x="11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1" name="Line 2278"/>
              <p:cNvSpPr>
                <a:spLocks noChangeShapeType="1"/>
              </p:cNvSpPr>
              <p:nvPr/>
            </p:nvSpPr>
            <p:spPr bwMode="auto">
              <a:xfrm flipV="1">
                <a:off x="2272" y="183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2" name="Freeform 2279"/>
              <p:cNvSpPr>
                <a:spLocks/>
              </p:cNvSpPr>
              <p:nvPr/>
            </p:nvSpPr>
            <p:spPr bwMode="auto">
              <a:xfrm>
                <a:off x="2271" y="1846"/>
                <a:ext cx="1" cy="2"/>
              </a:xfrm>
              <a:custGeom>
                <a:avLst/>
                <a:gdLst>
                  <a:gd name="T0" fmla="*/ 0 w 4"/>
                  <a:gd name="T1" fmla="*/ 0 h 9"/>
                  <a:gd name="T2" fmla="*/ 0 w 4"/>
                  <a:gd name="T3" fmla="*/ 0 h 9"/>
                  <a:gd name="T4" fmla="*/ 0 w 4"/>
                  <a:gd name="T5" fmla="*/ 0 h 9"/>
                  <a:gd name="T6" fmla="*/ 0 w 4"/>
                  <a:gd name="T7" fmla="*/ 0 h 9"/>
                  <a:gd name="T8" fmla="*/ 0 w 4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9"/>
                  <a:gd name="T17" fmla="*/ 4 w 4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9">
                    <a:moveTo>
                      <a:pt x="0" y="9"/>
                    </a:moveTo>
                    <a:lnTo>
                      <a:pt x="2" y="7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3" name="Freeform 2280"/>
              <p:cNvSpPr>
                <a:spLocks/>
              </p:cNvSpPr>
              <p:nvPr/>
            </p:nvSpPr>
            <p:spPr bwMode="auto">
              <a:xfrm>
                <a:off x="2261" y="1859"/>
                <a:ext cx="2" cy="1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0 h 4"/>
                  <a:gd name="T6" fmla="*/ 0 w 7"/>
                  <a:gd name="T7" fmla="*/ 0 h 4"/>
                  <a:gd name="T8" fmla="*/ 0 w 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0" y="4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4" name="Line 2281"/>
              <p:cNvSpPr>
                <a:spLocks noChangeShapeType="1"/>
              </p:cNvSpPr>
              <p:nvPr/>
            </p:nvSpPr>
            <p:spPr bwMode="auto">
              <a:xfrm flipH="1">
                <a:off x="2271" y="18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5" name="Line 2282"/>
              <p:cNvSpPr>
                <a:spLocks noChangeShapeType="1"/>
              </p:cNvSpPr>
              <p:nvPr/>
            </p:nvSpPr>
            <p:spPr bwMode="auto">
              <a:xfrm>
                <a:off x="2130" y="1858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6" name="Line 2283"/>
              <p:cNvSpPr>
                <a:spLocks noChangeShapeType="1"/>
              </p:cNvSpPr>
              <p:nvPr/>
            </p:nvSpPr>
            <p:spPr bwMode="auto">
              <a:xfrm>
                <a:off x="2121" y="1847"/>
                <a:ext cx="7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7" name="Line 2284"/>
              <p:cNvSpPr>
                <a:spLocks noChangeShapeType="1"/>
              </p:cNvSpPr>
              <p:nvPr/>
            </p:nvSpPr>
            <p:spPr bwMode="auto">
              <a:xfrm>
                <a:off x="2136" y="186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8" name="Line 2285"/>
              <p:cNvSpPr>
                <a:spLocks noChangeShapeType="1"/>
              </p:cNvSpPr>
              <p:nvPr/>
            </p:nvSpPr>
            <p:spPr bwMode="auto">
              <a:xfrm>
                <a:off x="2142" y="186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19" name="Line 2286"/>
              <p:cNvSpPr>
                <a:spLocks noChangeShapeType="1"/>
              </p:cNvSpPr>
              <p:nvPr/>
            </p:nvSpPr>
            <p:spPr bwMode="auto">
              <a:xfrm>
                <a:off x="2143" y="186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0" name="Line 2287"/>
              <p:cNvSpPr>
                <a:spLocks noChangeShapeType="1"/>
              </p:cNvSpPr>
              <p:nvPr/>
            </p:nvSpPr>
            <p:spPr bwMode="auto">
              <a:xfrm>
                <a:off x="2136" y="18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1" name="Line 2288"/>
              <p:cNvSpPr>
                <a:spLocks noChangeShapeType="1"/>
              </p:cNvSpPr>
              <p:nvPr/>
            </p:nvSpPr>
            <p:spPr bwMode="auto">
              <a:xfrm flipH="1" flipV="1">
                <a:off x="2142" y="18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2" name="Line 2289"/>
              <p:cNvSpPr>
                <a:spLocks noChangeShapeType="1"/>
              </p:cNvSpPr>
              <p:nvPr/>
            </p:nvSpPr>
            <p:spPr bwMode="auto">
              <a:xfrm flipH="1" flipV="1">
                <a:off x="2136" y="186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3" name="Line 2290"/>
              <p:cNvSpPr>
                <a:spLocks noChangeShapeType="1"/>
              </p:cNvSpPr>
              <p:nvPr/>
            </p:nvSpPr>
            <p:spPr bwMode="auto">
              <a:xfrm flipH="1" flipV="1">
                <a:off x="2127" y="1860"/>
                <a:ext cx="7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4" name="Freeform 2291"/>
              <p:cNvSpPr>
                <a:spLocks/>
              </p:cNvSpPr>
              <p:nvPr/>
            </p:nvSpPr>
            <p:spPr bwMode="auto">
              <a:xfrm>
                <a:off x="2134" y="1862"/>
                <a:ext cx="2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13"/>
                    </a:moveTo>
                    <a:lnTo>
                      <a:pt x="10" y="11"/>
                    </a:lnTo>
                    <a:lnTo>
                      <a:pt x="9" y="9"/>
                    </a:lnTo>
                    <a:lnTo>
                      <a:pt x="8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5" name="Line 2292"/>
              <p:cNvSpPr>
                <a:spLocks noChangeShapeType="1"/>
              </p:cNvSpPr>
              <p:nvPr/>
            </p:nvSpPr>
            <p:spPr bwMode="auto">
              <a:xfrm flipV="1">
                <a:off x="2116" y="183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6" name="Freeform 2293"/>
              <p:cNvSpPr>
                <a:spLocks/>
              </p:cNvSpPr>
              <p:nvPr/>
            </p:nvSpPr>
            <p:spPr bwMode="auto">
              <a:xfrm>
                <a:off x="2116" y="1846"/>
                <a:ext cx="1" cy="2"/>
              </a:xfrm>
              <a:custGeom>
                <a:avLst/>
                <a:gdLst>
                  <a:gd name="T0" fmla="*/ 0 w 4"/>
                  <a:gd name="T1" fmla="*/ 0 h 9"/>
                  <a:gd name="T2" fmla="*/ 0 w 4"/>
                  <a:gd name="T3" fmla="*/ 0 h 9"/>
                  <a:gd name="T4" fmla="*/ 0 w 4"/>
                  <a:gd name="T5" fmla="*/ 0 h 9"/>
                  <a:gd name="T6" fmla="*/ 0 w 4"/>
                  <a:gd name="T7" fmla="*/ 0 h 9"/>
                  <a:gd name="T8" fmla="*/ 0 w 4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9"/>
                  <a:gd name="T17" fmla="*/ 4 w 4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4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7" name="Freeform 2294"/>
              <p:cNvSpPr>
                <a:spLocks/>
              </p:cNvSpPr>
              <p:nvPr/>
            </p:nvSpPr>
            <p:spPr bwMode="auto">
              <a:xfrm>
                <a:off x="2126" y="1859"/>
                <a:ext cx="1" cy="1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0 h 4"/>
                  <a:gd name="T6" fmla="*/ 0 w 7"/>
                  <a:gd name="T7" fmla="*/ 0 h 4"/>
                  <a:gd name="T8" fmla="*/ 0 w 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0" y="0"/>
                    </a:moveTo>
                    <a:lnTo>
                      <a:pt x="1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7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8" name="Line 2295"/>
              <p:cNvSpPr>
                <a:spLocks noChangeShapeType="1"/>
              </p:cNvSpPr>
              <p:nvPr/>
            </p:nvSpPr>
            <p:spPr bwMode="auto">
              <a:xfrm>
                <a:off x="2117" y="18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29" name="Line 2296"/>
              <p:cNvSpPr>
                <a:spLocks noChangeShapeType="1"/>
              </p:cNvSpPr>
              <p:nvPr/>
            </p:nvSpPr>
            <p:spPr bwMode="auto">
              <a:xfrm>
                <a:off x="2121" y="1853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0" name="Line 2297"/>
              <p:cNvSpPr>
                <a:spLocks noChangeShapeType="1"/>
              </p:cNvSpPr>
              <p:nvPr/>
            </p:nvSpPr>
            <p:spPr bwMode="auto">
              <a:xfrm flipH="1">
                <a:off x="2263" y="1853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1" name="Line 2298"/>
              <p:cNvSpPr>
                <a:spLocks noChangeShapeType="1"/>
              </p:cNvSpPr>
              <p:nvPr/>
            </p:nvSpPr>
            <p:spPr bwMode="auto">
              <a:xfrm flipH="1">
                <a:off x="1927" y="1858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2" name="Line 2299"/>
              <p:cNvSpPr>
                <a:spLocks noChangeShapeType="1"/>
              </p:cNvSpPr>
              <p:nvPr/>
            </p:nvSpPr>
            <p:spPr bwMode="auto">
              <a:xfrm flipH="1">
                <a:off x="1925" y="1847"/>
                <a:ext cx="7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3" name="Line 2300"/>
              <p:cNvSpPr>
                <a:spLocks noChangeShapeType="1"/>
              </p:cNvSpPr>
              <p:nvPr/>
            </p:nvSpPr>
            <p:spPr bwMode="auto">
              <a:xfrm flipH="1">
                <a:off x="1925" y="186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4" name="Line 2301"/>
              <p:cNvSpPr>
                <a:spLocks noChangeShapeType="1"/>
              </p:cNvSpPr>
              <p:nvPr/>
            </p:nvSpPr>
            <p:spPr bwMode="auto">
              <a:xfrm flipH="1">
                <a:off x="1925" y="186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5" name="Line 2302"/>
              <p:cNvSpPr>
                <a:spLocks noChangeShapeType="1"/>
              </p:cNvSpPr>
              <p:nvPr/>
            </p:nvSpPr>
            <p:spPr bwMode="auto">
              <a:xfrm flipH="1">
                <a:off x="1925" y="186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6" name="Line 2303"/>
              <p:cNvSpPr>
                <a:spLocks noChangeShapeType="1"/>
              </p:cNvSpPr>
              <p:nvPr/>
            </p:nvSpPr>
            <p:spPr bwMode="auto">
              <a:xfrm>
                <a:off x="1983" y="18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7" name="Line 2304"/>
              <p:cNvSpPr>
                <a:spLocks noChangeShapeType="1"/>
              </p:cNvSpPr>
              <p:nvPr/>
            </p:nvSpPr>
            <p:spPr bwMode="auto">
              <a:xfrm flipV="1">
                <a:off x="1976" y="18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8" name="Line 2305"/>
              <p:cNvSpPr>
                <a:spLocks noChangeShapeType="1"/>
              </p:cNvSpPr>
              <p:nvPr/>
            </p:nvSpPr>
            <p:spPr bwMode="auto">
              <a:xfrm flipV="1">
                <a:off x="1976" y="186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39" name="Line 2306"/>
              <p:cNvSpPr>
                <a:spLocks noChangeShapeType="1"/>
              </p:cNvSpPr>
              <p:nvPr/>
            </p:nvSpPr>
            <p:spPr bwMode="auto">
              <a:xfrm flipV="1">
                <a:off x="1985" y="1860"/>
                <a:ext cx="7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0" name="Freeform 2307"/>
              <p:cNvSpPr>
                <a:spLocks/>
              </p:cNvSpPr>
              <p:nvPr/>
            </p:nvSpPr>
            <p:spPr bwMode="auto">
              <a:xfrm>
                <a:off x="1983" y="1862"/>
                <a:ext cx="2" cy="3"/>
              </a:xfrm>
              <a:custGeom>
                <a:avLst/>
                <a:gdLst>
                  <a:gd name="T0" fmla="*/ 0 w 11"/>
                  <a:gd name="T1" fmla="*/ 0 h 13"/>
                  <a:gd name="T2" fmla="*/ 0 w 11"/>
                  <a:gd name="T3" fmla="*/ 0 h 13"/>
                  <a:gd name="T4" fmla="*/ 0 w 11"/>
                  <a:gd name="T5" fmla="*/ 0 h 13"/>
                  <a:gd name="T6" fmla="*/ 0 w 11"/>
                  <a:gd name="T7" fmla="*/ 0 h 13"/>
                  <a:gd name="T8" fmla="*/ 0 w 11"/>
                  <a:gd name="T9" fmla="*/ 0 h 13"/>
                  <a:gd name="T10" fmla="*/ 0 w 11"/>
                  <a:gd name="T11" fmla="*/ 0 h 13"/>
                  <a:gd name="T12" fmla="*/ 0 w 11"/>
                  <a:gd name="T13" fmla="*/ 0 h 13"/>
                  <a:gd name="T14" fmla="*/ 0 w 11"/>
                  <a:gd name="T15" fmla="*/ 0 h 13"/>
                  <a:gd name="T16" fmla="*/ 0 w 11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3"/>
                  <a:gd name="T29" fmla="*/ 11 w 11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3">
                    <a:moveTo>
                      <a:pt x="11" y="0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0" y="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1" name="Line 2308"/>
              <p:cNvSpPr>
                <a:spLocks noChangeShapeType="1"/>
              </p:cNvSpPr>
              <p:nvPr/>
            </p:nvSpPr>
            <p:spPr bwMode="auto">
              <a:xfrm flipV="1">
                <a:off x="2003" y="183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2" name="Freeform 2309"/>
              <p:cNvSpPr>
                <a:spLocks/>
              </p:cNvSpPr>
              <p:nvPr/>
            </p:nvSpPr>
            <p:spPr bwMode="auto">
              <a:xfrm>
                <a:off x="2002" y="1846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9"/>
                    </a:moveTo>
                    <a:lnTo>
                      <a:pt x="1" y="7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3" name="Freeform 2310"/>
              <p:cNvSpPr>
                <a:spLocks/>
              </p:cNvSpPr>
              <p:nvPr/>
            </p:nvSpPr>
            <p:spPr bwMode="auto">
              <a:xfrm>
                <a:off x="1992" y="1859"/>
                <a:ext cx="1" cy="1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0 h 4"/>
                  <a:gd name="T6" fmla="*/ 0 w 7"/>
                  <a:gd name="T7" fmla="*/ 0 h 4"/>
                  <a:gd name="T8" fmla="*/ 0 w 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0" y="4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4" name="Line 2311"/>
              <p:cNvSpPr>
                <a:spLocks noChangeShapeType="1"/>
              </p:cNvSpPr>
              <p:nvPr/>
            </p:nvSpPr>
            <p:spPr bwMode="auto">
              <a:xfrm flipH="1">
                <a:off x="2002" y="18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5" name="Line 2312"/>
              <p:cNvSpPr>
                <a:spLocks noChangeShapeType="1"/>
              </p:cNvSpPr>
              <p:nvPr/>
            </p:nvSpPr>
            <p:spPr bwMode="auto">
              <a:xfrm>
                <a:off x="1860" y="1858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6" name="Line 2313"/>
              <p:cNvSpPr>
                <a:spLocks noChangeShapeType="1"/>
              </p:cNvSpPr>
              <p:nvPr/>
            </p:nvSpPr>
            <p:spPr bwMode="auto">
              <a:xfrm>
                <a:off x="1851" y="1847"/>
                <a:ext cx="7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7" name="Line 2314"/>
              <p:cNvSpPr>
                <a:spLocks noChangeShapeType="1"/>
              </p:cNvSpPr>
              <p:nvPr/>
            </p:nvSpPr>
            <p:spPr bwMode="auto">
              <a:xfrm>
                <a:off x="1867" y="186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8" name="Line 2315"/>
              <p:cNvSpPr>
                <a:spLocks noChangeShapeType="1"/>
              </p:cNvSpPr>
              <p:nvPr/>
            </p:nvSpPr>
            <p:spPr bwMode="auto">
              <a:xfrm>
                <a:off x="1873" y="186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49" name="Line 2316"/>
              <p:cNvSpPr>
                <a:spLocks noChangeShapeType="1"/>
              </p:cNvSpPr>
              <p:nvPr/>
            </p:nvSpPr>
            <p:spPr bwMode="auto">
              <a:xfrm>
                <a:off x="1874" y="186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0" name="Line 2317"/>
              <p:cNvSpPr>
                <a:spLocks noChangeShapeType="1"/>
              </p:cNvSpPr>
              <p:nvPr/>
            </p:nvSpPr>
            <p:spPr bwMode="auto">
              <a:xfrm>
                <a:off x="1867" y="18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1" name="Line 2318"/>
              <p:cNvSpPr>
                <a:spLocks noChangeShapeType="1"/>
              </p:cNvSpPr>
              <p:nvPr/>
            </p:nvSpPr>
            <p:spPr bwMode="auto">
              <a:xfrm flipH="1" flipV="1">
                <a:off x="1873" y="18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2" name="Line 2319"/>
              <p:cNvSpPr>
                <a:spLocks noChangeShapeType="1"/>
              </p:cNvSpPr>
              <p:nvPr/>
            </p:nvSpPr>
            <p:spPr bwMode="auto">
              <a:xfrm flipH="1" flipV="1">
                <a:off x="1867" y="186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3" name="Line 2320"/>
              <p:cNvSpPr>
                <a:spLocks noChangeShapeType="1"/>
              </p:cNvSpPr>
              <p:nvPr/>
            </p:nvSpPr>
            <p:spPr bwMode="auto">
              <a:xfrm flipH="1" flipV="1">
                <a:off x="1858" y="1860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4" name="Freeform 2321"/>
              <p:cNvSpPr>
                <a:spLocks/>
              </p:cNvSpPr>
              <p:nvPr/>
            </p:nvSpPr>
            <p:spPr bwMode="auto">
              <a:xfrm>
                <a:off x="1864" y="1862"/>
                <a:ext cx="3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13"/>
                    </a:moveTo>
                    <a:lnTo>
                      <a:pt x="10" y="11"/>
                    </a:lnTo>
                    <a:lnTo>
                      <a:pt x="9" y="9"/>
                    </a:lnTo>
                    <a:lnTo>
                      <a:pt x="8" y="7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5" name="Line 2322"/>
              <p:cNvSpPr>
                <a:spLocks noChangeShapeType="1"/>
              </p:cNvSpPr>
              <p:nvPr/>
            </p:nvSpPr>
            <p:spPr bwMode="auto">
              <a:xfrm flipV="1">
                <a:off x="1846" y="183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6" name="Freeform 2323"/>
              <p:cNvSpPr>
                <a:spLocks/>
              </p:cNvSpPr>
              <p:nvPr/>
            </p:nvSpPr>
            <p:spPr bwMode="auto">
              <a:xfrm>
                <a:off x="1846" y="1846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7" name="Freeform 2324"/>
              <p:cNvSpPr>
                <a:spLocks/>
              </p:cNvSpPr>
              <p:nvPr/>
            </p:nvSpPr>
            <p:spPr bwMode="auto">
              <a:xfrm>
                <a:off x="1856" y="1859"/>
                <a:ext cx="2" cy="1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0 h 4"/>
                  <a:gd name="T6" fmla="*/ 0 w 7"/>
                  <a:gd name="T7" fmla="*/ 0 h 4"/>
                  <a:gd name="T8" fmla="*/ 0 w 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0" y="0"/>
                    </a:moveTo>
                    <a:lnTo>
                      <a:pt x="1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7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8" name="Line 2325"/>
              <p:cNvSpPr>
                <a:spLocks noChangeShapeType="1"/>
              </p:cNvSpPr>
              <p:nvPr/>
            </p:nvSpPr>
            <p:spPr bwMode="auto">
              <a:xfrm>
                <a:off x="1847" y="18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59" name="Line 2326"/>
              <p:cNvSpPr>
                <a:spLocks noChangeShapeType="1"/>
              </p:cNvSpPr>
              <p:nvPr/>
            </p:nvSpPr>
            <p:spPr bwMode="auto">
              <a:xfrm>
                <a:off x="1851" y="1853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0" name="Line 2327"/>
              <p:cNvSpPr>
                <a:spLocks noChangeShapeType="1"/>
              </p:cNvSpPr>
              <p:nvPr/>
            </p:nvSpPr>
            <p:spPr bwMode="auto">
              <a:xfrm flipH="1">
                <a:off x="1993" y="1853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1" name="Freeform 2328"/>
              <p:cNvSpPr>
                <a:spLocks/>
              </p:cNvSpPr>
              <p:nvPr/>
            </p:nvSpPr>
            <p:spPr bwMode="auto">
              <a:xfrm>
                <a:off x="1918" y="1861"/>
                <a:ext cx="7" cy="1"/>
              </a:xfrm>
              <a:custGeom>
                <a:avLst/>
                <a:gdLst>
                  <a:gd name="T0" fmla="*/ 0 w 26"/>
                  <a:gd name="T1" fmla="*/ 0 h 7"/>
                  <a:gd name="T2" fmla="*/ 0 w 26"/>
                  <a:gd name="T3" fmla="*/ 0 h 7"/>
                  <a:gd name="T4" fmla="*/ 0 w 26"/>
                  <a:gd name="T5" fmla="*/ 0 h 7"/>
                  <a:gd name="T6" fmla="*/ 0 w 26"/>
                  <a:gd name="T7" fmla="*/ 0 h 7"/>
                  <a:gd name="T8" fmla="*/ 0 w 26"/>
                  <a:gd name="T9" fmla="*/ 0 h 7"/>
                  <a:gd name="T10" fmla="*/ 0 w 26"/>
                  <a:gd name="T11" fmla="*/ 0 h 7"/>
                  <a:gd name="T12" fmla="*/ 0 w 26"/>
                  <a:gd name="T13" fmla="*/ 0 h 7"/>
                  <a:gd name="T14" fmla="*/ 0 w 26"/>
                  <a:gd name="T15" fmla="*/ 0 h 7"/>
                  <a:gd name="T16" fmla="*/ 0 w 26"/>
                  <a:gd name="T17" fmla="*/ 0 h 7"/>
                  <a:gd name="T18" fmla="*/ 0 w 26"/>
                  <a:gd name="T19" fmla="*/ 0 h 7"/>
                  <a:gd name="T20" fmla="*/ 0 w 26"/>
                  <a:gd name="T21" fmla="*/ 0 h 7"/>
                  <a:gd name="T22" fmla="*/ 0 w 26"/>
                  <a:gd name="T23" fmla="*/ 0 h 7"/>
                  <a:gd name="T24" fmla="*/ 0 w 26"/>
                  <a:gd name="T25" fmla="*/ 0 h 7"/>
                  <a:gd name="T26" fmla="*/ 0 w 26"/>
                  <a:gd name="T27" fmla="*/ 0 h 7"/>
                  <a:gd name="T28" fmla="*/ 0 w 26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6"/>
                  <a:gd name="T46" fmla="*/ 0 h 7"/>
                  <a:gd name="T47" fmla="*/ 26 w 26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6" h="7">
                    <a:moveTo>
                      <a:pt x="26" y="0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2" name="Line 2329"/>
              <p:cNvSpPr>
                <a:spLocks noChangeShapeType="1"/>
              </p:cNvSpPr>
              <p:nvPr/>
            </p:nvSpPr>
            <p:spPr bwMode="auto">
              <a:xfrm flipV="1">
                <a:off x="1922" y="18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3" name="Line 2330"/>
              <p:cNvSpPr>
                <a:spLocks noChangeShapeType="1"/>
              </p:cNvSpPr>
              <p:nvPr/>
            </p:nvSpPr>
            <p:spPr bwMode="auto">
              <a:xfrm flipV="1">
                <a:off x="1922" y="1849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4" name="Line 2331"/>
              <p:cNvSpPr>
                <a:spLocks noChangeShapeType="1"/>
              </p:cNvSpPr>
              <p:nvPr/>
            </p:nvSpPr>
            <p:spPr bwMode="auto">
              <a:xfrm flipV="1">
                <a:off x="1927" y="18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5" name="Line 2332"/>
              <p:cNvSpPr>
                <a:spLocks noChangeShapeType="1"/>
              </p:cNvSpPr>
              <p:nvPr/>
            </p:nvSpPr>
            <p:spPr bwMode="auto">
              <a:xfrm flipV="1">
                <a:off x="1927" y="1849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6" name="Line 2333"/>
              <p:cNvSpPr>
                <a:spLocks noChangeShapeType="1"/>
              </p:cNvSpPr>
              <p:nvPr/>
            </p:nvSpPr>
            <p:spPr bwMode="auto">
              <a:xfrm>
                <a:off x="1918" y="186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7" name="Line 2334"/>
              <p:cNvSpPr>
                <a:spLocks noChangeShapeType="1"/>
              </p:cNvSpPr>
              <p:nvPr/>
            </p:nvSpPr>
            <p:spPr bwMode="auto">
              <a:xfrm>
                <a:off x="1931" y="186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8" name="Freeform 2335"/>
              <p:cNvSpPr>
                <a:spLocks/>
              </p:cNvSpPr>
              <p:nvPr/>
            </p:nvSpPr>
            <p:spPr bwMode="auto">
              <a:xfrm>
                <a:off x="1918" y="1865"/>
                <a:ext cx="13" cy="3"/>
              </a:xfrm>
              <a:custGeom>
                <a:avLst/>
                <a:gdLst>
                  <a:gd name="T0" fmla="*/ 0 w 52"/>
                  <a:gd name="T1" fmla="*/ 0 h 12"/>
                  <a:gd name="T2" fmla="*/ 0 w 52"/>
                  <a:gd name="T3" fmla="*/ 0 h 12"/>
                  <a:gd name="T4" fmla="*/ 0 w 52"/>
                  <a:gd name="T5" fmla="*/ 0 h 12"/>
                  <a:gd name="T6" fmla="*/ 0 w 52"/>
                  <a:gd name="T7" fmla="*/ 0 h 12"/>
                  <a:gd name="T8" fmla="*/ 0 w 52"/>
                  <a:gd name="T9" fmla="*/ 0 h 12"/>
                  <a:gd name="T10" fmla="*/ 0 w 52"/>
                  <a:gd name="T11" fmla="*/ 0 h 12"/>
                  <a:gd name="T12" fmla="*/ 0 w 52"/>
                  <a:gd name="T13" fmla="*/ 0 h 12"/>
                  <a:gd name="T14" fmla="*/ 0 w 52"/>
                  <a:gd name="T15" fmla="*/ 0 h 12"/>
                  <a:gd name="T16" fmla="*/ 0 w 52"/>
                  <a:gd name="T17" fmla="*/ 0 h 12"/>
                  <a:gd name="T18" fmla="*/ 0 w 52"/>
                  <a:gd name="T19" fmla="*/ 0 h 12"/>
                  <a:gd name="T20" fmla="*/ 0 w 52"/>
                  <a:gd name="T21" fmla="*/ 0 h 12"/>
                  <a:gd name="T22" fmla="*/ 0 w 52"/>
                  <a:gd name="T23" fmla="*/ 0 h 12"/>
                  <a:gd name="T24" fmla="*/ 0 w 52"/>
                  <a:gd name="T25" fmla="*/ 0 h 12"/>
                  <a:gd name="T26" fmla="*/ 0 w 52"/>
                  <a:gd name="T27" fmla="*/ 0 h 12"/>
                  <a:gd name="T28" fmla="*/ 0 w 52"/>
                  <a:gd name="T29" fmla="*/ 0 h 12"/>
                  <a:gd name="T30" fmla="*/ 0 w 52"/>
                  <a:gd name="T31" fmla="*/ 0 h 12"/>
                  <a:gd name="T32" fmla="*/ 0 w 52"/>
                  <a:gd name="T33" fmla="*/ 0 h 12"/>
                  <a:gd name="T34" fmla="*/ 0 w 52"/>
                  <a:gd name="T35" fmla="*/ 0 h 12"/>
                  <a:gd name="T36" fmla="*/ 0 w 52"/>
                  <a:gd name="T37" fmla="*/ 0 h 12"/>
                  <a:gd name="T38" fmla="*/ 0 w 52"/>
                  <a:gd name="T39" fmla="*/ 0 h 12"/>
                  <a:gd name="T40" fmla="*/ 0 w 52"/>
                  <a:gd name="T41" fmla="*/ 0 h 12"/>
                  <a:gd name="T42" fmla="*/ 0 w 52"/>
                  <a:gd name="T43" fmla="*/ 0 h 12"/>
                  <a:gd name="T44" fmla="*/ 0 w 52"/>
                  <a:gd name="T45" fmla="*/ 0 h 12"/>
                  <a:gd name="T46" fmla="*/ 0 w 52"/>
                  <a:gd name="T47" fmla="*/ 0 h 12"/>
                  <a:gd name="T48" fmla="*/ 0 w 52"/>
                  <a:gd name="T49" fmla="*/ 0 h 12"/>
                  <a:gd name="T50" fmla="*/ 0 w 52"/>
                  <a:gd name="T51" fmla="*/ 0 h 12"/>
                  <a:gd name="T52" fmla="*/ 0 w 52"/>
                  <a:gd name="T53" fmla="*/ 0 h 12"/>
                  <a:gd name="T54" fmla="*/ 0 w 52"/>
                  <a:gd name="T55" fmla="*/ 0 h 12"/>
                  <a:gd name="T56" fmla="*/ 0 w 52"/>
                  <a:gd name="T57" fmla="*/ 0 h 12"/>
                  <a:gd name="T58" fmla="*/ 0 w 52"/>
                  <a:gd name="T59" fmla="*/ 0 h 12"/>
                  <a:gd name="T60" fmla="*/ 0 w 52"/>
                  <a:gd name="T61" fmla="*/ 0 h 12"/>
                  <a:gd name="T62" fmla="*/ 0 w 52"/>
                  <a:gd name="T63" fmla="*/ 0 h 12"/>
                  <a:gd name="T64" fmla="*/ 0 w 52"/>
                  <a:gd name="T65" fmla="*/ 0 h 12"/>
                  <a:gd name="T66" fmla="*/ 0 w 52"/>
                  <a:gd name="T67" fmla="*/ 0 h 12"/>
                  <a:gd name="T68" fmla="*/ 0 w 52"/>
                  <a:gd name="T69" fmla="*/ 0 h 12"/>
                  <a:gd name="T70" fmla="*/ 0 w 52"/>
                  <a:gd name="T71" fmla="*/ 0 h 12"/>
                  <a:gd name="T72" fmla="*/ 0 w 52"/>
                  <a:gd name="T73" fmla="*/ 0 h 12"/>
                  <a:gd name="T74" fmla="*/ 0 w 52"/>
                  <a:gd name="T75" fmla="*/ 0 h 12"/>
                  <a:gd name="T76" fmla="*/ 0 w 52"/>
                  <a:gd name="T77" fmla="*/ 0 h 12"/>
                  <a:gd name="T78" fmla="*/ 0 w 52"/>
                  <a:gd name="T79" fmla="*/ 0 h 12"/>
                  <a:gd name="T80" fmla="*/ 0 w 52"/>
                  <a:gd name="T81" fmla="*/ 0 h 12"/>
                  <a:gd name="T82" fmla="*/ 0 w 52"/>
                  <a:gd name="T83" fmla="*/ 0 h 12"/>
                  <a:gd name="T84" fmla="*/ 0 w 52"/>
                  <a:gd name="T85" fmla="*/ 0 h 12"/>
                  <a:gd name="T86" fmla="*/ 0 w 52"/>
                  <a:gd name="T87" fmla="*/ 0 h 12"/>
                  <a:gd name="T88" fmla="*/ 0 w 52"/>
                  <a:gd name="T89" fmla="*/ 0 h 12"/>
                  <a:gd name="T90" fmla="*/ 0 w 52"/>
                  <a:gd name="T91" fmla="*/ 0 h 12"/>
                  <a:gd name="T92" fmla="*/ 0 w 52"/>
                  <a:gd name="T93" fmla="*/ 0 h 12"/>
                  <a:gd name="T94" fmla="*/ 0 w 52"/>
                  <a:gd name="T95" fmla="*/ 0 h 12"/>
                  <a:gd name="T96" fmla="*/ 0 w 52"/>
                  <a:gd name="T97" fmla="*/ 0 h 12"/>
                  <a:gd name="T98" fmla="*/ 0 w 52"/>
                  <a:gd name="T99" fmla="*/ 0 h 12"/>
                  <a:gd name="T100" fmla="*/ 0 w 52"/>
                  <a:gd name="T101" fmla="*/ 0 h 12"/>
                  <a:gd name="T102" fmla="*/ 0 w 52"/>
                  <a:gd name="T103" fmla="*/ 0 h 12"/>
                  <a:gd name="T104" fmla="*/ 0 w 52"/>
                  <a:gd name="T105" fmla="*/ 0 h 12"/>
                  <a:gd name="T106" fmla="*/ 0 w 52"/>
                  <a:gd name="T107" fmla="*/ 0 h 12"/>
                  <a:gd name="T108" fmla="*/ 0 w 52"/>
                  <a:gd name="T109" fmla="*/ 0 h 1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2"/>
                  <a:gd name="T166" fmla="*/ 0 h 12"/>
                  <a:gd name="T167" fmla="*/ 52 w 52"/>
                  <a:gd name="T168" fmla="*/ 12 h 1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2" h="12">
                    <a:moveTo>
                      <a:pt x="0" y="6"/>
                    </a:moveTo>
                    <a:lnTo>
                      <a:pt x="0" y="7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8" y="11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21" y="12"/>
                    </a:lnTo>
                    <a:lnTo>
                      <a:pt x="24" y="12"/>
                    </a:lnTo>
                    <a:lnTo>
                      <a:pt x="27" y="12"/>
                    </a:lnTo>
                    <a:lnTo>
                      <a:pt x="30" y="12"/>
                    </a:lnTo>
                    <a:lnTo>
                      <a:pt x="33" y="12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1" y="11"/>
                    </a:lnTo>
                    <a:lnTo>
                      <a:pt x="43" y="11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0" y="8"/>
                    </a:lnTo>
                    <a:lnTo>
                      <a:pt x="51" y="8"/>
                    </a:lnTo>
                    <a:lnTo>
                      <a:pt x="52" y="7"/>
                    </a:lnTo>
                    <a:lnTo>
                      <a:pt x="52" y="6"/>
                    </a:lnTo>
                    <a:lnTo>
                      <a:pt x="52" y="5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69" name="Line 2336"/>
              <p:cNvSpPr>
                <a:spLocks noChangeShapeType="1"/>
              </p:cNvSpPr>
              <p:nvPr/>
            </p:nvSpPr>
            <p:spPr bwMode="auto">
              <a:xfrm>
                <a:off x="1931" y="186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0" name="Line 2337"/>
              <p:cNvSpPr>
                <a:spLocks noChangeShapeType="1"/>
              </p:cNvSpPr>
              <p:nvPr/>
            </p:nvSpPr>
            <p:spPr bwMode="auto">
              <a:xfrm>
                <a:off x="1918" y="186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1" name="Freeform 2338"/>
              <p:cNvSpPr>
                <a:spLocks/>
              </p:cNvSpPr>
              <p:nvPr/>
            </p:nvSpPr>
            <p:spPr bwMode="auto">
              <a:xfrm>
                <a:off x="1925" y="1861"/>
                <a:ext cx="6" cy="1"/>
              </a:xfrm>
              <a:custGeom>
                <a:avLst/>
                <a:gdLst>
                  <a:gd name="T0" fmla="*/ 0 w 26"/>
                  <a:gd name="T1" fmla="*/ 0 h 7"/>
                  <a:gd name="T2" fmla="*/ 0 w 26"/>
                  <a:gd name="T3" fmla="*/ 0 h 7"/>
                  <a:gd name="T4" fmla="*/ 0 w 26"/>
                  <a:gd name="T5" fmla="*/ 0 h 7"/>
                  <a:gd name="T6" fmla="*/ 0 w 26"/>
                  <a:gd name="T7" fmla="*/ 0 h 7"/>
                  <a:gd name="T8" fmla="*/ 0 w 26"/>
                  <a:gd name="T9" fmla="*/ 0 h 7"/>
                  <a:gd name="T10" fmla="*/ 0 w 26"/>
                  <a:gd name="T11" fmla="*/ 0 h 7"/>
                  <a:gd name="T12" fmla="*/ 0 w 26"/>
                  <a:gd name="T13" fmla="*/ 0 h 7"/>
                  <a:gd name="T14" fmla="*/ 0 w 26"/>
                  <a:gd name="T15" fmla="*/ 0 h 7"/>
                  <a:gd name="T16" fmla="*/ 0 w 26"/>
                  <a:gd name="T17" fmla="*/ 0 h 7"/>
                  <a:gd name="T18" fmla="*/ 0 w 26"/>
                  <a:gd name="T19" fmla="*/ 0 h 7"/>
                  <a:gd name="T20" fmla="*/ 0 w 26"/>
                  <a:gd name="T21" fmla="*/ 0 h 7"/>
                  <a:gd name="T22" fmla="*/ 0 w 26"/>
                  <a:gd name="T23" fmla="*/ 0 h 7"/>
                  <a:gd name="T24" fmla="*/ 0 w 26"/>
                  <a:gd name="T25" fmla="*/ 0 h 7"/>
                  <a:gd name="T26" fmla="*/ 0 w 26"/>
                  <a:gd name="T27" fmla="*/ 0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6"/>
                  <a:gd name="T43" fmla="*/ 0 h 7"/>
                  <a:gd name="T44" fmla="*/ 26 w 26"/>
                  <a:gd name="T45" fmla="*/ 7 h 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6" h="7">
                    <a:moveTo>
                      <a:pt x="26" y="7"/>
                    </a:moveTo>
                    <a:lnTo>
                      <a:pt x="26" y="6"/>
                    </a:lnTo>
                    <a:lnTo>
                      <a:pt x="25" y="5"/>
                    </a:lnTo>
                    <a:lnTo>
                      <a:pt x="24" y="4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2" name="Line 2339"/>
              <p:cNvSpPr>
                <a:spLocks noChangeShapeType="1"/>
              </p:cNvSpPr>
              <p:nvPr/>
            </p:nvSpPr>
            <p:spPr bwMode="auto">
              <a:xfrm flipV="1">
                <a:off x="1925" y="1847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3" name="Freeform 2340"/>
              <p:cNvSpPr>
                <a:spLocks/>
              </p:cNvSpPr>
              <p:nvPr/>
            </p:nvSpPr>
            <p:spPr bwMode="auto">
              <a:xfrm>
                <a:off x="1918" y="1863"/>
                <a:ext cx="13" cy="1"/>
              </a:xfrm>
              <a:custGeom>
                <a:avLst/>
                <a:gdLst>
                  <a:gd name="T0" fmla="*/ 0 w 52"/>
                  <a:gd name="T1" fmla="*/ 0 h 6"/>
                  <a:gd name="T2" fmla="*/ 0 w 52"/>
                  <a:gd name="T3" fmla="*/ 0 h 6"/>
                  <a:gd name="T4" fmla="*/ 0 w 52"/>
                  <a:gd name="T5" fmla="*/ 0 h 6"/>
                  <a:gd name="T6" fmla="*/ 0 w 52"/>
                  <a:gd name="T7" fmla="*/ 0 h 6"/>
                  <a:gd name="T8" fmla="*/ 0 w 52"/>
                  <a:gd name="T9" fmla="*/ 0 h 6"/>
                  <a:gd name="T10" fmla="*/ 0 w 52"/>
                  <a:gd name="T11" fmla="*/ 0 h 6"/>
                  <a:gd name="T12" fmla="*/ 0 w 52"/>
                  <a:gd name="T13" fmla="*/ 0 h 6"/>
                  <a:gd name="T14" fmla="*/ 0 w 52"/>
                  <a:gd name="T15" fmla="*/ 0 h 6"/>
                  <a:gd name="T16" fmla="*/ 0 w 52"/>
                  <a:gd name="T17" fmla="*/ 0 h 6"/>
                  <a:gd name="T18" fmla="*/ 0 w 52"/>
                  <a:gd name="T19" fmla="*/ 0 h 6"/>
                  <a:gd name="T20" fmla="*/ 0 w 52"/>
                  <a:gd name="T21" fmla="*/ 0 h 6"/>
                  <a:gd name="T22" fmla="*/ 0 w 52"/>
                  <a:gd name="T23" fmla="*/ 0 h 6"/>
                  <a:gd name="T24" fmla="*/ 0 w 52"/>
                  <a:gd name="T25" fmla="*/ 0 h 6"/>
                  <a:gd name="T26" fmla="*/ 0 w 52"/>
                  <a:gd name="T27" fmla="*/ 0 h 6"/>
                  <a:gd name="T28" fmla="*/ 0 w 52"/>
                  <a:gd name="T29" fmla="*/ 0 h 6"/>
                  <a:gd name="T30" fmla="*/ 0 w 52"/>
                  <a:gd name="T31" fmla="*/ 0 h 6"/>
                  <a:gd name="T32" fmla="*/ 0 w 52"/>
                  <a:gd name="T33" fmla="*/ 0 h 6"/>
                  <a:gd name="T34" fmla="*/ 0 w 52"/>
                  <a:gd name="T35" fmla="*/ 0 h 6"/>
                  <a:gd name="T36" fmla="*/ 0 w 52"/>
                  <a:gd name="T37" fmla="*/ 0 h 6"/>
                  <a:gd name="T38" fmla="*/ 0 w 52"/>
                  <a:gd name="T39" fmla="*/ 0 h 6"/>
                  <a:gd name="T40" fmla="*/ 0 w 52"/>
                  <a:gd name="T41" fmla="*/ 0 h 6"/>
                  <a:gd name="T42" fmla="*/ 0 w 52"/>
                  <a:gd name="T43" fmla="*/ 0 h 6"/>
                  <a:gd name="T44" fmla="*/ 0 w 52"/>
                  <a:gd name="T45" fmla="*/ 0 h 6"/>
                  <a:gd name="T46" fmla="*/ 0 w 52"/>
                  <a:gd name="T47" fmla="*/ 0 h 6"/>
                  <a:gd name="T48" fmla="*/ 0 w 52"/>
                  <a:gd name="T49" fmla="*/ 0 h 6"/>
                  <a:gd name="T50" fmla="*/ 0 w 52"/>
                  <a:gd name="T51" fmla="*/ 0 h 6"/>
                  <a:gd name="T52" fmla="*/ 0 w 52"/>
                  <a:gd name="T53" fmla="*/ 0 h 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2"/>
                  <a:gd name="T82" fmla="*/ 0 h 6"/>
                  <a:gd name="T83" fmla="*/ 52 w 52"/>
                  <a:gd name="T84" fmla="*/ 6 h 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2" h="6">
                    <a:moveTo>
                      <a:pt x="52" y="6"/>
                    </a:moveTo>
                    <a:lnTo>
                      <a:pt x="51" y="5"/>
                    </a:lnTo>
                    <a:lnTo>
                      <a:pt x="51" y="4"/>
                    </a:lnTo>
                    <a:lnTo>
                      <a:pt x="50" y="4"/>
                    </a:lnTo>
                    <a:lnTo>
                      <a:pt x="48" y="3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4" name="Line 2341"/>
              <p:cNvSpPr>
                <a:spLocks noChangeShapeType="1"/>
              </p:cNvSpPr>
              <p:nvPr/>
            </p:nvSpPr>
            <p:spPr bwMode="auto">
              <a:xfrm flipV="1">
                <a:off x="1920" y="1860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5" name="Line 2342"/>
              <p:cNvSpPr>
                <a:spLocks noChangeShapeType="1"/>
              </p:cNvSpPr>
              <p:nvPr/>
            </p:nvSpPr>
            <p:spPr bwMode="auto">
              <a:xfrm flipV="1">
                <a:off x="1929" y="1860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6" name="Freeform 2343"/>
              <p:cNvSpPr>
                <a:spLocks/>
              </p:cNvSpPr>
              <p:nvPr/>
            </p:nvSpPr>
            <p:spPr bwMode="auto">
              <a:xfrm>
                <a:off x="1922" y="1848"/>
                <a:ext cx="5" cy="1"/>
              </a:xfrm>
              <a:custGeom>
                <a:avLst/>
                <a:gdLst>
                  <a:gd name="T0" fmla="*/ 0 w 22"/>
                  <a:gd name="T1" fmla="*/ 0 h 7"/>
                  <a:gd name="T2" fmla="*/ 0 w 22"/>
                  <a:gd name="T3" fmla="*/ 0 h 7"/>
                  <a:gd name="T4" fmla="*/ 0 w 22"/>
                  <a:gd name="T5" fmla="*/ 0 h 7"/>
                  <a:gd name="T6" fmla="*/ 0 w 22"/>
                  <a:gd name="T7" fmla="*/ 0 h 7"/>
                  <a:gd name="T8" fmla="*/ 0 w 22"/>
                  <a:gd name="T9" fmla="*/ 0 h 7"/>
                  <a:gd name="T10" fmla="*/ 0 w 22"/>
                  <a:gd name="T11" fmla="*/ 0 h 7"/>
                  <a:gd name="T12" fmla="*/ 0 w 22"/>
                  <a:gd name="T13" fmla="*/ 0 h 7"/>
                  <a:gd name="T14" fmla="*/ 0 w 22"/>
                  <a:gd name="T15" fmla="*/ 0 h 7"/>
                  <a:gd name="T16" fmla="*/ 0 w 22"/>
                  <a:gd name="T17" fmla="*/ 0 h 7"/>
                  <a:gd name="T18" fmla="*/ 0 w 22"/>
                  <a:gd name="T19" fmla="*/ 0 h 7"/>
                  <a:gd name="T20" fmla="*/ 0 w 22"/>
                  <a:gd name="T21" fmla="*/ 0 h 7"/>
                  <a:gd name="T22" fmla="*/ 0 w 22"/>
                  <a:gd name="T23" fmla="*/ 0 h 7"/>
                  <a:gd name="T24" fmla="*/ 0 w 22"/>
                  <a:gd name="T25" fmla="*/ 0 h 7"/>
                  <a:gd name="T26" fmla="*/ 0 w 22"/>
                  <a:gd name="T27" fmla="*/ 0 h 7"/>
                  <a:gd name="T28" fmla="*/ 0 w 22"/>
                  <a:gd name="T29" fmla="*/ 0 h 7"/>
                  <a:gd name="T30" fmla="*/ 0 w 22"/>
                  <a:gd name="T31" fmla="*/ 0 h 7"/>
                  <a:gd name="T32" fmla="*/ 0 w 22"/>
                  <a:gd name="T33" fmla="*/ 0 h 7"/>
                  <a:gd name="T34" fmla="*/ 0 w 22"/>
                  <a:gd name="T35" fmla="*/ 0 h 7"/>
                  <a:gd name="T36" fmla="*/ 0 w 22"/>
                  <a:gd name="T37" fmla="*/ 0 h 7"/>
                  <a:gd name="T38" fmla="*/ 0 w 22"/>
                  <a:gd name="T39" fmla="*/ 0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2"/>
                  <a:gd name="T61" fmla="*/ 0 h 7"/>
                  <a:gd name="T62" fmla="*/ 22 w 22"/>
                  <a:gd name="T63" fmla="*/ 7 h 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2" h="7">
                    <a:moveTo>
                      <a:pt x="22" y="7"/>
                    </a:moveTo>
                    <a:lnTo>
                      <a:pt x="22" y="6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0" y="3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7" name="Line 2344"/>
              <p:cNvSpPr>
                <a:spLocks noChangeShapeType="1"/>
              </p:cNvSpPr>
              <p:nvPr/>
            </p:nvSpPr>
            <p:spPr bwMode="auto">
              <a:xfrm flipH="1">
                <a:off x="1840" y="1822"/>
                <a:ext cx="8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8" name="Line 2345"/>
              <p:cNvSpPr>
                <a:spLocks noChangeShapeType="1"/>
              </p:cNvSpPr>
              <p:nvPr/>
            </p:nvSpPr>
            <p:spPr bwMode="auto">
              <a:xfrm flipH="1">
                <a:off x="1925" y="1822"/>
                <a:ext cx="8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79" name="Line 2346"/>
              <p:cNvSpPr>
                <a:spLocks noChangeShapeType="1"/>
              </p:cNvSpPr>
              <p:nvPr/>
            </p:nvSpPr>
            <p:spPr bwMode="auto">
              <a:xfrm>
                <a:off x="2274" y="1822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0" name="Line 2347"/>
              <p:cNvSpPr>
                <a:spLocks noChangeShapeType="1"/>
              </p:cNvSpPr>
              <p:nvPr/>
            </p:nvSpPr>
            <p:spPr bwMode="auto">
              <a:xfrm>
                <a:off x="2116" y="1825"/>
                <a:ext cx="4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1" name="Line 2348"/>
              <p:cNvSpPr>
                <a:spLocks noChangeShapeType="1"/>
              </p:cNvSpPr>
              <p:nvPr/>
            </p:nvSpPr>
            <p:spPr bwMode="auto">
              <a:xfrm>
                <a:off x="2158" y="1825"/>
                <a:ext cx="1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2" name="Line 2349"/>
              <p:cNvSpPr>
                <a:spLocks noChangeShapeType="1"/>
              </p:cNvSpPr>
              <p:nvPr/>
            </p:nvSpPr>
            <p:spPr bwMode="auto">
              <a:xfrm>
                <a:off x="2110" y="1822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3" name="Line 2350"/>
              <p:cNvSpPr>
                <a:spLocks noChangeShapeType="1"/>
              </p:cNvSpPr>
              <p:nvPr/>
            </p:nvSpPr>
            <p:spPr bwMode="auto">
              <a:xfrm>
                <a:off x="2656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4" name="Line 2351"/>
              <p:cNvSpPr>
                <a:spLocks noChangeShapeType="1"/>
              </p:cNvSpPr>
              <p:nvPr/>
            </p:nvSpPr>
            <p:spPr bwMode="auto">
              <a:xfrm flipV="1">
                <a:off x="2854" y="1329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5" name="Line 2352"/>
              <p:cNvSpPr>
                <a:spLocks noChangeShapeType="1"/>
              </p:cNvSpPr>
              <p:nvPr/>
            </p:nvSpPr>
            <p:spPr bwMode="auto">
              <a:xfrm>
                <a:off x="2812" y="1332"/>
                <a:ext cx="24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6" name="Line 2353"/>
              <p:cNvSpPr>
                <a:spLocks noChangeShapeType="1"/>
              </p:cNvSpPr>
              <p:nvPr/>
            </p:nvSpPr>
            <p:spPr bwMode="auto">
              <a:xfrm>
                <a:off x="2836" y="1371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7" name="Line 2354"/>
              <p:cNvSpPr>
                <a:spLocks noChangeShapeType="1"/>
              </p:cNvSpPr>
              <p:nvPr/>
            </p:nvSpPr>
            <p:spPr bwMode="auto">
              <a:xfrm>
                <a:off x="2639" y="1739"/>
                <a:ext cx="4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8" name="Line 2355"/>
              <p:cNvSpPr>
                <a:spLocks noChangeShapeType="1"/>
              </p:cNvSpPr>
              <p:nvPr/>
            </p:nvSpPr>
            <p:spPr bwMode="auto">
              <a:xfrm>
                <a:off x="2537" y="1739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89" name="Line 2356"/>
              <p:cNvSpPr>
                <a:spLocks noChangeShapeType="1"/>
              </p:cNvSpPr>
              <p:nvPr/>
            </p:nvSpPr>
            <p:spPr bwMode="auto">
              <a:xfrm>
                <a:off x="2586" y="1739"/>
                <a:ext cx="4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0" name="Line 2357"/>
              <p:cNvSpPr>
                <a:spLocks noChangeShapeType="1"/>
              </p:cNvSpPr>
              <p:nvPr/>
            </p:nvSpPr>
            <p:spPr bwMode="auto">
              <a:xfrm flipH="1">
                <a:off x="2581" y="170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1" name="Line 2358"/>
              <p:cNvSpPr>
                <a:spLocks noChangeShapeType="1"/>
              </p:cNvSpPr>
              <p:nvPr/>
            </p:nvSpPr>
            <p:spPr bwMode="auto">
              <a:xfrm flipH="1">
                <a:off x="2634" y="170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2" name="Line 2359"/>
              <p:cNvSpPr>
                <a:spLocks noChangeShapeType="1"/>
              </p:cNvSpPr>
              <p:nvPr/>
            </p:nvSpPr>
            <p:spPr bwMode="auto">
              <a:xfrm flipH="1">
                <a:off x="2677" y="181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3" name="Line 2360"/>
              <p:cNvSpPr>
                <a:spLocks noChangeShapeType="1"/>
              </p:cNvSpPr>
              <p:nvPr/>
            </p:nvSpPr>
            <p:spPr bwMode="auto">
              <a:xfrm flipH="1">
                <a:off x="2624" y="181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4" name="Line 2361"/>
              <p:cNvSpPr>
                <a:spLocks noChangeShapeType="1"/>
              </p:cNvSpPr>
              <p:nvPr/>
            </p:nvSpPr>
            <p:spPr bwMode="auto">
              <a:xfrm>
                <a:off x="2617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5" name="Line 2362"/>
              <p:cNvSpPr>
                <a:spLocks noChangeShapeType="1"/>
              </p:cNvSpPr>
              <p:nvPr/>
            </p:nvSpPr>
            <p:spPr bwMode="auto">
              <a:xfrm flipH="1" flipV="1">
                <a:off x="2623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6" name="Line 2363"/>
              <p:cNvSpPr>
                <a:spLocks noChangeShapeType="1"/>
              </p:cNvSpPr>
              <p:nvPr/>
            </p:nvSpPr>
            <p:spPr bwMode="auto">
              <a:xfrm flipH="1">
                <a:off x="2610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7" name="Freeform 2364"/>
              <p:cNvSpPr>
                <a:spLocks/>
              </p:cNvSpPr>
              <p:nvPr/>
            </p:nvSpPr>
            <p:spPr bwMode="auto">
              <a:xfrm>
                <a:off x="2619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8" name="Freeform 2365"/>
              <p:cNvSpPr>
                <a:spLocks/>
              </p:cNvSpPr>
              <p:nvPr/>
            </p:nvSpPr>
            <p:spPr bwMode="auto">
              <a:xfrm>
                <a:off x="2618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99" name="Freeform 2366"/>
              <p:cNvSpPr>
                <a:spLocks/>
              </p:cNvSpPr>
              <p:nvPr/>
            </p:nvSpPr>
            <p:spPr bwMode="auto">
              <a:xfrm>
                <a:off x="2618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0" name="Freeform 2367"/>
              <p:cNvSpPr>
                <a:spLocks/>
              </p:cNvSpPr>
              <p:nvPr/>
            </p:nvSpPr>
            <p:spPr bwMode="auto">
              <a:xfrm>
                <a:off x="2618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1" name="Freeform 2368"/>
              <p:cNvSpPr>
                <a:spLocks/>
              </p:cNvSpPr>
              <p:nvPr/>
            </p:nvSpPr>
            <p:spPr bwMode="auto">
              <a:xfrm>
                <a:off x="2618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2" name="Freeform 2369"/>
              <p:cNvSpPr>
                <a:spLocks/>
              </p:cNvSpPr>
              <p:nvPr/>
            </p:nvSpPr>
            <p:spPr bwMode="auto">
              <a:xfrm>
                <a:off x="2618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3" name="Freeform 2370"/>
              <p:cNvSpPr>
                <a:spLocks/>
              </p:cNvSpPr>
              <p:nvPr/>
            </p:nvSpPr>
            <p:spPr bwMode="auto">
              <a:xfrm>
                <a:off x="2618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4" name="Freeform 2371"/>
              <p:cNvSpPr>
                <a:spLocks/>
              </p:cNvSpPr>
              <p:nvPr/>
            </p:nvSpPr>
            <p:spPr bwMode="auto">
              <a:xfrm>
                <a:off x="2619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5" name="Freeform 2372"/>
              <p:cNvSpPr>
                <a:spLocks/>
              </p:cNvSpPr>
              <p:nvPr/>
            </p:nvSpPr>
            <p:spPr bwMode="auto">
              <a:xfrm>
                <a:off x="2619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6" name="Freeform 2373"/>
              <p:cNvSpPr>
                <a:spLocks/>
              </p:cNvSpPr>
              <p:nvPr/>
            </p:nvSpPr>
            <p:spPr bwMode="auto">
              <a:xfrm>
                <a:off x="2620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7" name="Freeform 2374"/>
              <p:cNvSpPr>
                <a:spLocks/>
              </p:cNvSpPr>
              <p:nvPr/>
            </p:nvSpPr>
            <p:spPr bwMode="auto">
              <a:xfrm>
                <a:off x="2620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8" name="Freeform 2375"/>
              <p:cNvSpPr>
                <a:spLocks/>
              </p:cNvSpPr>
              <p:nvPr/>
            </p:nvSpPr>
            <p:spPr bwMode="auto">
              <a:xfrm>
                <a:off x="2620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09" name="Freeform 2376"/>
              <p:cNvSpPr>
                <a:spLocks/>
              </p:cNvSpPr>
              <p:nvPr/>
            </p:nvSpPr>
            <p:spPr bwMode="auto">
              <a:xfrm>
                <a:off x="2620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0" name="Freeform 2377"/>
              <p:cNvSpPr>
                <a:spLocks/>
              </p:cNvSpPr>
              <p:nvPr/>
            </p:nvSpPr>
            <p:spPr bwMode="auto">
              <a:xfrm>
                <a:off x="2620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1" name="Freeform 2378"/>
              <p:cNvSpPr>
                <a:spLocks/>
              </p:cNvSpPr>
              <p:nvPr/>
            </p:nvSpPr>
            <p:spPr bwMode="auto">
              <a:xfrm>
                <a:off x="2620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2" name="Freeform 2379"/>
              <p:cNvSpPr>
                <a:spLocks/>
              </p:cNvSpPr>
              <p:nvPr/>
            </p:nvSpPr>
            <p:spPr bwMode="auto">
              <a:xfrm>
                <a:off x="2619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3" name="Freeform 2380"/>
              <p:cNvSpPr>
                <a:spLocks/>
              </p:cNvSpPr>
              <p:nvPr/>
            </p:nvSpPr>
            <p:spPr bwMode="auto">
              <a:xfrm>
                <a:off x="2619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4" name="Freeform 2381"/>
              <p:cNvSpPr>
                <a:spLocks/>
              </p:cNvSpPr>
              <p:nvPr/>
            </p:nvSpPr>
            <p:spPr bwMode="auto">
              <a:xfrm>
                <a:off x="2618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5" name="Freeform 2382"/>
              <p:cNvSpPr>
                <a:spLocks/>
              </p:cNvSpPr>
              <p:nvPr/>
            </p:nvSpPr>
            <p:spPr bwMode="auto">
              <a:xfrm>
                <a:off x="2618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6" name="Freeform 2383"/>
              <p:cNvSpPr>
                <a:spLocks/>
              </p:cNvSpPr>
              <p:nvPr/>
            </p:nvSpPr>
            <p:spPr bwMode="auto">
              <a:xfrm>
                <a:off x="2618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7" name="Freeform 2384"/>
              <p:cNvSpPr>
                <a:spLocks/>
              </p:cNvSpPr>
              <p:nvPr/>
            </p:nvSpPr>
            <p:spPr bwMode="auto">
              <a:xfrm>
                <a:off x="2618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8" name="Freeform 2385"/>
              <p:cNvSpPr>
                <a:spLocks/>
              </p:cNvSpPr>
              <p:nvPr/>
            </p:nvSpPr>
            <p:spPr bwMode="auto">
              <a:xfrm>
                <a:off x="2618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19" name="Freeform 2386"/>
              <p:cNvSpPr>
                <a:spLocks/>
              </p:cNvSpPr>
              <p:nvPr/>
            </p:nvSpPr>
            <p:spPr bwMode="auto">
              <a:xfrm>
                <a:off x="2618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0" name="Freeform 2387"/>
              <p:cNvSpPr>
                <a:spLocks/>
              </p:cNvSpPr>
              <p:nvPr/>
            </p:nvSpPr>
            <p:spPr bwMode="auto">
              <a:xfrm>
                <a:off x="2619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1" name="Freeform 2388"/>
              <p:cNvSpPr>
                <a:spLocks/>
              </p:cNvSpPr>
              <p:nvPr/>
            </p:nvSpPr>
            <p:spPr bwMode="auto">
              <a:xfrm>
                <a:off x="2619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2" name="Freeform 2389"/>
              <p:cNvSpPr>
                <a:spLocks/>
              </p:cNvSpPr>
              <p:nvPr/>
            </p:nvSpPr>
            <p:spPr bwMode="auto">
              <a:xfrm>
                <a:off x="2620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3" name="Freeform 2390"/>
              <p:cNvSpPr>
                <a:spLocks/>
              </p:cNvSpPr>
              <p:nvPr/>
            </p:nvSpPr>
            <p:spPr bwMode="auto">
              <a:xfrm>
                <a:off x="2620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4" name="Freeform 2391"/>
              <p:cNvSpPr>
                <a:spLocks/>
              </p:cNvSpPr>
              <p:nvPr/>
            </p:nvSpPr>
            <p:spPr bwMode="auto">
              <a:xfrm>
                <a:off x="2620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5" name="Freeform 2392"/>
              <p:cNvSpPr>
                <a:spLocks/>
              </p:cNvSpPr>
              <p:nvPr/>
            </p:nvSpPr>
            <p:spPr bwMode="auto">
              <a:xfrm>
                <a:off x="2620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6" name="Freeform 2393"/>
              <p:cNvSpPr>
                <a:spLocks/>
              </p:cNvSpPr>
              <p:nvPr/>
            </p:nvSpPr>
            <p:spPr bwMode="auto">
              <a:xfrm>
                <a:off x="2620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7" name="Freeform 2394"/>
              <p:cNvSpPr>
                <a:spLocks/>
              </p:cNvSpPr>
              <p:nvPr/>
            </p:nvSpPr>
            <p:spPr bwMode="auto">
              <a:xfrm>
                <a:off x="2620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8" name="Freeform 2395"/>
              <p:cNvSpPr>
                <a:spLocks/>
              </p:cNvSpPr>
              <p:nvPr/>
            </p:nvSpPr>
            <p:spPr bwMode="auto">
              <a:xfrm>
                <a:off x="2619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29" name="Line 2396"/>
              <p:cNvSpPr>
                <a:spLocks noChangeShapeType="1"/>
              </p:cNvSpPr>
              <p:nvPr/>
            </p:nvSpPr>
            <p:spPr bwMode="auto">
              <a:xfrm>
                <a:off x="2617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0" name="Line 2397"/>
              <p:cNvSpPr>
                <a:spLocks noChangeShapeType="1"/>
              </p:cNvSpPr>
              <p:nvPr/>
            </p:nvSpPr>
            <p:spPr bwMode="auto">
              <a:xfrm>
                <a:off x="2610" y="1813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1" name="Line 2398"/>
              <p:cNvSpPr>
                <a:spLocks noChangeShapeType="1"/>
              </p:cNvSpPr>
              <p:nvPr/>
            </p:nvSpPr>
            <p:spPr bwMode="auto">
              <a:xfrm>
                <a:off x="2610" y="1841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2" name="Line 2399"/>
              <p:cNvSpPr>
                <a:spLocks noChangeShapeType="1"/>
              </p:cNvSpPr>
              <p:nvPr/>
            </p:nvSpPr>
            <p:spPr bwMode="auto">
              <a:xfrm flipH="1">
                <a:off x="2597" y="1841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3" name="Line 2400"/>
              <p:cNvSpPr>
                <a:spLocks noChangeShapeType="1"/>
              </p:cNvSpPr>
              <p:nvPr/>
            </p:nvSpPr>
            <p:spPr bwMode="auto">
              <a:xfrm flipH="1">
                <a:off x="2596" y="1813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4" name="Line 2401"/>
              <p:cNvSpPr>
                <a:spLocks noChangeShapeType="1"/>
              </p:cNvSpPr>
              <p:nvPr/>
            </p:nvSpPr>
            <p:spPr bwMode="auto">
              <a:xfrm>
                <a:off x="2603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5" name="Freeform 2402"/>
              <p:cNvSpPr>
                <a:spLocks/>
              </p:cNvSpPr>
              <p:nvPr/>
            </p:nvSpPr>
            <p:spPr bwMode="auto">
              <a:xfrm>
                <a:off x="2601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6" name="Freeform 2403"/>
              <p:cNvSpPr>
                <a:spLocks/>
              </p:cNvSpPr>
              <p:nvPr/>
            </p:nvSpPr>
            <p:spPr bwMode="auto">
              <a:xfrm>
                <a:off x="2602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7" name="Freeform 2404"/>
              <p:cNvSpPr>
                <a:spLocks/>
              </p:cNvSpPr>
              <p:nvPr/>
            </p:nvSpPr>
            <p:spPr bwMode="auto">
              <a:xfrm>
                <a:off x="2602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8" name="Freeform 2405"/>
              <p:cNvSpPr>
                <a:spLocks/>
              </p:cNvSpPr>
              <p:nvPr/>
            </p:nvSpPr>
            <p:spPr bwMode="auto">
              <a:xfrm>
                <a:off x="2602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39" name="Freeform 2406"/>
              <p:cNvSpPr>
                <a:spLocks/>
              </p:cNvSpPr>
              <p:nvPr/>
            </p:nvSpPr>
            <p:spPr bwMode="auto">
              <a:xfrm>
                <a:off x="2602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0" name="Freeform 2407"/>
              <p:cNvSpPr>
                <a:spLocks/>
              </p:cNvSpPr>
              <p:nvPr/>
            </p:nvSpPr>
            <p:spPr bwMode="auto">
              <a:xfrm>
                <a:off x="2602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1" name="Freeform 2408"/>
              <p:cNvSpPr>
                <a:spLocks/>
              </p:cNvSpPr>
              <p:nvPr/>
            </p:nvSpPr>
            <p:spPr bwMode="auto">
              <a:xfrm>
                <a:off x="2602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2" name="Freeform 2409"/>
              <p:cNvSpPr>
                <a:spLocks/>
              </p:cNvSpPr>
              <p:nvPr/>
            </p:nvSpPr>
            <p:spPr bwMode="auto">
              <a:xfrm>
                <a:off x="2601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3" name="Freeform 2410"/>
              <p:cNvSpPr>
                <a:spLocks/>
              </p:cNvSpPr>
              <p:nvPr/>
            </p:nvSpPr>
            <p:spPr bwMode="auto">
              <a:xfrm>
                <a:off x="2601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4" name="Freeform 2411"/>
              <p:cNvSpPr>
                <a:spLocks/>
              </p:cNvSpPr>
              <p:nvPr/>
            </p:nvSpPr>
            <p:spPr bwMode="auto">
              <a:xfrm>
                <a:off x="2600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5" name="Freeform 2412"/>
              <p:cNvSpPr>
                <a:spLocks/>
              </p:cNvSpPr>
              <p:nvPr/>
            </p:nvSpPr>
            <p:spPr bwMode="auto">
              <a:xfrm>
                <a:off x="2600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6" name="Freeform 2413"/>
              <p:cNvSpPr>
                <a:spLocks/>
              </p:cNvSpPr>
              <p:nvPr/>
            </p:nvSpPr>
            <p:spPr bwMode="auto">
              <a:xfrm>
                <a:off x="2600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7" name="Freeform 2414"/>
              <p:cNvSpPr>
                <a:spLocks/>
              </p:cNvSpPr>
              <p:nvPr/>
            </p:nvSpPr>
            <p:spPr bwMode="auto">
              <a:xfrm>
                <a:off x="2600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8" name="Freeform 2415"/>
              <p:cNvSpPr>
                <a:spLocks/>
              </p:cNvSpPr>
              <p:nvPr/>
            </p:nvSpPr>
            <p:spPr bwMode="auto">
              <a:xfrm>
                <a:off x="2600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49" name="Freeform 2416"/>
              <p:cNvSpPr>
                <a:spLocks/>
              </p:cNvSpPr>
              <p:nvPr/>
            </p:nvSpPr>
            <p:spPr bwMode="auto">
              <a:xfrm>
                <a:off x="2600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0" name="Freeform 2417"/>
              <p:cNvSpPr>
                <a:spLocks/>
              </p:cNvSpPr>
              <p:nvPr/>
            </p:nvSpPr>
            <p:spPr bwMode="auto">
              <a:xfrm>
                <a:off x="2601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1" name="Freeform 2418"/>
              <p:cNvSpPr>
                <a:spLocks/>
              </p:cNvSpPr>
              <p:nvPr/>
            </p:nvSpPr>
            <p:spPr bwMode="auto">
              <a:xfrm>
                <a:off x="2601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2" name="Freeform 2419"/>
              <p:cNvSpPr>
                <a:spLocks/>
              </p:cNvSpPr>
              <p:nvPr/>
            </p:nvSpPr>
            <p:spPr bwMode="auto">
              <a:xfrm>
                <a:off x="2602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3" name="Freeform 2420"/>
              <p:cNvSpPr>
                <a:spLocks/>
              </p:cNvSpPr>
              <p:nvPr/>
            </p:nvSpPr>
            <p:spPr bwMode="auto">
              <a:xfrm>
                <a:off x="2602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4" name="Freeform 2421"/>
              <p:cNvSpPr>
                <a:spLocks/>
              </p:cNvSpPr>
              <p:nvPr/>
            </p:nvSpPr>
            <p:spPr bwMode="auto">
              <a:xfrm>
                <a:off x="2602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5" name="Freeform 2422"/>
              <p:cNvSpPr>
                <a:spLocks/>
              </p:cNvSpPr>
              <p:nvPr/>
            </p:nvSpPr>
            <p:spPr bwMode="auto">
              <a:xfrm>
                <a:off x="2602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6" name="Freeform 2423"/>
              <p:cNvSpPr>
                <a:spLocks/>
              </p:cNvSpPr>
              <p:nvPr/>
            </p:nvSpPr>
            <p:spPr bwMode="auto">
              <a:xfrm>
                <a:off x="2602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7" name="Freeform 2424"/>
              <p:cNvSpPr>
                <a:spLocks/>
              </p:cNvSpPr>
              <p:nvPr/>
            </p:nvSpPr>
            <p:spPr bwMode="auto">
              <a:xfrm>
                <a:off x="2602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8" name="Freeform 2425"/>
              <p:cNvSpPr>
                <a:spLocks/>
              </p:cNvSpPr>
              <p:nvPr/>
            </p:nvSpPr>
            <p:spPr bwMode="auto">
              <a:xfrm>
                <a:off x="2601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59" name="Freeform 2426"/>
              <p:cNvSpPr>
                <a:spLocks/>
              </p:cNvSpPr>
              <p:nvPr/>
            </p:nvSpPr>
            <p:spPr bwMode="auto">
              <a:xfrm>
                <a:off x="2601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0" name="Freeform 2427"/>
              <p:cNvSpPr>
                <a:spLocks/>
              </p:cNvSpPr>
              <p:nvPr/>
            </p:nvSpPr>
            <p:spPr bwMode="auto">
              <a:xfrm>
                <a:off x="2600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1" name="Freeform 2428"/>
              <p:cNvSpPr>
                <a:spLocks/>
              </p:cNvSpPr>
              <p:nvPr/>
            </p:nvSpPr>
            <p:spPr bwMode="auto">
              <a:xfrm>
                <a:off x="2600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2" name="Freeform 2429"/>
              <p:cNvSpPr>
                <a:spLocks/>
              </p:cNvSpPr>
              <p:nvPr/>
            </p:nvSpPr>
            <p:spPr bwMode="auto">
              <a:xfrm>
                <a:off x="2600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3" name="Freeform 2430"/>
              <p:cNvSpPr>
                <a:spLocks/>
              </p:cNvSpPr>
              <p:nvPr/>
            </p:nvSpPr>
            <p:spPr bwMode="auto">
              <a:xfrm>
                <a:off x="2600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4" name="Freeform 2431"/>
              <p:cNvSpPr>
                <a:spLocks/>
              </p:cNvSpPr>
              <p:nvPr/>
            </p:nvSpPr>
            <p:spPr bwMode="auto">
              <a:xfrm>
                <a:off x="2600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5" name="Freeform 2432"/>
              <p:cNvSpPr>
                <a:spLocks/>
              </p:cNvSpPr>
              <p:nvPr/>
            </p:nvSpPr>
            <p:spPr bwMode="auto">
              <a:xfrm>
                <a:off x="2600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6" name="Freeform 2433"/>
              <p:cNvSpPr>
                <a:spLocks/>
              </p:cNvSpPr>
              <p:nvPr/>
            </p:nvSpPr>
            <p:spPr bwMode="auto">
              <a:xfrm>
                <a:off x="2601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7" name="Line 2434"/>
              <p:cNvSpPr>
                <a:spLocks noChangeShapeType="1"/>
              </p:cNvSpPr>
              <p:nvPr/>
            </p:nvSpPr>
            <p:spPr bwMode="auto">
              <a:xfrm flipV="1">
                <a:off x="2596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8" name="Line 2435"/>
              <p:cNvSpPr>
                <a:spLocks noChangeShapeType="1"/>
              </p:cNvSpPr>
              <p:nvPr/>
            </p:nvSpPr>
            <p:spPr bwMode="auto">
              <a:xfrm>
                <a:off x="2597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69" name="Line 2436"/>
              <p:cNvSpPr>
                <a:spLocks noChangeShapeType="1"/>
              </p:cNvSpPr>
              <p:nvPr/>
            </p:nvSpPr>
            <p:spPr bwMode="auto">
              <a:xfrm>
                <a:off x="2603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0" name="Line 2437"/>
              <p:cNvSpPr>
                <a:spLocks noChangeShapeType="1"/>
              </p:cNvSpPr>
              <p:nvPr/>
            </p:nvSpPr>
            <p:spPr bwMode="auto">
              <a:xfrm>
                <a:off x="2656" y="183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1" name="Line 2438"/>
              <p:cNvSpPr>
                <a:spLocks noChangeShapeType="1"/>
              </p:cNvSpPr>
              <p:nvPr/>
            </p:nvSpPr>
            <p:spPr bwMode="auto">
              <a:xfrm flipV="1">
                <a:off x="2649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2" name="Line 2439"/>
              <p:cNvSpPr>
                <a:spLocks noChangeShapeType="1"/>
              </p:cNvSpPr>
              <p:nvPr/>
            </p:nvSpPr>
            <p:spPr bwMode="auto">
              <a:xfrm>
                <a:off x="2650" y="1806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3" name="Freeform 2440"/>
              <p:cNvSpPr>
                <a:spLocks/>
              </p:cNvSpPr>
              <p:nvPr/>
            </p:nvSpPr>
            <p:spPr bwMode="auto">
              <a:xfrm>
                <a:off x="2654" y="1807"/>
                <a:ext cx="1" cy="3"/>
              </a:xfrm>
              <a:custGeom>
                <a:avLst/>
                <a:gdLst>
                  <a:gd name="T0" fmla="*/ 0 w 3"/>
                  <a:gd name="T1" fmla="*/ 0 h 10"/>
                  <a:gd name="T2" fmla="*/ 0 w 3"/>
                  <a:gd name="T3" fmla="*/ 0 h 10"/>
                  <a:gd name="T4" fmla="*/ 0 w 3"/>
                  <a:gd name="T5" fmla="*/ 0 h 10"/>
                  <a:gd name="T6" fmla="*/ 0 w 3"/>
                  <a:gd name="T7" fmla="*/ 0 h 10"/>
                  <a:gd name="T8" fmla="*/ 0 w 3"/>
                  <a:gd name="T9" fmla="*/ 0 h 10"/>
                  <a:gd name="T10" fmla="*/ 0 w 3"/>
                  <a:gd name="T11" fmla="*/ 0 h 10"/>
                  <a:gd name="T12" fmla="*/ 0 w 3"/>
                  <a:gd name="T13" fmla="*/ 0 h 10"/>
                  <a:gd name="T14" fmla="*/ 0 w 3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0"/>
                  <a:gd name="T26" fmla="*/ 3 w 3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0">
                    <a:moveTo>
                      <a:pt x="3" y="10"/>
                    </a:move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4" name="Freeform 2441"/>
              <p:cNvSpPr>
                <a:spLocks/>
              </p:cNvSpPr>
              <p:nvPr/>
            </p:nvSpPr>
            <p:spPr bwMode="auto">
              <a:xfrm>
                <a:off x="2655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5" name="Freeform 2442"/>
              <p:cNvSpPr>
                <a:spLocks/>
              </p:cNvSpPr>
              <p:nvPr/>
            </p:nvSpPr>
            <p:spPr bwMode="auto">
              <a:xfrm>
                <a:off x="2654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6" name="Freeform 2443"/>
              <p:cNvSpPr>
                <a:spLocks/>
              </p:cNvSpPr>
              <p:nvPr/>
            </p:nvSpPr>
            <p:spPr bwMode="auto">
              <a:xfrm>
                <a:off x="2654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7" name="Freeform 2444"/>
              <p:cNvSpPr>
                <a:spLocks/>
              </p:cNvSpPr>
              <p:nvPr/>
            </p:nvSpPr>
            <p:spPr bwMode="auto">
              <a:xfrm>
                <a:off x="2653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8" name="Freeform 2445"/>
              <p:cNvSpPr>
                <a:spLocks/>
              </p:cNvSpPr>
              <p:nvPr/>
            </p:nvSpPr>
            <p:spPr bwMode="auto">
              <a:xfrm>
                <a:off x="2653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79" name="Freeform 2446"/>
              <p:cNvSpPr>
                <a:spLocks/>
              </p:cNvSpPr>
              <p:nvPr/>
            </p:nvSpPr>
            <p:spPr bwMode="auto">
              <a:xfrm>
                <a:off x="2653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0" name="Freeform 2447"/>
              <p:cNvSpPr>
                <a:spLocks/>
              </p:cNvSpPr>
              <p:nvPr/>
            </p:nvSpPr>
            <p:spPr bwMode="auto">
              <a:xfrm>
                <a:off x="2653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1" name="Freeform 2448"/>
              <p:cNvSpPr>
                <a:spLocks/>
              </p:cNvSpPr>
              <p:nvPr/>
            </p:nvSpPr>
            <p:spPr bwMode="auto">
              <a:xfrm>
                <a:off x="2653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2" name="Freeform 2449"/>
              <p:cNvSpPr>
                <a:spLocks/>
              </p:cNvSpPr>
              <p:nvPr/>
            </p:nvSpPr>
            <p:spPr bwMode="auto">
              <a:xfrm>
                <a:off x="2653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3" name="Freeform 2450"/>
              <p:cNvSpPr>
                <a:spLocks/>
              </p:cNvSpPr>
              <p:nvPr/>
            </p:nvSpPr>
            <p:spPr bwMode="auto">
              <a:xfrm>
                <a:off x="2653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84" name="Freeform 2451"/>
              <p:cNvSpPr>
                <a:spLocks/>
              </p:cNvSpPr>
              <p:nvPr/>
            </p:nvSpPr>
            <p:spPr bwMode="auto">
              <a:xfrm>
                <a:off x="2653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6178" name="Freeform 2452"/>
            <p:cNvSpPr>
              <a:spLocks/>
            </p:cNvSpPr>
            <p:nvPr/>
          </p:nvSpPr>
          <p:spPr bwMode="auto">
            <a:xfrm>
              <a:off x="2654" y="1807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79" name="Freeform 2453"/>
            <p:cNvSpPr>
              <a:spLocks/>
            </p:cNvSpPr>
            <p:nvPr/>
          </p:nvSpPr>
          <p:spPr bwMode="auto">
            <a:xfrm>
              <a:off x="2654" y="1807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0" name="Freeform 2454"/>
            <p:cNvSpPr>
              <a:spLocks/>
            </p:cNvSpPr>
            <p:nvPr/>
          </p:nvSpPr>
          <p:spPr bwMode="auto">
            <a:xfrm>
              <a:off x="2654" y="1819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1" name="Freeform 2455"/>
            <p:cNvSpPr>
              <a:spLocks/>
            </p:cNvSpPr>
            <p:nvPr/>
          </p:nvSpPr>
          <p:spPr bwMode="auto">
            <a:xfrm>
              <a:off x="2654" y="1819"/>
              <a:ext cx="1" cy="1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2" name="Freeform 2456"/>
            <p:cNvSpPr>
              <a:spLocks/>
            </p:cNvSpPr>
            <p:nvPr/>
          </p:nvSpPr>
          <p:spPr bwMode="auto">
            <a:xfrm>
              <a:off x="2655" y="1820"/>
              <a:ext cx="1" cy="1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2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3" name="Freeform 2457"/>
            <p:cNvSpPr>
              <a:spLocks/>
            </p:cNvSpPr>
            <p:nvPr/>
          </p:nvSpPr>
          <p:spPr bwMode="auto">
            <a:xfrm>
              <a:off x="2655" y="1820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4" name="Freeform 2458"/>
            <p:cNvSpPr>
              <a:spLocks/>
            </p:cNvSpPr>
            <p:nvPr/>
          </p:nvSpPr>
          <p:spPr bwMode="auto">
            <a:xfrm>
              <a:off x="2655" y="1821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5" name="Freeform 2459"/>
            <p:cNvSpPr>
              <a:spLocks/>
            </p:cNvSpPr>
            <p:nvPr/>
          </p:nvSpPr>
          <p:spPr bwMode="auto">
            <a:xfrm>
              <a:off x="2655" y="1822"/>
              <a:ext cx="1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6" name="Freeform 2460"/>
            <p:cNvSpPr>
              <a:spLocks/>
            </p:cNvSpPr>
            <p:nvPr/>
          </p:nvSpPr>
          <p:spPr bwMode="auto">
            <a:xfrm>
              <a:off x="2654" y="1822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7" name="Freeform 2461"/>
            <p:cNvSpPr>
              <a:spLocks/>
            </p:cNvSpPr>
            <p:nvPr/>
          </p:nvSpPr>
          <p:spPr bwMode="auto">
            <a:xfrm>
              <a:off x="2654" y="1822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8" name="Freeform 2462"/>
            <p:cNvSpPr>
              <a:spLocks/>
            </p:cNvSpPr>
            <p:nvPr/>
          </p:nvSpPr>
          <p:spPr bwMode="auto">
            <a:xfrm>
              <a:off x="2653" y="1822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89" name="Freeform 2463"/>
            <p:cNvSpPr>
              <a:spLocks/>
            </p:cNvSpPr>
            <p:nvPr/>
          </p:nvSpPr>
          <p:spPr bwMode="auto">
            <a:xfrm>
              <a:off x="2653" y="1822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0" name="Freeform 2464"/>
            <p:cNvSpPr>
              <a:spLocks/>
            </p:cNvSpPr>
            <p:nvPr/>
          </p:nvSpPr>
          <p:spPr bwMode="auto">
            <a:xfrm>
              <a:off x="2653" y="1822"/>
              <a:ext cx="1" cy="1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1" name="Freeform 2465"/>
            <p:cNvSpPr>
              <a:spLocks/>
            </p:cNvSpPr>
            <p:nvPr/>
          </p:nvSpPr>
          <p:spPr bwMode="auto">
            <a:xfrm>
              <a:off x="2653" y="1821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2" name="Freeform 2466"/>
            <p:cNvSpPr>
              <a:spLocks/>
            </p:cNvSpPr>
            <p:nvPr/>
          </p:nvSpPr>
          <p:spPr bwMode="auto">
            <a:xfrm>
              <a:off x="2653" y="1820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3" name="Freeform 2467"/>
            <p:cNvSpPr>
              <a:spLocks/>
            </p:cNvSpPr>
            <p:nvPr/>
          </p:nvSpPr>
          <p:spPr bwMode="auto">
            <a:xfrm>
              <a:off x="2653" y="1820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4" name="Freeform 2468"/>
            <p:cNvSpPr>
              <a:spLocks/>
            </p:cNvSpPr>
            <p:nvPr/>
          </p:nvSpPr>
          <p:spPr bwMode="auto">
            <a:xfrm>
              <a:off x="2653" y="1819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0"/>
                  </a:move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5" name="Freeform 2469"/>
            <p:cNvSpPr>
              <a:spLocks/>
            </p:cNvSpPr>
            <p:nvPr/>
          </p:nvSpPr>
          <p:spPr bwMode="auto">
            <a:xfrm>
              <a:off x="2653" y="1819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6" name="Line 2470"/>
            <p:cNvSpPr>
              <a:spLocks noChangeShapeType="1"/>
            </p:cNvSpPr>
            <p:nvPr/>
          </p:nvSpPr>
          <p:spPr bwMode="auto">
            <a:xfrm flipH="1">
              <a:off x="2649" y="1813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7" name="Line 2471"/>
            <p:cNvSpPr>
              <a:spLocks noChangeShapeType="1"/>
            </p:cNvSpPr>
            <p:nvPr/>
          </p:nvSpPr>
          <p:spPr bwMode="auto">
            <a:xfrm flipH="1">
              <a:off x="2649" y="1841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8" name="Line 2472"/>
            <p:cNvSpPr>
              <a:spLocks noChangeShapeType="1"/>
            </p:cNvSpPr>
            <p:nvPr/>
          </p:nvSpPr>
          <p:spPr bwMode="auto">
            <a:xfrm>
              <a:off x="2618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99" name="Line 2473"/>
            <p:cNvSpPr>
              <a:spLocks noChangeShapeType="1"/>
            </p:cNvSpPr>
            <p:nvPr/>
          </p:nvSpPr>
          <p:spPr bwMode="auto">
            <a:xfrm>
              <a:off x="2594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0" name="Line 2474"/>
            <p:cNvSpPr>
              <a:spLocks noChangeShapeType="1"/>
            </p:cNvSpPr>
            <p:nvPr/>
          </p:nvSpPr>
          <p:spPr bwMode="auto">
            <a:xfrm>
              <a:off x="2594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1" name="Line 2475"/>
            <p:cNvSpPr>
              <a:spLocks noChangeShapeType="1"/>
            </p:cNvSpPr>
            <p:nvPr/>
          </p:nvSpPr>
          <p:spPr bwMode="auto">
            <a:xfrm>
              <a:off x="2646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2" name="Line 2476"/>
            <p:cNvSpPr>
              <a:spLocks noChangeShapeType="1"/>
            </p:cNvSpPr>
            <p:nvPr/>
          </p:nvSpPr>
          <p:spPr bwMode="auto">
            <a:xfrm>
              <a:off x="2618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3" name="Line 2477"/>
            <p:cNvSpPr>
              <a:spLocks noChangeShapeType="1"/>
            </p:cNvSpPr>
            <p:nvPr/>
          </p:nvSpPr>
          <p:spPr bwMode="auto">
            <a:xfrm>
              <a:off x="2594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4" name="Line 2478"/>
            <p:cNvSpPr>
              <a:spLocks noChangeShapeType="1"/>
            </p:cNvSpPr>
            <p:nvPr/>
          </p:nvSpPr>
          <p:spPr bwMode="auto">
            <a:xfrm>
              <a:off x="2594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5" name="Line 2479"/>
            <p:cNvSpPr>
              <a:spLocks noChangeShapeType="1"/>
            </p:cNvSpPr>
            <p:nvPr/>
          </p:nvSpPr>
          <p:spPr bwMode="auto">
            <a:xfrm>
              <a:off x="2581" y="1871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6" name="Line 2480"/>
            <p:cNvSpPr>
              <a:spLocks noChangeShapeType="1"/>
            </p:cNvSpPr>
            <p:nvPr/>
          </p:nvSpPr>
          <p:spPr bwMode="auto">
            <a:xfrm flipH="1">
              <a:off x="2639" y="1816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7" name="Line 2481"/>
            <p:cNvSpPr>
              <a:spLocks noChangeShapeType="1"/>
            </p:cNvSpPr>
            <p:nvPr/>
          </p:nvSpPr>
          <p:spPr bwMode="auto">
            <a:xfrm>
              <a:off x="2101" y="1820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8" name="Line 2482"/>
            <p:cNvSpPr>
              <a:spLocks noChangeShapeType="1"/>
            </p:cNvSpPr>
            <p:nvPr/>
          </p:nvSpPr>
          <p:spPr bwMode="auto">
            <a:xfrm>
              <a:off x="2456" y="1297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09" name="Line 2483"/>
            <p:cNvSpPr>
              <a:spLocks noChangeShapeType="1"/>
            </p:cNvSpPr>
            <p:nvPr/>
          </p:nvSpPr>
          <p:spPr bwMode="auto">
            <a:xfrm flipH="1">
              <a:off x="2894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0" name="Line 2484"/>
            <p:cNvSpPr>
              <a:spLocks noChangeShapeType="1"/>
            </p:cNvSpPr>
            <p:nvPr/>
          </p:nvSpPr>
          <p:spPr bwMode="auto">
            <a:xfrm flipH="1">
              <a:off x="2893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1" name="Line 2485"/>
            <p:cNvSpPr>
              <a:spLocks noChangeShapeType="1"/>
            </p:cNvSpPr>
            <p:nvPr/>
          </p:nvSpPr>
          <p:spPr bwMode="auto">
            <a:xfrm flipH="1">
              <a:off x="2892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2" name="Line 2486"/>
            <p:cNvSpPr>
              <a:spLocks noChangeShapeType="1"/>
            </p:cNvSpPr>
            <p:nvPr/>
          </p:nvSpPr>
          <p:spPr bwMode="auto">
            <a:xfrm flipH="1">
              <a:off x="2892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3" name="Line 2487"/>
            <p:cNvSpPr>
              <a:spLocks noChangeShapeType="1"/>
            </p:cNvSpPr>
            <p:nvPr/>
          </p:nvSpPr>
          <p:spPr bwMode="auto">
            <a:xfrm flipH="1">
              <a:off x="2891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4" name="Line 2488"/>
            <p:cNvSpPr>
              <a:spLocks noChangeShapeType="1"/>
            </p:cNvSpPr>
            <p:nvPr/>
          </p:nvSpPr>
          <p:spPr bwMode="auto">
            <a:xfrm flipH="1">
              <a:off x="289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5" name="Line 2489"/>
            <p:cNvSpPr>
              <a:spLocks noChangeShapeType="1"/>
            </p:cNvSpPr>
            <p:nvPr/>
          </p:nvSpPr>
          <p:spPr bwMode="auto">
            <a:xfrm flipH="1">
              <a:off x="289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6" name="Line 2490"/>
            <p:cNvSpPr>
              <a:spLocks noChangeShapeType="1"/>
            </p:cNvSpPr>
            <p:nvPr/>
          </p:nvSpPr>
          <p:spPr bwMode="auto">
            <a:xfrm flipH="1">
              <a:off x="288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7" name="Line 2491"/>
            <p:cNvSpPr>
              <a:spLocks noChangeShapeType="1"/>
            </p:cNvSpPr>
            <p:nvPr/>
          </p:nvSpPr>
          <p:spPr bwMode="auto">
            <a:xfrm flipH="1">
              <a:off x="288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8" name="Line 2492"/>
            <p:cNvSpPr>
              <a:spLocks noChangeShapeType="1"/>
            </p:cNvSpPr>
            <p:nvPr/>
          </p:nvSpPr>
          <p:spPr bwMode="auto">
            <a:xfrm>
              <a:off x="288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19" name="Line 2493"/>
            <p:cNvSpPr>
              <a:spLocks noChangeShapeType="1"/>
            </p:cNvSpPr>
            <p:nvPr/>
          </p:nvSpPr>
          <p:spPr bwMode="auto">
            <a:xfrm flipH="1"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0" name="Line 2494"/>
            <p:cNvSpPr>
              <a:spLocks noChangeShapeType="1"/>
            </p:cNvSpPr>
            <p:nvPr/>
          </p:nvSpPr>
          <p:spPr bwMode="auto">
            <a:xfrm flipH="1"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1" name="Line 2495"/>
            <p:cNvSpPr>
              <a:spLocks noChangeShapeType="1"/>
            </p:cNvSpPr>
            <p:nvPr/>
          </p:nvSpPr>
          <p:spPr bwMode="auto">
            <a:xfrm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2" name="Line 2496"/>
            <p:cNvSpPr>
              <a:spLocks noChangeShapeType="1"/>
            </p:cNvSpPr>
            <p:nvPr/>
          </p:nvSpPr>
          <p:spPr bwMode="auto">
            <a:xfrm flipH="1"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3" name="Line 2497"/>
            <p:cNvSpPr>
              <a:spLocks noChangeShapeType="1"/>
            </p:cNvSpPr>
            <p:nvPr/>
          </p:nvSpPr>
          <p:spPr bwMode="auto">
            <a:xfrm flipH="1"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4" name="Line 2498"/>
            <p:cNvSpPr>
              <a:spLocks noChangeShapeType="1"/>
            </p:cNvSpPr>
            <p:nvPr/>
          </p:nvSpPr>
          <p:spPr bwMode="auto">
            <a:xfrm>
              <a:off x="2888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5" name="Line 2499"/>
            <p:cNvSpPr>
              <a:spLocks noChangeShapeType="1"/>
            </p:cNvSpPr>
            <p:nvPr/>
          </p:nvSpPr>
          <p:spPr bwMode="auto">
            <a:xfrm flipH="1">
              <a:off x="2887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6" name="Line 2500"/>
            <p:cNvSpPr>
              <a:spLocks noChangeShapeType="1"/>
            </p:cNvSpPr>
            <p:nvPr/>
          </p:nvSpPr>
          <p:spPr bwMode="auto">
            <a:xfrm flipH="1">
              <a:off x="2887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7" name="Line 2501"/>
            <p:cNvSpPr>
              <a:spLocks noChangeShapeType="1"/>
            </p:cNvSpPr>
            <p:nvPr/>
          </p:nvSpPr>
          <p:spPr bwMode="auto">
            <a:xfrm flipH="1">
              <a:off x="2887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8" name="Line 2502"/>
            <p:cNvSpPr>
              <a:spLocks noChangeShapeType="1"/>
            </p:cNvSpPr>
            <p:nvPr/>
          </p:nvSpPr>
          <p:spPr bwMode="auto">
            <a:xfrm>
              <a:off x="2887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29" name="Line 2503"/>
            <p:cNvSpPr>
              <a:spLocks noChangeShapeType="1"/>
            </p:cNvSpPr>
            <p:nvPr/>
          </p:nvSpPr>
          <p:spPr bwMode="auto">
            <a:xfrm flipH="1">
              <a:off x="288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0" name="Line 2504"/>
            <p:cNvSpPr>
              <a:spLocks noChangeShapeType="1"/>
            </p:cNvSpPr>
            <p:nvPr/>
          </p:nvSpPr>
          <p:spPr bwMode="auto">
            <a:xfrm>
              <a:off x="288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1" name="Line 2505"/>
            <p:cNvSpPr>
              <a:spLocks noChangeShapeType="1"/>
            </p:cNvSpPr>
            <p:nvPr/>
          </p:nvSpPr>
          <p:spPr bwMode="auto">
            <a:xfrm flipH="1">
              <a:off x="288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2" name="Line 2506"/>
            <p:cNvSpPr>
              <a:spLocks noChangeShapeType="1"/>
            </p:cNvSpPr>
            <p:nvPr/>
          </p:nvSpPr>
          <p:spPr bwMode="auto">
            <a:xfrm>
              <a:off x="288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3" name="Line 2507"/>
            <p:cNvSpPr>
              <a:spLocks noChangeShapeType="1"/>
            </p:cNvSpPr>
            <p:nvPr/>
          </p:nvSpPr>
          <p:spPr bwMode="auto">
            <a:xfrm flipH="1">
              <a:off x="288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4" name="Line 2508"/>
            <p:cNvSpPr>
              <a:spLocks noChangeShapeType="1"/>
            </p:cNvSpPr>
            <p:nvPr/>
          </p:nvSpPr>
          <p:spPr bwMode="auto">
            <a:xfrm flipH="1">
              <a:off x="2885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5" name="Line 2509"/>
            <p:cNvSpPr>
              <a:spLocks noChangeShapeType="1"/>
            </p:cNvSpPr>
            <p:nvPr/>
          </p:nvSpPr>
          <p:spPr bwMode="auto">
            <a:xfrm flipH="1">
              <a:off x="2877" y="1418"/>
              <a:ext cx="8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6" name="Freeform 2510"/>
            <p:cNvSpPr>
              <a:spLocks/>
            </p:cNvSpPr>
            <p:nvPr/>
          </p:nvSpPr>
          <p:spPr bwMode="auto">
            <a:xfrm>
              <a:off x="2859" y="1461"/>
              <a:ext cx="1" cy="5"/>
            </a:xfrm>
            <a:custGeom>
              <a:avLst/>
              <a:gdLst>
                <a:gd name="T0" fmla="*/ 0 w 5"/>
                <a:gd name="T1" fmla="*/ 0 h 21"/>
                <a:gd name="T2" fmla="*/ 0 w 5"/>
                <a:gd name="T3" fmla="*/ 0 h 21"/>
                <a:gd name="T4" fmla="*/ 0 w 5"/>
                <a:gd name="T5" fmla="*/ 0 h 21"/>
                <a:gd name="T6" fmla="*/ 0 60000 65536"/>
                <a:gd name="T7" fmla="*/ 0 60000 65536"/>
                <a:gd name="T8" fmla="*/ 0 60000 65536"/>
                <a:gd name="T9" fmla="*/ 0 w 5"/>
                <a:gd name="T10" fmla="*/ 0 h 21"/>
                <a:gd name="T11" fmla="*/ 5 w 5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21">
                  <a:moveTo>
                    <a:pt x="5" y="21"/>
                  </a:moveTo>
                  <a:lnTo>
                    <a:pt x="3" y="1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7" name="Line 2511"/>
            <p:cNvSpPr>
              <a:spLocks noChangeShapeType="1"/>
            </p:cNvSpPr>
            <p:nvPr/>
          </p:nvSpPr>
          <p:spPr bwMode="auto">
            <a:xfrm>
              <a:off x="2885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8" name="Line 2512"/>
            <p:cNvSpPr>
              <a:spLocks noChangeShapeType="1"/>
            </p:cNvSpPr>
            <p:nvPr/>
          </p:nvSpPr>
          <p:spPr bwMode="auto">
            <a:xfrm>
              <a:off x="2886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39" name="Line 2513"/>
            <p:cNvSpPr>
              <a:spLocks noChangeShapeType="1"/>
            </p:cNvSpPr>
            <p:nvPr/>
          </p:nvSpPr>
          <p:spPr bwMode="auto">
            <a:xfrm flipV="1">
              <a:off x="2886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0" name="Line 2514"/>
            <p:cNvSpPr>
              <a:spLocks noChangeShapeType="1"/>
            </p:cNvSpPr>
            <p:nvPr/>
          </p:nvSpPr>
          <p:spPr bwMode="auto">
            <a:xfrm>
              <a:off x="2887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1" name="Line 2515"/>
            <p:cNvSpPr>
              <a:spLocks noChangeShapeType="1"/>
            </p:cNvSpPr>
            <p:nvPr/>
          </p:nvSpPr>
          <p:spPr bwMode="auto">
            <a:xfrm>
              <a:off x="2887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2" name="Line 2516"/>
            <p:cNvSpPr>
              <a:spLocks noChangeShapeType="1"/>
            </p:cNvSpPr>
            <p:nvPr/>
          </p:nvSpPr>
          <p:spPr bwMode="auto">
            <a:xfrm flipV="1">
              <a:off x="2887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3" name="Line 2517"/>
            <p:cNvSpPr>
              <a:spLocks noChangeShapeType="1"/>
            </p:cNvSpPr>
            <p:nvPr/>
          </p:nvSpPr>
          <p:spPr bwMode="auto">
            <a:xfrm>
              <a:off x="2888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4" name="Line 2518"/>
            <p:cNvSpPr>
              <a:spLocks noChangeShapeType="1"/>
            </p:cNvSpPr>
            <p:nvPr/>
          </p:nvSpPr>
          <p:spPr bwMode="auto">
            <a:xfrm>
              <a:off x="2888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5" name="Line 2519"/>
            <p:cNvSpPr>
              <a:spLocks noChangeShapeType="1"/>
            </p:cNvSpPr>
            <p:nvPr/>
          </p:nvSpPr>
          <p:spPr bwMode="auto">
            <a:xfrm>
              <a:off x="2888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6" name="Line 2520"/>
            <p:cNvSpPr>
              <a:spLocks noChangeShapeType="1"/>
            </p:cNvSpPr>
            <p:nvPr/>
          </p:nvSpPr>
          <p:spPr bwMode="auto">
            <a:xfrm flipV="1">
              <a:off x="2888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7" name="Line 2521"/>
            <p:cNvSpPr>
              <a:spLocks noChangeShapeType="1"/>
            </p:cNvSpPr>
            <p:nvPr/>
          </p:nvSpPr>
          <p:spPr bwMode="auto">
            <a:xfrm>
              <a:off x="2889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8" name="Line 2522"/>
            <p:cNvSpPr>
              <a:spLocks noChangeShapeType="1"/>
            </p:cNvSpPr>
            <p:nvPr/>
          </p:nvSpPr>
          <p:spPr bwMode="auto">
            <a:xfrm flipV="1">
              <a:off x="2889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49" name="Line 2523"/>
            <p:cNvSpPr>
              <a:spLocks noChangeShapeType="1"/>
            </p:cNvSpPr>
            <p:nvPr/>
          </p:nvSpPr>
          <p:spPr bwMode="auto">
            <a:xfrm>
              <a:off x="2890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0" name="Line 2524"/>
            <p:cNvSpPr>
              <a:spLocks noChangeShapeType="1"/>
            </p:cNvSpPr>
            <p:nvPr/>
          </p:nvSpPr>
          <p:spPr bwMode="auto">
            <a:xfrm flipV="1">
              <a:off x="2890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1" name="Line 2525"/>
            <p:cNvSpPr>
              <a:spLocks noChangeShapeType="1"/>
            </p:cNvSpPr>
            <p:nvPr/>
          </p:nvSpPr>
          <p:spPr bwMode="auto">
            <a:xfrm>
              <a:off x="2891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2" name="Line 2526"/>
            <p:cNvSpPr>
              <a:spLocks noChangeShapeType="1"/>
            </p:cNvSpPr>
            <p:nvPr/>
          </p:nvSpPr>
          <p:spPr bwMode="auto">
            <a:xfrm flipV="1">
              <a:off x="2891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3" name="Line 2527"/>
            <p:cNvSpPr>
              <a:spLocks noChangeShapeType="1"/>
            </p:cNvSpPr>
            <p:nvPr/>
          </p:nvSpPr>
          <p:spPr bwMode="auto">
            <a:xfrm flipV="1">
              <a:off x="2892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4" name="Line 2528"/>
            <p:cNvSpPr>
              <a:spLocks noChangeShapeType="1"/>
            </p:cNvSpPr>
            <p:nvPr/>
          </p:nvSpPr>
          <p:spPr bwMode="auto">
            <a:xfrm>
              <a:off x="2893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5" name="Line 2529"/>
            <p:cNvSpPr>
              <a:spLocks noChangeShapeType="1"/>
            </p:cNvSpPr>
            <p:nvPr/>
          </p:nvSpPr>
          <p:spPr bwMode="auto">
            <a:xfrm flipV="1">
              <a:off x="2894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6" name="Line 2530"/>
            <p:cNvSpPr>
              <a:spLocks noChangeShapeType="1"/>
            </p:cNvSpPr>
            <p:nvPr/>
          </p:nvSpPr>
          <p:spPr bwMode="auto">
            <a:xfrm flipH="1">
              <a:off x="2893" y="141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7" name="Line 2531"/>
            <p:cNvSpPr>
              <a:spLocks noChangeShapeType="1"/>
            </p:cNvSpPr>
            <p:nvPr/>
          </p:nvSpPr>
          <p:spPr bwMode="auto">
            <a:xfrm flipH="1">
              <a:off x="2892" y="141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8" name="Line 2532"/>
            <p:cNvSpPr>
              <a:spLocks noChangeShapeType="1"/>
            </p:cNvSpPr>
            <p:nvPr/>
          </p:nvSpPr>
          <p:spPr bwMode="auto">
            <a:xfrm flipH="1">
              <a:off x="2892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59" name="Line 2533"/>
            <p:cNvSpPr>
              <a:spLocks noChangeShapeType="1"/>
            </p:cNvSpPr>
            <p:nvPr/>
          </p:nvSpPr>
          <p:spPr bwMode="auto">
            <a:xfrm flipH="1">
              <a:off x="2891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0" name="Line 2534"/>
            <p:cNvSpPr>
              <a:spLocks noChangeShapeType="1"/>
            </p:cNvSpPr>
            <p:nvPr/>
          </p:nvSpPr>
          <p:spPr bwMode="auto">
            <a:xfrm flipH="1">
              <a:off x="2891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1" name="Line 2535"/>
            <p:cNvSpPr>
              <a:spLocks noChangeShapeType="1"/>
            </p:cNvSpPr>
            <p:nvPr/>
          </p:nvSpPr>
          <p:spPr bwMode="auto">
            <a:xfrm flipH="1">
              <a:off x="2890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2" name="Line 2536"/>
            <p:cNvSpPr>
              <a:spLocks noChangeShapeType="1"/>
            </p:cNvSpPr>
            <p:nvPr/>
          </p:nvSpPr>
          <p:spPr bwMode="auto">
            <a:xfrm flipH="1">
              <a:off x="2889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3" name="Line 2537"/>
            <p:cNvSpPr>
              <a:spLocks noChangeShapeType="1"/>
            </p:cNvSpPr>
            <p:nvPr/>
          </p:nvSpPr>
          <p:spPr bwMode="auto">
            <a:xfrm flipH="1">
              <a:off x="2889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4" name="Line 2538"/>
            <p:cNvSpPr>
              <a:spLocks noChangeShapeType="1"/>
            </p:cNvSpPr>
            <p:nvPr/>
          </p:nvSpPr>
          <p:spPr bwMode="auto">
            <a:xfrm flipH="1">
              <a:off x="2888" y="1415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5" name="Line 2539"/>
            <p:cNvSpPr>
              <a:spLocks noChangeShapeType="1"/>
            </p:cNvSpPr>
            <p:nvPr/>
          </p:nvSpPr>
          <p:spPr bwMode="auto">
            <a:xfrm flipH="1">
              <a:off x="2888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6" name="Line 2540"/>
            <p:cNvSpPr>
              <a:spLocks noChangeShapeType="1"/>
            </p:cNvSpPr>
            <p:nvPr/>
          </p:nvSpPr>
          <p:spPr bwMode="auto">
            <a:xfrm flipH="1">
              <a:off x="2888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7" name="Line 2541"/>
            <p:cNvSpPr>
              <a:spLocks noChangeShapeType="1"/>
            </p:cNvSpPr>
            <p:nvPr/>
          </p:nvSpPr>
          <p:spPr bwMode="auto">
            <a:xfrm flipH="1">
              <a:off x="2888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8" name="Line 2542"/>
            <p:cNvSpPr>
              <a:spLocks noChangeShapeType="1"/>
            </p:cNvSpPr>
            <p:nvPr/>
          </p:nvSpPr>
          <p:spPr bwMode="auto">
            <a:xfrm flipH="1">
              <a:off x="2887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69" name="Line 2543"/>
            <p:cNvSpPr>
              <a:spLocks noChangeShapeType="1"/>
            </p:cNvSpPr>
            <p:nvPr/>
          </p:nvSpPr>
          <p:spPr bwMode="auto">
            <a:xfrm>
              <a:off x="2887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0" name="Line 2544"/>
            <p:cNvSpPr>
              <a:spLocks noChangeShapeType="1"/>
            </p:cNvSpPr>
            <p:nvPr/>
          </p:nvSpPr>
          <p:spPr bwMode="auto">
            <a:xfrm flipH="1">
              <a:off x="2887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1" name="Line 2545"/>
            <p:cNvSpPr>
              <a:spLocks noChangeShapeType="1"/>
            </p:cNvSpPr>
            <p:nvPr/>
          </p:nvSpPr>
          <p:spPr bwMode="auto">
            <a:xfrm flipH="1">
              <a:off x="2887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2" name="Line 2546"/>
            <p:cNvSpPr>
              <a:spLocks noChangeShapeType="1"/>
            </p:cNvSpPr>
            <p:nvPr/>
          </p:nvSpPr>
          <p:spPr bwMode="auto">
            <a:xfrm flipH="1">
              <a:off x="2887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3" name="Line 2547"/>
            <p:cNvSpPr>
              <a:spLocks noChangeShapeType="1"/>
            </p:cNvSpPr>
            <p:nvPr/>
          </p:nvSpPr>
          <p:spPr bwMode="auto">
            <a:xfrm flipH="1">
              <a:off x="2886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4" name="Line 2548"/>
            <p:cNvSpPr>
              <a:spLocks noChangeShapeType="1"/>
            </p:cNvSpPr>
            <p:nvPr/>
          </p:nvSpPr>
          <p:spPr bwMode="auto">
            <a:xfrm flipH="1">
              <a:off x="2886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5" name="Line 2549"/>
            <p:cNvSpPr>
              <a:spLocks noChangeShapeType="1"/>
            </p:cNvSpPr>
            <p:nvPr/>
          </p:nvSpPr>
          <p:spPr bwMode="auto">
            <a:xfrm flipH="1">
              <a:off x="2886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6" name="Line 2550"/>
            <p:cNvSpPr>
              <a:spLocks noChangeShapeType="1"/>
            </p:cNvSpPr>
            <p:nvPr/>
          </p:nvSpPr>
          <p:spPr bwMode="auto">
            <a:xfrm flipH="1">
              <a:off x="2885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7" name="Line 2551"/>
            <p:cNvSpPr>
              <a:spLocks noChangeShapeType="1"/>
            </p:cNvSpPr>
            <p:nvPr/>
          </p:nvSpPr>
          <p:spPr bwMode="auto">
            <a:xfrm flipH="1">
              <a:off x="2885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8" name="Line 2552"/>
            <p:cNvSpPr>
              <a:spLocks noChangeShapeType="1"/>
            </p:cNvSpPr>
            <p:nvPr/>
          </p:nvSpPr>
          <p:spPr bwMode="auto">
            <a:xfrm flipH="1">
              <a:off x="2885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79" name="Line 2553"/>
            <p:cNvSpPr>
              <a:spLocks noChangeShapeType="1"/>
            </p:cNvSpPr>
            <p:nvPr/>
          </p:nvSpPr>
          <p:spPr bwMode="auto">
            <a:xfrm flipV="1">
              <a:off x="2877" y="142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0" name="Line 2554"/>
            <p:cNvSpPr>
              <a:spLocks noChangeShapeType="1"/>
            </p:cNvSpPr>
            <p:nvPr/>
          </p:nvSpPr>
          <p:spPr bwMode="auto">
            <a:xfrm flipV="1">
              <a:off x="2878" y="142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1" name="Line 2555"/>
            <p:cNvSpPr>
              <a:spLocks noChangeShapeType="1"/>
            </p:cNvSpPr>
            <p:nvPr/>
          </p:nvSpPr>
          <p:spPr bwMode="auto">
            <a:xfrm>
              <a:off x="2879" y="142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2" name="Line 2556"/>
            <p:cNvSpPr>
              <a:spLocks noChangeShapeType="1"/>
            </p:cNvSpPr>
            <p:nvPr/>
          </p:nvSpPr>
          <p:spPr bwMode="auto">
            <a:xfrm flipV="1">
              <a:off x="2879" y="142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3" name="Line 2557"/>
            <p:cNvSpPr>
              <a:spLocks noChangeShapeType="1"/>
            </p:cNvSpPr>
            <p:nvPr/>
          </p:nvSpPr>
          <p:spPr bwMode="auto">
            <a:xfrm flipV="1">
              <a:off x="2881" y="142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4" name="Line 2558"/>
            <p:cNvSpPr>
              <a:spLocks noChangeShapeType="1"/>
            </p:cNvSpPr>
            <p:nvPr/>
          </p:nvSpPr>
          <p:spPr bwMode="auto">
            <a:xfrm flipV="1">
              <a:off x="2882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5" name="Line 2559"/>
            <p:cNvSpPr>
              <a:spLocks noChangeShapeType="1"/>
            </p:cNvSpPr>
            <p:nvPr/>
          </p:nvSpPr>
          <p:spPr bwMode="auto">
            <a:xfrm flipV="1">
              <a:off x="2882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6" name="Line 2560"/>
            <p:cNvSpPr>
              <a:spLocks noChangeShapeType="1"/>
            </p:cNvSpPr>
            <p:nvPr/>
          </p:nvSpPr>
          <p:spPr bwMode="auto">
            <a:xfrm>
              <a:off x="2883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7" name="Line 2561"/>
            <p:cNvSpPr>
              <a:spLocks noChangeShapeType="1"/>
            </p:cNvSpPr>
            <p:nvPr/>
          </p:nvSpPr>
          <p:spPr bwMode="auto">
            <a:xfrm flipV="1">
              <a:off x="2884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8" name="Line 2562"/>
            <p:cNvSpPr>
              <a:spLocks noChangeShapeType="1"/>
            </p:cNvSpPr>
            <p:nvPr/>
          </p:nvSpPr>
          <p:spPr bwMode="auto">
            <a:xfrm>
              <a:off x="2884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89" name="Line 2563"/>
            <p:cNvSpPr>
              <a:spLocks noChangeShapeType="1"/>
            </p:cNvSpPr>
            <p:nvPr/>
          </p:nvSpPr>
          <p:spPr bwMode="auto">
            <a:xfrm>
              <a:off x="2885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0" name="Line 2564"/>
            <p:cNvSpPr>
              <a:spLocks noChangeShapeType="1"/>
            </p:cNvSpPr>
            <p:nvPr/>
          </p:nvSpPr>
          <p:spPr bwMode="auto">
            <a:xfrm flipH="1">
              <a:off x="2884" y="141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1" name="Line 2565"/>
            <p:cNvSpPr>
              <a:spLocks noChangeShapeType="1"/>
            </p:cNvSpPr>
            <p:nvPr/>
          </p:nvSpPr>
          <p:spPr bwMode="auto">
            <a:xfrm flipH="1">
              <a:off x="2884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2" name="Line 2566"/>
            <p:cNvSpPr>
              <a:spLocks noChangeShapeType="1"/>
            </p:cNvSpPr>
            <p:nvPr/>
          </p:nvSpPr>
          <p:spPr bwMode="auto">
            <a:xfrm flipH="1">
              <a:off x="2883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3" name="Line 2567"/>
            <p:cNvSpPr>
              <a:spLocks noChangeShapeType="1"/>
            </p:cNvSpPr>
            <p:nvPr/>
          </p:nvSpPr>
          <p:spPr bwMode="auto">
            <a:xfrm flipH="1">
              <a:off x="2883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4" name="Line 2568"/>
            <p:cNvSpPr>
              <a:spLocks noChangeShapeType="1"/>
            </p:cNvSpPr>
            <p:nvPr/>
          </p:nvSpPr>
          <p:spPr bwMode="auto">
            <a:xfrm flipH="1">
              <a:off x="2882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5" name="Line 2569"/>
            <p:cNvSpPr>
              <a:spLocks noChangeShapeType="1"/>
            </p:cNvSpPr>
            <p:nvPr/>
          </p:nvSpPr>
          <p:spPr bwMode="auto">
            <a:xfrm flipH="1">
              <a:off x="2882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6" name="Line 2570"/>
            <p:cNvSpPr>
              <a:spLocks noChangeShapeType="1"/>
            </p:cNvSpPr>
            <p:nvPr/>
          </p:nvSpPr>
          <p:spPr bwMode="auto">
            <a:xfrm flipH="1">
              <a:off x="2881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7" name="Line 2571"/>
            <p:cNvSpPr>
              <a:spLocks noChangeShapeType="1"/>
            </p:cNvSpPr>
            <p:nvPr/>
          </p:nvSpPr>
          <p:spPr bwMode="auto">
            <a:xfrm flipH="1">
              <a:off x="288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8" name="Line 2572"/>
            <p:cNvSpPr>
              <a:spLocks noChangeShapeType="1"/>
            </p:cNvSpPr>
            <p:nvPr/>
          </p:nvSpPr>
          <p:spPr bwMode="auto">
            <a:xfrm flipH="1">
              <a:off x="287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99" name="Line 2573"/>
            <p:cNvSpPr>
              <a:spLocks noChangeShapeType="1"/>
            </p:cNvSpPr>
            <p:nvPr/>
          </p:nvSpPr>
          <p:spPr bwMode="auto">
            <a:xfrm flipH="1">
              <a:off x="2879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0" name="Line 2574"/>
            <p:cNvSpPr>
              <a:spLocks noChangeShapeType="1"/>
            </p:cNvSpPr>
            <p:nvPr/>
          </p:nvSpPr>
          <p:spPr bwMode="auto">
            <a:xfrm flipH="1">
              <a:off x="2878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1" name="Line 2575"/>
            <p:cNvSpPr>
              <a:spLocks noChangeShapeType="1"/>
            </p:cNvSpPr>
            <p:nvPr/>
          </p:nvSpPr>
          <p:spPr bwMode="auto">
            <a:xfrm flipH="1">
              <a:off x="2878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2" name="Line 2576"/>
            <p:cNvSpPr>
              <a:spLocks noChangeShapeType="1"/>
            </p:cNvSpPr>
            <p:nvPr/>
          </p:nvSpPr>
          <p:spPr bwMode="auto">
            <a:xfrm flipH="1">
              <a:off x="2877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3" name="Line 2577"/>
            <p:cNvSpPr>
              <a:spLocks noChangeShapeType="1"/>
            </p:cNvSpPr>
            <p:nvPr/>
          </p:nvSpPr>
          <p:spPr bwMode="auto">
            <a:xfrm flipH="1">
              <a:off x="2876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4" name="Line 2578"/>
            <p:cNvSpPr>
              <a:spLocks noChangeShapeType="1"/>
            </p:cNvSpPr>
            <p:nvPr/>
          </p:nvSpPr>
          <p:spPr bwMode="auto">
            <a:xfrm flipH="1">
              <a:off x="284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5" name="Line 2579"/>
            <p:cNvSpPr>
              <a:spLocks noChangeShapeType="1"/>
            </p:cNvSpPr>
            <p:nvPr/>
          </p:nvSpPr>
          <p:spPr bwMode="auto">
            <a:xfrm flipH="1">
              <a:off x="2849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6" name="Line 2580"/>
            <p:cNvSpPr>
              <a:spLocks noChangeShapeType="1"/>
            </p:cNvSpPr>
            <p:nvPr/>
          </p:nvSpPr>
          <p:spPr bwMode="auto">
            <a:xfrm flipV="1">
              <a:off x="2851" y="142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7" name="Line 2581"/>
            <p:cNvSpPr>
              <a:spLocks noChangeShapeType="1"/>
            </p:cNvSpPr>
            <p:nvPr/>
          </p:nvSpPr>
          <p:spPr bwMode="auto">
            <a:xfrm flipV="1">
              <a:off x="2851" y="142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8" name="Line 2582"/>
            <p:cNvSpPr>
              <a:spLocks noChangeShapeType="1"/>
            </p:cNvSpPr>
            <p:nvPr/>
          </p:nvSpPr>
          <p:spPr bwMode="auto">
            <a:xfrm>
              <a:off x="2851" y="1424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09" name="Line 2583"/>
            <p:cNvSpPr>
              <a:spLocks noChangeShapeType="1"/>
            </p:cNvSpPr>
            <p:nvPr/>
          </p:nvSpPr>
          <p:spPr bwMode="auto">
            <a:xfrm flipV="1">
              <a:off x="2851" y="142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0" name="Line 2584"/>
            <p:cNvSpPr>
              <a:spLocks noChangeShapeType="1"/>
            </p:cNvSpPr>
            <p:nvPr/>
          </p:nvSpPr>
          <p:spPr bwMode="auto">
            <a:xfrm flipV="1">
              <a:off x="2851" y="142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1" name="Line 2585"/>
            <p:cNvSpPr>
              <a:spLocks noChangeShapeType="1"/>
            </p:cNvSpPr>
            <p:nvPr/>
          </p:nvSpPr>
          <p:spPr bwMode="auto">
            <a:xfrm flipV="1">
              <a:off x="2851" y="142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2" name="Line 2586"/>
            <p:cNvSpPr>
              <a:spLocks noChangeShapeType="1"/>
            </p:cNvSpPr>
            <p:nvPr/>
          </p:nvSpPr>
          <p:spPr bwMode="auto">
            <a:xfrm flipH="1" flipV="1">
              <a:off x="2851" y="1423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3" name="Line 2587"/>
            <p:cNvSpPr>
              <a:spLocks noChangeShapeType="1"/>
            </p:cNvSpPr>
            <p:nvPr/>
          </p:nvSpPr>
          <p:spPr bwMode="auto">
            <a:xfrm flipV="1">
              <a:off x="2851" y="142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4" name="Line 2588"/>
            <p:cNvSpPr>
              <a:spLocks noChangeShapeType="1"/>
            </p:cNvSpPr>
            <p:nvPr/>
          </p:nvSpPr>
          <p:spPr bwMode="auto">
            <a:xfrm flipH="1" flipV="1">
              <a:off x="2851" y="142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5" name="Line 2589"/>
            <p:cNvSpPr>
              <a:spLocks noChangeShapeType="1"/>
            </p:cNvSpPr>
            <p:nvPr/>
          </p:nvSpPr>
          <p:spPr bwMode="auto">
            <a:xfrm flipV="1">
              <a:off x="2851" y="142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6" name="Line 2590"/>
            <p:cNvSpPr>
              <a:spLocks noChangeShapeType="1"/>
            </p:cNvSpPr>
            <p:nvPr/>
          </p:nvSpPr>
          <p:spPr bwMode="auto">
            <a:xfrm flipH="1" flipV="1">
              <a:off x="2851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7" name="Line 2591"/>
            <p:cNvSpPr>
              <a:spLocks noChangeShapeType="1"/>
            </p:cNvSpPr>
            <p:nvPr/>
          </p:nvSpPr>
          <p:spPr bwMode="auto">
            <a:xfrm flipH="1" flipV="1">
              <a:off x="2850" y="142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8" name="Line 2592"/>
            <p:cNvSpPr>
              <a:spLocks noChangeShapeType="1"/>
            </p:cNvSpPr>
            <p:nvPr/>
          </p:nvSpPr>
          <p:spPr bwMode="auto">
            <a:xfrm flipV="1">
              <a:off x="2850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19" name="Line 2593"/>
            <p:cNvSpPr>
              <a:spLocks noChangeShapeType="1"/>
            </p:cNvSpPr>
            <p:nvPr/>
          </p:nvSpPr>
          <p:spPr bwMode="auto">
            <a:xfrm flipH="1" flipV="1">
              <a:off x="2850" y="1419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0" name="Line 2594"/>
            <p:cNvSpPr>
              <a:spLocks noChangeShapeType="1"/>
            </p:cNvSpPr>
            <p:nvPr/>
          </p:nvSpPr>
          <p:spPr bwMode="auto">
            <a:xfrm flipV="1">
              <a:off x="2850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1" name="Line 2595"/>
            <p:cNvSpPr>
              <a:spLocks noChangeShapeType="1"/>
            </p:cNvSpPr>
            <p:nvPr/>
          </p:nvSpPr>
          <p:spPr bwMode="auto">
            <a:xfrm flipH="1" flipV="1">
              <a:off x="2850" y="1418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2" name="Line 2596"/>
            <p:cNvSpPr>
              <a:spLocks noChangeShapeType="1"/>
            </p:cNvSpPr>
            <p:nvPr/>
          </p:nvSpPr>
          <p:spPr bwMode="auto">
            <a:xfrm flipV="1">
              <a:off x="285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3" name="Line 2597"/>
            <p:cNvSpPr>
              <a:spLocks noChangeShapeType="1"/>
            </p:cNvSpPr>
            <p:nvPr/>
          </p:nvSpPr>
          <p:spPr bwMode="auto">
            <a:xfrm flipH="1" flipV="1">
              <a:off x="285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4" name="Line 2598"/>
            <p:cNvSpPr>
              <a:spLocks noChangeShapeType="1"/>
            </p:cNvSpPr>
            <p:nvPr/>
          </p:nvSpPr>
          <p:spPr bwMode="auto">
            <a:xfrm>
              <a:off x="285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5" name="Line 2599"/>
            <p:cNvSpPr>
              <a:spLocks noChangeShapeType="1"/>
            </p:cNvSpPr>
            <p:nvPr/>
          </p:nvSpPr>
          <p:spPr bwMode="auto">
            <a:xfrm flipV="1">
              <a:off x="285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6" name="Line 2600"/>
            <p:cNvSpPr>
              <a:spLocks noChangeShapeType="1"/>
            </p:cNvSpPr>
            <p:nvPr/>
          </p:nvSpPr>
          <p:spPr bwMode="auto">
            <a:xfrm>
              <a:off x="2850" y="14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7" name="Line 2601"/>
            <p:cNvSpPr>
              <a:spLocks noChangeShapeType="1"/>
            </p:cNvSpPr>
            <p:nvPr/>
          </p:nvSpPr>
          <p:spPr bwMode="auto">
            <a:xfrm>
              <a:off x="2715" y="1297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8" name="Freeform 2602"/>
            <p:cNvSpPr>
              <a:spLocks/>
            </p:cNvSpPr>
            <p:nvPr/>
          </p:nvSpPr>
          <p:spPr bwMode="auto">
            <a:xfrm>
              <a:off x="1539" y="1986"/>
              <a:ext cx="9" cy="5"/>
            </a:xfrm>
            <a:custGeom>
              <a:avLst/>
              <a:gdLst>
                <a:gd name="T0" fmla="*/ 0 w 35"/>
                <a:gd name="T1" fmla="*/ 0 h 19"/>
                <a:gd name="T2" fmla="*/ 0 w 35"/>
                <a:gd name="T3" fmla="*/ 0 h 19"/>
                <a:gd name="T4" fmla="*/ 0 w 35"/>
                <a:gd name="T5" fmla="*/ 0 h 19"/>
                <a:gd name="T6" fmla="*/ 0 w 35"/>
                <a:gd name="T7" fmla="*/ 0 h 19"/>
                <a:gd name="T8" fmla="*/ 0 w 35"/>
                <a:gd name="T9" fmla="*/ 0 h 19"/>
                <a:gd name="T10" fmla="*/ 0 w 35"/>
                <a:gd name="T11" fmla="*/ 0 h 19"/>
                <a:gd name="T12" fmla="*/ 0 w 35"/>
                <a:gd name="T13" fmla="*/ 0 h 19"/>
                <a:gd name="T14" fmla="*/ 0 w 35"/>
                <a:gd name="T15" fmla="*/ 0 h 19"/>
                <a:gd name="T16" fmla="*/ 0 w 35"/>
                <a:gd name="T17" fmla="*/ 0 h 19"/>
                <a:gd name="T18" fmla="*/ 0 w 35"/>
                <a:gd name="T19" fmla="*/ 0 h 19"/>
                <a:gd name="T20" fmla="*/ 0 w 35"/>
                <a:gd name="T21" fmla="*/ 0 h 19"/>
                <a:gd name="T22" fmla="*/ 0 w 35"/>
                <a:gd name="T23" fmla="*/ 0 h 19"/>
                <a:gd name="T24" fmla="*/ 0 w 35"/>
                <a:gd name="T25" fmla="*/ 0 h 19"/>
                <a:gd name="T26" fmla="*/ 0 w 35"/>
                <a:gd name="T27" fmla="*/ 0 h 19"/>
                <a:gd name="T28" fmla="*/ 0 w 35"/>
                <a:gd name="T29" fmla="*/ 0 h 19"/>
                <a:gd name="T30" fmla="*/ 0 w 35"/>
                <a:gd name="T31" fmla="*/ 0 h 19"/>
                <a:gd name="T32" fmla="*/ 0 w 35"/>
                <a:gd name="T33" fmla="*/ 0 h 19"/>
                <a:gd name="T34" fmla="*/ 0 w 35"/>
                <a:gd name="T35" fmla="*/ 0 h 19"/>
                <a:gd name="T36" fmla="*/ 0 w 35"/>
                <a:gd name="T37" fmla="*/ 0 h 19"/>
                <a:gd name="T38" fmla="*/ 0 w 35"/>
                <a:gd name="T39" fmla="*/ 0 h 19"/>
                <a:gd name="T40" fmla="*/ 0 w 35"/>
                <a:gd name="T41" fmla="*/ 0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"/>
                <a:gd name="T64" fmla="*/ 0 h 19"/>
                <a:gd name="T65" fmla="*/ 35 w 35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" h="19">
                  <a:moveTo>
                    <a:pt x="0" y="0"/>
                  </a:moveTo>
                  <a:lnTo>
                    <a:pt x="0" y="3"/>
                  </a:lnTo>
                  <a:lnTo>
                    <a:pt x="1" y="5"/>
                  </a:lnTo>
                  <a:lnTo>
                    <a:pt x="1" y="7"/>
                  </a:lnTo>
                  <a:lnTo>
                    <a:pt x="3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7" y="15"/>
                  </a:lnTo>
                  <a:lnTo>
                    <a:pt x="10" y="17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2" y="19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6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4" y="11"/>
                  </a:lnTo>
                  <a:lnTo>
                    <a:pt x="35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29" name="Freeform 2603"/>
            <p:cNvSpPr>
              <a:spLocks/>
            </p:cNvSpPr>
            <p:nvPr/>
          </p:nvSpPr>
          <p:spPr bwMode="auto">
            <a:xfrm>
              <a:off x="1469" y="1986"/>
              <a:ext cx="9" cy="5"/>
            </a:xfrm>
            <a:custGeom>
              <a:avLst/>
              <a:gdLst>
                <a:gd name="T0" fmla="*/ 0 w 36"/>
                <a:gd name="T1" fmla="*/ 0 h 19"/>
                <a:gd name="T2" fmla="*/ 0 w 36"/>
                <a:gd name="T3" fmla="*/ 0 h 19"/>
                <a:gd name="T4" fmla="*/ 0 w 36"/>
                <a:gd name="T5" fmla="*/ 0 h 19"/>
                <a:gd name="T6" fmla="*/ 0 w 36"/>
                <a:gd name="T7" fmla="*/ 0 h 19"/>
                <a:gd name="T8" fmla="*/ 0 w 36"/>
                <a:gd name="T9" fmla="*/ 0 h 19"/>
                <a:gd name="T10" fmla="*/ 0 w 36"/>
                <a:gd name="T11" fmla="*/ 0 h 19"/>
                <a:gd name="T12" fmla="*/ 0 w 36"/>
                <a:gd name="T13" fmla="*/ 0 h 19"/>
                <a:gd name="T14" fmla="*/ 0 w 36"/>
                <a:gd name="T15" fmla="*/ 0 h 19"/>
                <a:gd name="T16" fmla="*/ 0 w 36"/>
                <a:gd name="T17" fmla="*/ 0 h 19"/>
                <a:gd name="T18" fmla="*/ 0 w 36"/>
                <a:gd name="T19" fmla="*/ 0 h 19"/>
                <a:gd name="T20" fmla="*/ 0 w 36"/>
                <a:gd name="T21" fmla="*/ 0 h 19"/>
                <a:gd name="T22" fmla="*/ 0 w 36"/>
                <a:gd name="T23" fmla="*/ 0 h 19"/>
                <a:gd name="T24" fmla="*/ 0 w 36"/>
                <a:gd name="T25" fmla="*/ 0 h 19"/>
                <a:gd name="T26" fmla="*/ 0 w 36"/>
                <a:gd name="T27" fmla="*/ 0 h 19"/>
                <a:gd name="T28" fmla="*/ 0 w 36"/>
                <a:gd name="T29" fmla="*/ 0 h 19"/>
                <a:gd name="T30" fmla="*/ 0 w 36"/>
                <a:gd name="T31" fmla="*/ 0 h 19"/>
                <a:gd name="T32" fmla="*/ 0 w 36"/>
                <a:gd name="T33" fmla="*/ 0 h 19"/>
                <a:gd name="T34" fmla="*/ 0 w 36"/>
                <a:gd name="T35" fmla="*/ 0 h 19"/>
                <a:gd name="T36" fmla="*/ 0 w 36"/>
                <a:gd name="T37" fmla="*/ 0 h 19"/>
                <a:gd name="T38" fmla="*/ 0 w 36"/>
                <a:gd name="T39" fmla="*/ 0 h 19"/>
                <a:gd name="T40" fmla="*/ 0 w 36"/>
                <a:gd name="T41" fmla="*/ 0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19"/>
                <a:gd name="T65" fmla="*/ 36 w 36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19">
                  <a:moveTo>
                    <a:pt x="0" y="9"/>
                  </a:moveTo>
                  <a:lnTo>
                    <a:pt x="2" y="11"/>
                  </a:lnTo>
                  <a:lnTo>
                    <a:pt x="3" y="13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2" y="18"/>
                  </a:lnTo>
                  <a:lnTo>
                    <a:pt x="14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5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0" name="Freeform 2604"/>
            <p:cNvSpPr>
              <a:spLocks/>
            </p:cNvSpPr>
            <p:nvPr/>
          </p:nvSpPr>
          <p:spPr bwMode="auto">
            <a:xfrm>
              <a:off x="2571" y="1986"/>
              <a:ext cx="9" cy="5"/>
            </a:xfrm>
            <a:custGeom>
              <a:avLst/>
              <a:gdLst>
                <a:gd name="T0" fmla="*/ 0 w 36"/>
                <a:gd name="T1" fmla="*/ 0 h 19"/>
                <a:gd name="T2" fmla="*/ 0 w 36"/>
                <a:gd name="T3" fmla="*/ 0 h 19"/>
                <a:gd name="T4" fmla="*/ 0 w 36"/>
                <a:gd name="T5" fmla="*/ 0 h 19"/>
                <a:gd name="T6" fmla="*/ 0 w 36"/>
                <a:gd name="T7" fmla="*/ 0 h 19"/>
                <a:gd name="T8" fmla="*/ 0 w 36"/>
                <a:gd name="T9" fmla="*/ 0 h 19"/>
                <a:gd name="T10" fmla="*/ 0 w 36"/>
                <a:gd name="T11" fmla="*/ 0 h 19"/>
                <a:gd name="T12" fmla="*/ 0 w 36"/>
                <a:gd name="T13" fmla="*/ 0 h 19"/>
                <a:gd name="T14" fmla="*/ 0 w 36"/>
                <a:gd name="T15" fmla="*/ 0 h 19"/>
                <a:gd name="T16" fmla="*/ 0 w 36"/>
                <a:gd name="T17" fmla="*/ 0 h 19"/>
                <a:gd name="T18" fmla="*/ 0 w 36"/>
                <a:gd name="T19" fmla="*/ 0 h 19"/>
                <a:gd name="T20" fmla="*/ 0 w 36"/>
                <a:gd name="T21" fmla="*/ 0 h 19"/>
                <a:gd name="T22" fmla="*/ 0 w 36"/>
                <a:gd name="T23" fmla="*/ 0 h 19"/>
                <a:gd name="T24" fmla="*/ 0 w 36"/>
                <a:gd name="T25" fmla="*/ 0 h 19"/>
                <a:gd name="T26" fmla="*/ 0 w 36"/>
                <a:gd name="T27" fmla="*/ 0 h 19"/>
                <a:gd name="T28" fmla="*/ 0 w 36"/>
                <a:gd name="T29" fmla="*/ 0 h 19"/>
                <a:gd name="T30" fmla="*/ 0 w 36"/>
                <a:gd name="T31" fmla="*/ 0 h 19"/>
                <a:gd name="T32" fmla="*/ 0 w 36"/>
                <a:gd name="T33" fmla="*/ 0 h 19"/>
                <a:gd name="T34" fmla="*/ 0 w 36"/>
                <a:gd name="T35" fmla="*/ 0 h 19"/>
                <a:gd name="T36" fmla="*/ 0 w 36"/>
                <a:gd name="T37" fmla="*/ 0 h 19"/>
                <a:gd name="T38" fmla="*/ 0 w 36"/>
                <a:gd name="T39" fmla="*/ 0 h 19"/>
                <a:gd name="T40" fmla="*/ 0 w 36"/>
                <a:gd name="T41" fmla="*/ 0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19"/>
                <a:gd name="T65" fmla="*/ 36 w 36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19">
                  <a:moveTo>
                    <a:pt x="0" y="9"/>
                  </a:moveTo>
                  <a:lnTo>
                    <a:pt x="1" y="11"/>
                  </a:lnTo>
                  <a:lnTo>
                    <a:pt x="3" y="13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1" y="18"/>
                  </a:lnTo>
                  <a:lnTo>
                    <a:pt x="14" y="19"/>
                  </a:lnTo>
                  <a:lnTo>
                    <a:pt x="16" y="19"/>
                  </a:lnTo>
                  <a:lnTo>
                    <a:pt x="19" y="19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5"/>
                  </a:lnTo>
                  <a:lnTo>
                    <a:pt x="30" y="14"/>
                  </a:lnTo>
                  <a:lnTo>
                    <a:pt x="31" y="12"/>
                  </a:lnTo>
                  <a:lnTo>
                    <a:pt x="34" y="10"/>
                  </a:lnTo>
                  <a:lnTo>
                    <a:pt x="35" y="7"/>
                  </a:lnTo>
                  <a:lnTo>
                    <a:pt x="36" y="5"/>
                  </a:lnTo>
                  <a:lnTo>
                    <a:pt x="36" y="3"/>
                  </a:lnTo>
                  <a:lnTo>
                    <a:pt x="3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1" name="Freeform 2605"/>
            <p:cNvSpPr>
              <a:spLocks/>
            </p:cNvSpPr>
            <p:nvPr/>
          </p:nvSpPr>
          <p:spPr bwMode="auto">
            <a:xfrm>
              <a:off x="2641" y="1986"/>
              <a:ext cx="8" cy="5"/>
            </a:xfrm>
            <a:custGeom>
              <a:avLst/>
              <a:gdLst>
                <a:gd name="T0" fmla="*/ 0 w 36"/>
                <a:gd name="T1" fmla="*/ 0 h 19"/>
                <a:gd name="T2" fmla="*/ 0 w 36"/>
                <a:gd name="T3" fmla="*/ 0 h 19"/>
                <a:gd name="T4" fmla="*/ 0 w 36"/>
                <a:gd name="T5" fmla="*/ 0 h 19"/>
                <a:gd name="T6" fmla="*/ 0 w 36"/>
                <a:gd name="T7" fmla="*/ 0 h 19"/>
                <a:gd name="T8" fmla="*/ 0 w 36"/>
                <a:gd name="T9" fmla="*/ 0 h 19"/>
                <a:gd name="T10" fmla="*/ 0 w 36"/>
                <a:gd name="T11" fmla="*/ 0 h 19"/>
                <a:gd name="T12" fmla="*/ 0 w 36"/>
                <a:gd name="T13" fmla="*/ 0 h 19"/>
                <a:gd name="T14" fmla="*/ 0 w 36"/>
                <a:gd name="T15" fmla="*/ 0 h 19"/>
                <a:gd name="T16" fmla="*/ 0 w 36"/>
                <a:gd name="T17" fmla="*/ 0 h 19"/>
                <a:gd name="T18" fmla="*/ 0 w 36"/>
                <a:gd name="T19" fmla="*/ 0 h 19"/>
                <a:gd name="T20" fmla="*/ 0 w 36"/>
                <a:gd name="T21" fmla="*/ 0 h 19"/>
                <a:gd name="T22" fmla="*/ 0 w 36"/>
                <a:gd name="T23" fmla="*/ 0 h 19"/>
                <a:gd name="T24" fmla="*/ 0 w 36"/>
                <a:gd name="T25" fmla="*/ 0 h 19"/>
                <a:gd name="T26" fmla="*/ 0 w 36"/>
                <a:gd name="T27" fmla="*/ 0 h 19"/>
                <a:gd name="T28" fmla="*/ 0 w 36"/>
                <a:gd name="T29" fmla="*/ 0 h 19"/>
                <a:gd name="T30" fmla="*/ 0 w 36"/>
                <a:gd name="T31" fmla="*/ 0 h 19"/>
                <a:gd name="T32" fmla="*/ 0 w 36"/>
                <a:gd name="T33" fmla="*/ 0 h 19"/>
                <a:gd name="T34" fmla="*/ 0 w 36"/>
                <a:gd name="T35" fmla="*/ 0 h 19"/>
                <a:gd name="T36" fmla="*/ 0 w 36"/>
                <a:gd name="T37" fmla="*/ 0 h 19"/>
                <a:gd name="T38" fmla="*/ 0 w 36"/>
                <a:gd name="T39" fmla="*/ 0 h 19"/>
                <a:gd name="T40" fmla="*/ 0 w 36"/>
                <a:gd name="T41" fmla="*/ 0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19"/>
                <a:gd name="T65" fmla="*/ 36 w 36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19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1" y="7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5"/>
                  </a:lnTo>
                  <a:lnTo>
                    <a:pt x="10" y="17"/>
                  </a:lnTo>
                  <a:lnTo>
                    <a:pt x="12" y="18"/>
                  </a:lnTo>
                  <a:lnTo>
                    <a:pt x="15" y="18"/>
                  </a:lnTo>
                  <a:lnTo>
                    <a:pt x="17" y="19"/>
                  </a:lnTo>
                  <a:lnTo>
                    <a:pt x="20" y="19"/>
                  </a:lnTo>
                  <a:lnTo>
                    <a:pt x="22" y="19"/>
                  </a:lnTo>
                  <a:lnTo>
                    <a:pt x="25" y="18"/>
                  </a:lnTo>
                  <a:lnTo>
                    <a:pt x="27" y="17"/>
                  </a:lnTo>
                  <a:lnTo>
                    <a:pt x="29" y="16"/>
                  </a:lnTo>
                  <a:lnTo>
                    <a:pt x="31" y="15"/>
                  </a:lnTo>
                  <a:lnTo>
                    <a:pt x="33" y="13"/>
                  </a:lnTo>
                  <a:lnTo>
                    <a:pt x="35" y="11"/>
                  </a:lnTo>
                  <a:lnTo>
                    <a:pt x="3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2" name="Line 2606"/>
            <p:cNvSpPr>
              <a:spLocks noChangeShapeType="1"/>
            </p:cNvSpPr>
            <p:nvPr/>
          </p:nvSpPr>
          <p:spPr bwMode="auto">
            <a:xfrm>
              <a:off x="1582" y="170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3" name="Line 2607"/>
            <p:cNvSpPr>
              <a:spLocks noChangeShapeType="1"/>
            </p:cNvSpPr>
            <p:nvPr/>
          </p:nvSpPr>
          <p:spPr bwMode="auto">
            <a:xfrm flipH="1">
              <a:off x="1575" y="1816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4" name="Line 2608"/>
            <p:cNvSpPr>
              <a:spLocks noChangeShapeType="1"/>
            </p:cNvSpPr>
            <p:nvPr/>
          </p:nvSpPr>
          <p:spPr bwMode="auto">
            <a:xfrm flipH="1">
              <a:off x="1522" y="181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5" name="Line 2609"/>
            <p:cNvSpPr>
              <a:spLocks noChangeShapeType="1"/>
            </p:cNvSpPr>
            <p:nvPr/>
          </p:nvSpPr>
          <p:spPr bwMode="auto">
            <a:xfrm flipH="1">
              <a:off x="1470" y="1816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6" name="Line 2610"/>
            <p:cNvSpPr>
              <a:spLocks noChangeShapeType="1"/>
            </p:cNvSpPr>
            <p:nvPr/>
          </p:nvSpPr>
          <p:spPr bwMode="auto">
            <a:xfrm flipH="1">
              <a:off x="1408" y="181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7" name="Line 2611"/>
            <p:cNvSpPr>
              <a:spLocks noChangeShapeType="1"/>
            </p:cNvSpPr>
            <p:nvPr/>
          </p:nvSpPr>
          <p:spPr bwMode="auto">
            <a:xfrm flipH="1">
              <a:off x="1485" y="1816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8" name="Line 2612"/>
            <p:cNvSpPr>
              <a:spLocks noChangeShapeType="1"/>
            </p:cNvSpPr>
            <p:nvPr/>
          </p:nvSpPr>
          <p:spPr bwMode="auto">
            <a:xfrm>
              <a:off x="1516" y="1830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39" name="Line 2613"/>
            <p:cNvSpPr>
              <a:spLocks noChangeShapeType="1"/>
            </p:cNvSpPr>
            <p:nvPr/>
          </p:nvSpPr>
          <p:spPr bwMode="auto">
            <a:xfrm flipH="1" flipV="1">
              <a:off x="1521" y="1806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0" name="Line 2614"/>
            <p:cNvSpPr>
              <a:spLocks noChangeShapeType="1"/>
            </p:cNvSpPr>
            <p:nvPr/>
          </p:nvSpPr>
          <p:spPr bwMode="auto">
            <a:xfrm flipH="1">
              <a:off x="1509" y="180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1" name="Freeform 2615"/>
            <p:cNvSpPr>
              <a:spLocks/>
            </p:cNvSpPr>
            <p:nvPr/>
          </p:nvSpPr>
          <p:spPr bwMode="auto">
            <a:xfrm>
              <a:off x="1517" y="1807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2" name="Freeform 2616"/>
            <p:cNvSpPr>
              <a:spLocks/>
            </p:cNvSpPr>
            <p:nvPr/>
          </p:nvSpPr>
          <p:spPr bwMode="auto">
            <a:xfrm>
              <a:off x="1517" y="1807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3" name="Freeform 2617"/>
            <p:cNvSpPr>
              <a:spLocks/>
            </p:cNvSpPr>
            <p:nvPr/>
          </p:nvSpPr>
          <p:spPr bwMode="auto">
            <a:xfrm>
              <a:off x="1516" y="18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4" name="Freeform 2618"/>
            <p:cNvSpPr>
              <a:spLocks/>
            </p:cNvSpPr>
            <p:nvPr/>
          </p:nvSpPr>
          <p:spPr bwMode="auto">
            <a:xfrm>
              <a:off x="1516" y="1808"/>
              <a:ext cx="1" cy="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1" y="0"/>
                  </a:moveTo>
                  <a:lnTo>
                    <a:pt x="0" y="2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5" name="Freeform 2619"/>
            <p:cNvSpPr>
              <a:spLocks/>
            </p:cNvSpPr>
            <p:nvPr/>
          </p:nvSpPr>
          <p:spPr bwMode="auto">
            <a:xfrm>
              <a:off x="1516" y="1809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6" name="Freeform 2620"/>
            <p:cNvSpPr>
              <a:spLocks/>
            </p:cNvSpPr>
            <p:nvPr/>
          </p:nvSpPr>
          <p:spPr bwMode="auto">
            <a:xfrm>
              <a:off x="1516" y="1810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7" name="Freeform 2621"/>
            <p:cNvSpPr>
              <a:spLocks/>
            </p:cNvSpPr>
            <p:nvPr/>
          </p:nvSpPr>
          <p:spPr bwMode="auto">
            <a:xfrm>
              <a:off x="1517" y="1810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8" name="Freeform 2622"/>
            <p:cNvSpPr>
              <a:spLocks/>
            </p:cNvSpPr>
            <p:nvPr/>
          </p:nvSpPr>
          <p:spPr bwMode="auto">
            <a:xfrm>
              <a:off x="1517" y="1811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49" name="Freeform 2623"/>
            <p:cNvSpPr>
              <a:spLocks/>
            </p:cNvSpPr>
            <p:nvPr/>
          </p:nvSpPr>
          <p:spPr bwMode="auto">
            <a:xfrm>
              <a:off x="1517" y="1811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0" name="Freeform 2624"/>
            <p:cNvSpPr>
              <a:spLocks/>
            </p:cNvSpPr>
            <p:nvPr/>
          </p:nvSpPr>
          <p:spPr bwMode="auto">
            <a:xfrm>
              <a:off x="1518" y="1810"/>
              <a:ext cx="1" cy="1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1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2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1" name="Freeform 2625"/>
            <p:cNvSpPr>
              <a:spLocks/>
            </p:cNvSpPr>
            <p:nvPr/>
          </p:nvSpPr>
          <p:spPr bwMode="auto">
            <a:xfrm>
              <a:off x="1518" y="1810"/>
              <a:ext cx="1" cy="1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2" name="Freeform 2626"/>
            <p:cNvSpPr>
              <a:spLocks/>
            </p:cNvSpPr>
            <p:nvPr/>
          </p:nvSpPr>
          <p:spPr bwMode="auto">
            <a:xfrm>
              <a:off x="1519" y="1809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3" name="Freeform 2627"/>
            <p:cNvSpPr>
              <a:spLocks/>
            </p:cNvSpPr>
            <p:nvPr/>
          </p:nvSpPr>
          <p:spPr bwMode="auto">
            <a:xfrm>
              <a:off x="1519" y="1808"/>
              <a:ext cx="1" cy="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4" name="Freeform 2628"/>
            <p:cNvSpPr>
              <a:spLocks/>
            </p:cNvSpPr>
            <p:nvPr/>
          </p:nvSpPr>
          <p:spPr bwMode="auto">
            <a:xfrm>
              <a:off x="1518" y="1808"/>
              <a:ext cx="1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5" name="Freeform 2629"/>
            <p:cNvSpPr>
              <a:spLocks/>
            </p:cNvSpPr>
            <p:nvPr/>
          </p:nvSpPr>
          <p:spPr bwMode="auto">
            <a:xfrm>
              <a:off x="1518" y="1807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6" name="Freeform 2630"/>
            <p:cNvSpPr>
              <a:spLocks/>
            </p:cNvSpPr>
            <p:nvPr/>
          </p:nvSpPr>
          <p:spPr bwMode="auto">
            <a:xfrm>
              <a:off x="1517" y="1807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1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7" name="Freeform 2631"/>
            <p:cNvSpPr>
              <a:spLocks/>
            </p:cNvSpPr>
            <p:nvPr/>
          </p:nvSpPr>
          <p:spPr bwMode="auto">
            <a:xfrm>
              <a:off x="1517" y="1819"/>
              <a:ext cx="1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8" name="Freeform 2632"/>
            <p:cNvSpPr>
              <a:spLocks/>
            </p:cNvSpPr>
            <p:nvPr/>
          </p:nvSpPr>
          <p:spPr bwMode="auto">
            <a:xfrm>
              <a:off x="1517" y="1819"/>
              <a:ext cx="1" cy="1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59" name="Freeform 2633"/>
            <p:cNvSpPr>
              <a:spLocks/>
            </p:cNvSpPr>
            <p:nvPr/>
          </p:nvSpPr>
          <p:spPr bwMode="auto">
            <a:xfrm>
              <a:off x="1516" y="1820"/>
              <a:ext cx="1" cy="1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0" name="Freeform 2634"/>
            <p:cNvSpPr>
              <a:spLocks/>
            </p:cNvSpPr>
            <p:nvPr/>
          </p:nvSpPr>
          <p:spPr bwMode="auto">
            <a:xfrm>
              <a:off x="1516" y="1820"/>
              <a:ext cx="1" cy="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1" name="Freeform 2635"/>
            <p:cNvSpPr>
              <a:spLocks/>
            </p:cNvSpPr>
            <p:nvPr/>
          </p:nvSpPr>
          <p:spPr bwMode="auto">
            <a:xfrm>
              <a:off x="1516" y="1821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0"/>
                  </a:moveTo>
                  <a:lnTo>
                    <a:pt x="0" y="1"/>
                  </a:lnTo>
                  <a:lnTo>
                    <a:pt x="1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2" name="Freeform 2636"/>
            <p:cNvSpPr>
              <a:spLocks/>
            </p:cNvSpPr>
            <p:nvPr/>
          </p:nvSpPr>
          <p:spPr bwMode="auto">
            <a:xfrm>
              <a:off x="1516" y="1822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3" name="Freeform 2637"/>
            <p:cNvSpPr>
              <a:spLocks/>
            </p:cNvSpPr>
            <p:nvPr/>
          </p:nvSpPr>
          <p:spPr bwMode="auto">
            <a:xfrm>
              <a:off x="1517" y="182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4" name="Freeform 2638"/>
            <p:cNvSpPr>
              <a:spLocks/>
            </p:cNvSpPr>
            <p:nvPr/>
          </p:nvSpPr>
          <p:spPr bwMode="auto">
            <a:xfrm>
              <a:off x="1517" y="1822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5" name="Freeform 2639"/>
            <p:cNvSpPr>
              <a:spLocks/>
            </p:cNvSpPr>
            <p:nvPr/>
          </p:nvSpPr>
          <p:spPr bwMode="auto">
            <a:xfrm>
              <a:off x="1517" y="1822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6" name="Freeform 2640"/>
            <p:cNvSpPr>
              <a:spLocks/>
            </p:cNvSpPr>
            <p:nvPr/>
          </p:nvSpPr>
          <p:spPr bwMode="auto">
            <a:xfrm>
              <a:off x="1518" y="1822"/>
              <a:ext cx="1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7" name="Freeform 2641"/>
            <p:cNvSpPr>
              <a:spLocks/>
            </p:cNvSpPr>
            <p:nvPr/>
          </p:nvSpPr>
          <p:spPr bwMode="auto">
            <a:xfrm>
              <a:off x="1518" y="1822"/>
              <a:ext cx="1" cy="1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8" name="Freeform 2642"/>
            <p:cNvSpPr>
              <a:spLocks/>
            </p:cNvSpPr>
            <p:nvPr/>
          </p:nvSpPr>
          <p:spPr bwMode="auto">
            <a:xfrm>
              <a:off x="1519" y="1821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69" name="Freeform 2643"/>
            <p:cNvSpPr>
              <a:spLocks/>
            </p:cNvSpPr>
            <p:nvPr/>
          </p:nvSpPr>
          <p:spPr bwMode="auto">
            <a:xfrm>
              <a:off x="1519" y="1820"/>
              <a:ext cx="1" cy="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1" y="3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0" name="Freeform 2644"/>
            <p:cNvSpPr>
              <a:spLocks/>
            </p:cNvSpPr>
            <p:nvPr/>
          </p:nvSpPr>
          <p:spPr bwMode="auto">
            <a:xfrm>
              <a:off x="1518" y="1820"/>
              <a:ext cx="1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1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1" name="Freeform 2645"/>
            <p:cNvSpPr>
              <a:spLocks/>
            </p:cNvSpPr>
            <p:nvPr/>
          </p:nvSpPr>
          <p:spPr bwMode="auto">
            <a:xfrm>
              <a:off x="1518" y="1819"/>
              <a:ext cx="1" cy="1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6372" name="Group 2646"/>
            <p:cNvGrpSpPr>
              <a:grpSpLocks/>
            </p:cNvGrpSpPr>
            <p:nvPr/>
          </p:nvGrpSpPr>
          <p:grpSpPr bwMode="auto">
            <a:xfrm>
              <a:off x="1435" y="1702"/>
              <a:ext cx="1214" cy="348"/>
              <a:chOff x="1435" y="1702"/>
              <a:chExt cx="1214" cy="348"/>
            </a:xfrm>
          </p:grpSpPr>
          <p:sp>
            <p:nvSpPr>
              <p:cNvPr id="117085" name="Freeform 2647"/>
              <p:cNvSpPr>
                <a:spLocks/>
              </p:cNvSpPr>
              <p:nvPr/>
            </p:nvSpPr>
            <p:spPr bwMode="auto">
              <a:xfrm>
                <a:off x="1517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6" name="Line 2648"/>
              <p:cNvSpPr>
                <a:spLocks noChangeShapeType="1"/>
              </p:cNvSpPr>
              <p:nvPr/>
            </p:nvSpPr>
            <p:spPr bwMode="auto">
              <a:xfrm>
                <a:off x="1516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7" name="Line 2649"/>
              <p:cNvSpPr>
                <a:spLocks noChangeShapeType="1"/>
              </p:cNvSpPr>
              <p:nvPr/>
            </p:nvSpPr>
            <p:spPr bwMode="auto">
              <a:xfrm>
                <a:off x="1509" y="181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8" name="Line 2650"/>
              <p:cNvSpPr>
                <a:spLocks noChangeShapeType="1"/>
              </p:cNvSpPr>
              <p:nvPr/>
            </p:nvSpPr>
            <p:spPr bwMode="auto">
              <a:xfrm>
                <a:off x="1509" y="1841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9" name="Line 2651"/>
              <p:cNvSpPr>
                <a:spLocks noChangeShapeType="1"/>
              </p:cNvSpPr>
              <p:nvPr/>
            </p:nvSpPr>
            <p:spPr bwMode="auto">
              <a:xfrm flipH="1">
                <a:off x="1495" y="1841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0" name="Line 2652"/>
              <p:cNvSpPr>
                <a:spLocks noChangeShapeType="1"/>
              </p:cNvSpPr>
              <p:nvPr/>
            </p:nvSpPr>
            <p:spPr bwMode="auto">
              <a:xfrm flipH="1">
                <a:off x="1495" y="1813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1" name="Line 2653"/>
              <p:cNvSpPr>
                <a:spLocks noChangeShapeType="1"/>
              </p:cNvSpPr>
              <p:nvPr/>
            </p:nvSpPr>
            <p:spPr bwMode="auto">
              <a:xfrm>
                <a:off x="1501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2" name="Freeform 2654"/>
              <p:cNvSpPr>
                <a:spLocks/>
              </p:cNvSpPr>
              <p:nvPr/>
            </p:nvSpPr>
            <p:spPr bwMode="auto">
              <a:xfrm>
                <a:off x="1500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3" name="Freeform 2655"/>
              <p:cNvSpPr>
                <a:spLocks/>
              </p:cNvSpPr>
              <p:nvPr/>
            </p:nvSpPr>
            <p:spPr bwMode="auto">
              <a:xfrm>
                <a:off x="1500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4" name="Freeform 2656"/>
              <p:cNvSpPr>
                <a:spLocks/>
              </p:cNvSpPr>
              <p:nvPr/>
            </p:nvSpPr>
            <p:spPr bwMode="auto">
              <a:xfrm>
                <a:off x="1501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5" name="Freeform 2657"/>
              <p:cNvSpPr>
                <a:spLocks/>
              </p:cNvSpPr>
              <p:nvPr/>
            </p:nvSpPr>
            <p:spPr bwMode="auto">
              <a:xfrm>
                <a:off x="1501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6" name="Freeform 2658"/>
              <p:cNvSpPr>
                <a:spLocks/>
              </p:cNvSpPr>
              <p:nvPr/>
            </p:nvSpPr>
            <p:spPr bwMode="auto">
              <a:xfrm>
                <a:off x="1501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7" name="Freeform 2659"/>
              <p:cNvSpPr>
                <a:spLocks/>
              </p:cNvSpPr>
              <p:nvPr/>
            </p:nvSpPr>
            <p:spPr bwMode="auto">
              <a:xfrm>
                <a:off x="1501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8" name="Freeform 2660"/>
              <p:cNvSpPr>
                <a:spLocks/>
              </p:cNvSpPr>
              <p:nvPr/>
            </p:nvSpPr>
            <p:spPr bwMode="auto">
              <a:xfrm>
                <a:off x="1500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99" name="Freeform 2661"/>
              <p:cNvSpPr>
                <a:spLocks/>
              </p:cNvSpPr>
              <p:nvPr/>
            </p:nvSpPr>
            <p:spPr bwMode="auto">
              <a:xfrm>
                <a:off x="1500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0" name="Freeform 2662"/>
              <p:cNvSpPr>
                <a:spLocks/>
              </p:cNvSpPr>
              <p:nvPr/>
            </p:nvSpPr>
            <p:spPr bwMode="auto">
              <a:xfrm>
                <a:off x="1499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1" name="Freeform 2663"/>
              <p:cNvSpPr>
                <a:spLocks/>
              </p:cNvSpPr>
              <p:nvPr/>
            </p:nvSpPr>
            <p:spPr bwMode="auto">
              <a:xfrm>
                <a:off x="1499" y="18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2" name="Freeform 2664"/>
              <p:cNvSpPr>
                <a:spLocks/>
              </p:cNvSpPr>
              <p:nvPr/>
            </p:nvSpPr>
            <p:spPr bwMode="auto">
              <a:xfrm>
                <a:off x="1498" y="1822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3" name="Freeform 2665"/>
              <p:cNvSpPr>
                <a:spLocks/>
              </p:cNvSpPr>
              <p:nvPr/>
            </p:nvSpPr>
            <p:spPr bwMode="auto">
              <a:xfrm>
                <a:off x="1498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4" name="Freeform 2666"/>
              <p:cNvSpPr>
                <a:spLocks/>
              </p:cNvSpPr>
              <p:nvPr/>
            </p:nvSpPr>
            <p:spPr bwMode="auto">
              <a:xfrm>
                <a:off x="1498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5" name="Freeform 2667"/>
              <p:cNvSpPr>
                <a:spLocks/>
              </p:cNvSpPr>
              <p:nvPr/>
            </p:nvSpPr>
            <p:spPr bwMode="auto">
              <a:xfrm>
                <a:off x="1498" y="182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6" name="Freeform 2668"/>
              <p:cNvSpPr>
                <a:spLocks/>
              </p:cNvSpPr>
              <p:nvPr/>
            </p:nvSpPr>
            <p:spPr bwMode="auto">
              <a:xfrm>
                <a:off x="1499" y="181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7" name="Freeform 2669"/>
              <p:cNvSpPr>
                <a:spLocks/>
              </p:cNvSpPr>
              <p:nvPr/>
            </p:nvSpPr>
            <p:spPr bwMode="auto">
              <a:xfrm>
                <a:off x="1499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8" name="Freeform 2670"/>
              <p:cNvSpPr>
                <a:spLocks/>
              </p:cNvSpPr>
              <p:nvPr/>
            </p:nvSpPr>
            <p:spPr bwMode="auto">
              <a:xfrm>
                <a:off x="1500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09" name="Freeform 2671"/>
              <p:cNvSpPr>
                <a:spLocks/>
              </p:cNvSpPr>
              <p:nvPr/>
            </p:nvSpPr>
            <p:spPr bwMode="auto">
              <a:xfrm>
                <a:off x="1500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0" name="Freeform 2672"/>
              <p:cNvSpPr>
                <a:spLocks/>
              </p:cNvSpPr>
              <p:nvPr/>
            </p:nvSpPr>
            <p:spPr bwMode="auto">
              <a:xfrm>
                <a:off x="1501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1" name="Freeform 2673"/>
              <p:cNvSpPr>
                <a:spLocks/>
              </p:cNvSpPr>
              <p:nvPr/>
            </p:nvSpPr>
            <p:spPr bwMode="auto">
              <a:xfrm>
                <a:off x="1501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2" name="Freeform 2674"/>
              <p:cNvSpPr>
                <a:spLocks/>
              </p:cNvSpPr>
              <p:nvPr/>
            </p:nvSpPr>
            <p:spPr bwMode="auto">
              <a:xfrm>
                <a:off x="1501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3" name="Freeform 2675"/>
              <p:cNvSpPr>
                <a:spLocks/>
              </p:cNvSpPr>
              <p:nvPr/>
            </p:nvSpPr>
            <p:spPr bwMode="auto">
              <a:xfrm>
                <a:off x="1501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4" name="Freeform 2676"/>
              <p:cNvSpPr>
                <a:spLocks/>
              </p:cNvSpPr>
              <p:nvPr/>
            </p:nvSpPr>
            <p:spPr bwMode="auto">
              <a:xfrm>
                <a:off x="1500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5" name="Freeform 2677"/>
              <p:cNvSpPr>
                <a:spLocks/>
              </p:cNvSpPr>
              <p:nvPr/>
            </p:nvSpPr>
            <p:spPr bwMode="auto">
              <a:xfrm>
                <a:off x="1500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6" name="Freeform 2678"/>
              <p:cNvSpPr>
                <a:spLocks/>
              </p:cNvSpPr>
              <p:nvPr/>
            </p:nvSpPr>
            <p:spPr bwMode="auto">
              <a:xfrm>
                <a:off x="1499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7" name="Freeform 2679"/>
              <p:cNvSpPr>
                <a:spLocks/>
              </p:cNvSpPr>
              <p:nvPr/>
            </p:nvSpPr>
            <p:spPr bwMode="auto">
              <a:xfrm>
                <a:off x="1499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8" name="Freeform 2680"/>
              <p:cNvSpPr>
                <a:spLocks/>
              </p:cNvSpPr>
              <p:nvPr/>
            </p:nvSpPr>
            <p:spPr bwMode="auto">
              <a:xfrm>
                <a:off x="1498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19" name="Freeform 2681"/>
              <p:cNvSpPr>
                <a:spLocks/>
              </p:cNvSpPr>
              <p:nvPr/>
            </p:nvSpPr>
            <p:spPr bwMode="auto">
              <a:xfrm>
                <a:off x="1498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0" name="Freeform 2682"/>
              <p:cNvSpPr>
                <a:spLocks/>
              </p:cNvSpPr>
              <p:nvPr/>
            </p:nvSpPr>
            <p:spPr bwMode="auto">
              <a:xfrm>
                <a:off x="1498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1" name="Freeform 2683"/>
              <p:cNvSpPr>
                <a:spLocks/>
              </p:cNvSpPr>
              <p:nvPr/>
            </p:nvSpPr>
            <p:spPr bwMode="auto">
              <a:xfrm>
                <a:off x="1498" y="180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2" name="Freeform 2684"/>
              <p:cNvSpPr>
                <a:spLocks/>
              </p:cNvSpPr>
              <p:nvPr/>
            </p:nvSpPr>
            <p:spPr bwMode="auto">
              <a:xfrm>
                <a:off x="1499" y="18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3" name="Freeform 2685"/>
              <p:cNvSpPr>
                <a:spLocks/>
              </p:cNvSpPr>
              <p:nvPr/>
            </p:nvSpPr>
            <p:spPr bwMode="auto">
              <a:xfrm>
                <a:off x="1499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4" name="Line 2686"/>
              <p:cNvSpPr>
                <a:spLocks noChangeShapeType="1"/>
              </p:cNvSpPr>
              <p:nvPr/>
            </p:nvSpPr>
            <p:spPr bwMode="auto">
              <a:xfrm flipV="1">
                <a:off x="1495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5" name="Line 2687"/>
              <p:cNvSpPr>
                <a:spLocks noChangeShapeType="1"/>
              </p:cNvSpPr>
              <p:nvPr/>
            </p:nvSpPr>
            <p:spPr bwMode="auto">
              <a:xfrm>
                <a:off x="1496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6" name="Line 2688"/>
              <p:cNvSpPr>
                <a:spLocks noChangeShapeType="1"/>
              </p:cNvSpPr>
              <p:nvPr/>
            </p:nvSpPr>
            <p:spPr bwMode="auto">
              <a:xfrm>
                <a:off x="1502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7" name="Line 2689"/>
              <p:cNvSpPr>
                <a:spLocks noChangeShapeType="1"/>
              </p:cNvSpPr>
              <p:nvPr/>
            </p:nvSpPr>
            <p:spPr bwMode="auto">
              <a:xfrm>
                <a:off x="1554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8" name="Line 2690"/>
              <p:cNvSpPr>
                <a:spLocks noChangeShapeType="1"/>
              </p:cNvSpPr>
              <p:nvPr/>
            </p:nvSpPr>
            <p:spPr bwMode="auto">
              <a:xfrm flipV="1">
                <a:off x="1548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29" name="Line 2691"/>
              <p:cNvSpPr>
                <a:spLocks noChangeShapeType="1"/>
              </p:cNvSpPr>
              <p:nvPr/>
            </p:nvSpPr>
            <p:spPr bwMode="auto">
              <a:xfrm>
                <a:off x="1549" y="180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0" name="Freeform 2692"/>
              <p:cNvSpPr>
                <a:spLocks/>
              </p:cNvSpPr>
              <p:nvPr/>
            </p:nvSpPr>
            <p:spPr bwMode="auto">
              <a:xfrm>
                <a:off x="1552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1" name="Freeform 2693"/>
              <p:cNvSpPr>
                <a:spLocks/>
              </p:cNvSpPr>
              <p:nvPr/>
            </p:nvSpPr>
            <p:spPr bwMode="auto">
              <a:xfrm>
                <a:off x="1553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2" name="Freeform 2694"/>
              <p:cNvSpPr>
                <a:spLocks/>
              </p:cNvSpPr>
              <p:nvPr/>
            </p:nvSpPr>
            <p:spPr bwMode="auto">
              <a:xfrm>
                <a:off x="1553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3" name="Freeform 2695"/>
              <p:cNvSpPr>
                <a:spLocks/>
              </p:cNvSpPr>
              <p:nvPr/>
            </p:nvSpPr>
            <p:spPr bwMode="auto">
              <a:xfrm>
                <a:off x="1554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4" name="Freeform 2696"/>
              <p:cNvSpPr>
                <a:spLocks/>
              </p:cNvSpPr>
              <p:nvPr/>
            </p:nvSpPr>
            <p:spPr bwMode="auto">
              <a:xfrm>
                <a:off x="1554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5" name="Freeform 2697"/>
              <p:cNvSpPr>
                <a:spLocks/>
              </p:cNvSpPr>
              <p:nvPr/>
            </p:nvSpPr>
            <p:spPr bwMode="auto">
              <a:xfrm>
                <a:off x="1553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6" name="Freeform 2698"/>
              <p:cNvSpPr>
                <a:spLocks/>
              </p:cNvSpPr>
              <p:nvPr/>
            </p:nvSpPr>
            <p:spPr bwMode="auto">
              <a:xfrm>
                <a:off x="1553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7" name="Freeform 2699"/>
              <p:cNvSpPr>
                <a:spLocks/>
              </p:cNvSpPr>
              <p:nvPr/>
            </p:nvSpPr>
            <p:spPr bwMode="auto">
              <a:xfrm>
                <a:off x="1552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8" name="Freeform 2700"/>
              <p:cNvSpPr>
                <a:spLocks/>
              </p:cNvSpPr>
              <p:nvPr/>
            </p:nvSpPr>
            <p:spPr bwMode="auto">
              <a:xfrm>
                <a:off x="1552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39" name="Freeform 2701"/>
              <p:cNvSpPr>
                <a:spLocks/>
              </p:cNvSpPr>
              <p:nvPr/>
            </p:nvSpPr>
            <p:spPr bwMode="auto">
              <a:xfrm>
                <a:off x="1552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0" name="Freeform 2702"/>
              <p:cNvSpPr>
                <a:spLocks/>
              </p:cNvSpPr>
              <p:nvPr/>
            </p:nvSpPr>
            <p:spPr bwMode="auto">
              <a:xfrm>
                <a:off x="1551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1" name="Freeform 2703"/>
              <p:cNvSpPr>
                <a:spLocks/>
              </p:cNvSpPr>
              <p:nvPr/>
            </p:nvSpPr>
            <p:spPr bwMode="auto">
              <a:xfrm>
                <a:off x="1551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2" name="Freeform 2704"/>
              <p:cNvSpPr>
                <a:spLocks/>
              </p:cNvSpPr>
              <p:nvPr/>
            </p:nvSpPr>
            <p:spPr bwMode="auto">
              <a:xfrm>
                <a:off x="1551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3" name="Freeform 2705"/>
              <p:cNvSpPr>
                <a:spLocks/>
              </p:cNvSpPr>
              <p:nvPr/>
            </p:nvSpPr>
            <p:spPr bwMode="auto">
              <a:xfrm>
                <a:off x="1551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4" name="Freeform 2706"/>
              <p:cNvSpPr>
                <a:spLocks/>
              </p:cNvSpPr>
              <p:nvPr/>
            </p:nvSpPr>
            <p:spPr bwMode="auto">
              <a:xfrm>
                <a:off x="1552" y="18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5" name="Freeform 2707"/>
              <p:cNvSpPr>
                <a:spLocks/>
              </p:cNvSpPr>
              <p:nvPr/>
            </p:nvSpPr>
            <p:spPr bwMode="auto">
              <a:xfrm>
                <a:off x="1552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6" name="Freeform 2708"/>
              <p:cNvSpPr>
                <a:spLocks/>
              </p:cNvSpPr>
              <p:nvPr/>
            </p:nvSpPr>
            <p:spPr bwMode="auto">
              <a:xfrm>
                <a:off x="1552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7" name="Freeform 2709"/>
              <p:cNvSpPr>
                <a:spLocks/>
              </p:cNvSpPr>
              <p:nvPr/>
            </p:nvSpPr>
            <p:spPr bwMode="auto">
              <a:xfrm>
                <a:off x="1553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8" name="Freeform 2710"/>
              <p:cNvSpPr>
                <a:spLocks/>
              </p:cNvSpPr>
              <p:nvPr/>
            </p:nvSpPr>
            <p:spPr bwMode="auto">
              <a:xfrm>
                <a:off x="1553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49" name="Freeform 2711"/>
              <p:cNvSpPr>
                <a:spLocks/>
              </p:cNvSpPr>
              <p:nvPr/>
            </p:nvSpPr>
            <p:spPr bwMode="auto">
              <a:xfrm>
                <a:off x="1554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0" name="Freeform 2712"/>
              <p:cNvSpPr>
                <a:spLocks/>
              </p:cNvSpPr>
              <p:nvPr/>
            </p:nvSpPr>
            <p:spPr bwMode="auto">
              <a:xfrm>
                <a:off x="1554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1" name="Freeform 2713"/>
              <p:cNvSpPr>
                <a:spLocks/>
              </p:cNvSpPr>
              <p:nvPr/>
            </p:nvSpPr>
            <p:spPr bwMode="auto">
              <a:xfrm>
                <a:off x="1553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2" name="Freeform 2714"/>
              <p:cNvSpPr>
                <a:spLocks/>
              </p:cNvSpPr>
              <p:nvPr/>
            </p:nvSpPr>
            <p:spPr bwMode="auto">
              <a:xfrm>
                <a:off x="1553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3" name="Freeform 2715"/>
              <p:cNvSpPr>
                <a:spLocks/>
              </p:cNvSpPr>
              <p:nvPr/>
            </p:nvSpPr>
            <p:spPr bwMode="auto">
              <a:xfrm>
                <a:off x="1552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4" name="Freeform 2716"/>
              <p:cNvSpPr>
                <a:spLocks/>
              </p:cNvSpPr>
              <p:nvPr/>
            </p:nvSpPr>
            <p:spPr bwMode="auto">
              <a:xfrm>
                <a:off x="1552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5" name="Freeform 2717"/>
              <p:cNvSpPr>
                <a:spLocks/>
              </p:cNvSpPr>
              <p:nvPr/>
            </p:nvSpPr>
            <p:spPr bwMode="auto">
              <a:xfrm>
                <a:off x="1552" y="18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6" name="Freeform 2718"/>
              <p:cNvSpPr>
                <a:spLocks/>
              </p:cNvSpPr>
              <p:nvPr/>
            </p:nvSpPr>
            <p:spPr bwMode="auto">
              <a:xfrm>
                <a:off x="1551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7" name="Freeform 2719"/>
              <p:cNvSpPr>
                <a:spLocks/>
              </p:cNvSpPr>
              <p:nvPr/>
            </p:nvSpPr>
            <p:spPr bwMode="auto">
              <a:xfrm>
                <a:off x="1551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8" name="Freeform 2720"/>
              <p:cNvSpPr>
                <a:spLocks/>
              </p:cNvSpPr>
              <p:nvPr/>
            </p:nvSpPr>
            <p:spPr bwMode="auto">
              <a:xfrm>
                <a:off x="1551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59" name="Freeform 2721"/>
              <p:cNvSpPr>
                <a:spLocks/>
              </p:cNvSpPr>
              <p:nvPr/>
            </p:nvSpPr>
            <p:spPr bwMode="auto">
              <a:xfrm>
                <a:off x="1551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0" name="Freeform 2722"/>
              <p:cNvSpPr>
                <a:spLocks/>
              </p:cNvSpPr>
              <p:nvPr/>
            </p:nvSpPr>
            <p:spPr bwMode="auto">
              <a:xfrm>
                <a:off x="1552" y="181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1" name="Freeform 2723"/>
              <p:cNvSpPr>
                <a:spLocks/>
              </p:cNvSpPr>
              <p:nvPr/>
            </p:nvSpPr>
            <p:spPr bwMode="auto">
              <a:xfrm>
                <a:off x="1552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2" name="Line 2724"/>
              <p:cNvSpPr>
                <a:spLocks noChangeShapeType="1"/>
              </p:cNvSpPr>
              <p:nvPr/>
            </p:nvSpPr>
            <p:spPr bwMode="auto">
              <a:xfrm>
                <a:off x="1554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3" name="Line 2725"/>
              <p:cNvSpPr>
                <a:spLocks noChangeShapeType="1"/>
              </p:cNvSpPr>
              <p:nvPr/>
            </p:nvSpPr>
            <p:spPr bwMode="auto">
              <a:xfrm flipH="1">
                <a:off x="1548" y="181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4" name="Line 2726"/>
              <p:cNvSpPr>
                <a:spLocks noChangeShapeType="1"/>
              </p:cNvSpPr>
              <p:nvPr/>
            </p:nvSpPr>
            <p:spPr bwMode="auto">
              <a:xfrm flipH="1">
                <a:off x="1548" y="1841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5" name="Line 2727"/>
              <p:cNvSpPr>
                <a:spLocks noChangeShapeType="1"/>
              </p:cNvSpPr>
              <p:nvPr/>
            </p:nvSpPr>
            <p:spPr bwMode="auto">
              <a:xfrm>
                <a:off x="1561" y="1841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6" name="Line 2728"/>
              <p:cNvSpPr>
                <a:spLocks noChangeShapeType="1"/>
              </p:cNvSpPr>
              <p:nvPr/>
            </p:nvSpPr>
            <p:spPr bwMode="auto">
              <a:xfrm>
                <a:off x="1480" y="170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7" name="Line 2729"/>
              <p:cNvSpPr>
                <a:spLocks noChangeShapeType="1"/>
              </p:cNvSpPr>
              <p:nvPr/>
            </p:nvSpPr>
            <p:spPr bwMode="auto">
              <a:xfrm flipH="1">
                <a:off x="1625" y="1816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8" name="Line 2730"/>
              <p:cNvSpPr>
                <a:spLocks noChangeShapeType="1"/>
              </p:cNvSpPr>
              <p:nvPr/>
            </p:nvSpPr>
            <p:spPr bwMode="auto">
              <a:xfrm>
                <a:off x="2571" y="2015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69" name="Line 2731"/>
              <p:cNvSpPr>
                <a:spLocks noChangeShapeType="1"/>
              </p:cNvSpPr>
              <p:nvPr/>
            </p:nvSpPr>
            <p:spPr bwMode="auto">
              <a:xfrm flipH="1">
                <a:off x="2624" y="2015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0" name="Line 2732"/>
              <p:cNvSpPr>
                <a:spLocks noChangeShapeType="1"/>
              </p:cNvSpPr>
              <p:nvPr/>
            </p:nvSpPr>
            <p:spPr bwMode="auto">
              <a:xfrm flipH="1">
                <a:off x="2532" y="1866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1" name="Line 2733"/>
              <p:cNvSpPr>
                <a:spLocks noChangeShapeType="1"/>
              </p:cNvSpPr>
              <p:nvPr/>
            </p:nvSpPr>
            <p:spPr bwMode="auto">
              <a:xfrm flipV="1">
                <a:off x="2532" y="1862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2" name="Line 2734"/>
              <p:cNvSpPr>
                <a:spLocks noChangeShapeType="1"/>
              </p:cNvSpPr>
              <p:nvPr/>
            </p:nvSpPr>
            <p:spPr bwMode="auto">
              <a:xfrm>
                <a:off x="2565" y="187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3" name="Line 2735"/>
              <p:cNvSpPr>
                <a:spLocks noChangeShapeType="1"/>
              </p:cNvSpPr>
              <p:nvPr/>
            </p:nvSpPr>
            <p:spPr bwMode="auto">
              <a:xfrm flipH="1">
                <a:off x="2544" y="18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4" name="Line 2736"/>
              <p:cNvSpPr>
                <a:spLocks noChangeShapeType="1"/>
              </p:cNvSpPr>
              <p:nvPr/>
            </p:nvSpPr>
            <p:spPr bwMode="auto">
              <a:xfrm>
                <a:off x="2571" y="1830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5" name="Line 2737"/>
              <p:cNvSpPr>
                <a:spLocks noChangeShapeType="1"/>
              </p:cNvSpPr>
              <p:nvPr/>
            </p:nvSpPr>
            <p:spPr bwMode="auto">
              <a:xfrm>
                <a:off x="2564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6" name="Line 2738"/>
              <p:cNvSpPr>
                <a:spLocks noChangeShapeType="1"/>
              </p:cNvSpPr>
              <p:nvPr/>
            </p:nvSpPr>
            <p:spPr bwMode="auto">
              <a:xfrm>
                <a:off x="2567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7" name="Line 2739"/>
              <p:cNvSpPr>
                <a:spLocks noChangeShapeType="1"/>
              </p:cNvSpPr>
              <p:nvPr/>
            </p:nvSpPr>
            <p:spPr bwMode="auto">
              <a:xfrm flipH="1">
                <a:off x="1435" y="181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8" name="Line 2740"/>
              <p:cNvSpPr>
                <a:spLocks noChangeShapeType="1"/>
              </p:cNvSpPr>
              <p:nvPr/>
            </p:nvSpPr>
            <p:spPr bwMode="auto">
              <a:xfrm flipV="1">
                <a:off x="1554" y="1848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79" name="Line 2741"/>
              <p:cNvSpPr>
                <a:spLocks noChangeShapeType="1"/>
              </p:cNvSpPr>
              <p:nvPr/>
            </p:nvSpPr>
            <p:spPr bwMode="auto">
              <a:xfrm>
                <a:off x="1568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0" name="Line 2742"/>
              <p:cNvSpPr>
                <a:spLocks noChangeShapeType="1"/>
              </p:cNvSpPr>
              <p:nvPr/>
            </p:nvSpPr>
            <p:spPr bwMode="auto">
              <a:xfrm>
                <a:off x="1561" y="1813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1" name="Line 2743"/>
              <p:cNvSpPr>
                <a:spLocks noChangeShapeType="1"/>
              </p:cNvSpPr>
              <p:nvPr/>
            </p:nvSpPr>
            <p:spPr bwMode="auto">
              <a:xfrm flipH="1">
                <a:off x="1570" y="18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2" name="Freeform 2744"/>
              <p:cNvSpPr>
                <a:spLocks/>
              </p:cNvSpPr>
              <p:nvPr/>
            </p:nvSpPr>
            <p:spPr bwMode="auto">
              <a:xfrm>
                <a:off x="1569" y="1819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3" name="Freeform 2745"/>
              <p:cNvSpPr>
                <a:spLocks/>
              </p:cNvSpPr>
              <p:nvPr/>
            </p:nvSpPr>
            <p:spPr bwMode="auto">
              <a:xfrm>
                <a:off x="1569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4" name="Freeform 2746"/>
              <p:cNvSpPr>
                <a:spLocks/>
              </p:cNvSpPr>
              <p:nvPr/>
            </p:nvSpPr>
            <p:spPr bwMode="auto">
              <a:xfrm>
                <a:off x="1569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5" name="Freeform 2747"/>
              <p:cNvSpPr>
                <a:spLocks/>
              </p:cNvSpPr>
              <p:nvPr/>
            </p:nvSpPr>
            <p:spPr bwMode="auto">
              <a:xfrm>
                <a:off x="1569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6" name="Freeform 2748"/>
              <p:cNvSpPr>
                <a:spLocks/>
              </p:cNvSpPr>
              <p:nvPr/>
            </p:nvSpPr>
            <p:spPr bwMode="auto">
              <a:xfrm>
                <a:off x="1569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7" name="Freeform 2749"/>
              <p:cNvSpPr>
                <a:spLocks/>
              </p:cNvSpPr>
              <p:nvPr/>
            </p:nvSpPr>
            <p:spPr bwMode="auto">
              <a:xfrm>
                <a:off x="1569" y="1822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8" name="Freeform 2750"/>
              <p:cNvSpPr>
                <a:spLocks/>
              </p:cNvSpPr>
              <p:nvPr/>
            </p:nvSpPr>
            <p:spPr bwMode="auto">
              <a:xfrm>
                <a:off x="1570" y="18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89" name="Freeform 2751"/>
              <p:cNvSpPr>
                <a:spLocks/>
              </p:cNvSpPr>
              <p:nvPr/>
            </p:nvSpPr>
            <p:spPr bwMode="auto">
              <a:xfrm>
                <a:off x="1570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0" name="Freeform 2752"/>
              <p:cNvSpPr>
                <a:spLocks/>
              </p:cNvSpPr>
              <p:nvPr/>
            </p:nvSpPr>
            <p:spPr bwMode="auto">
              <a:xfrm>
                <a:off x="1571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1" name="Freeform 2753"/>
              <p:cNvSpPr>
                <a:spLocks/>
              </p:cNvSpPr>
              <p:nvPr/>
            </p:nvSpPr>
            <p:spPr bwMode="auto">
              <a:xfrm>
                <a:off x="1571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2" name="Freeform 2754"/>
              <p:cNvSpPr>
                <a:spLocks/>
              </p:cNvSpPr>
              <p:nvPr/>
            </p:nvSpPr>
            <p:spPr bwMode="auto">
              <a:xfrm>
                <a:off x="1571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3" name="Freeform 2755"/>
              <p:cNvSpPr>
                <a:spLocks/>
              </p:cNvSpPr>
              <p:nvPr/>
            </p:nvSpPr>
            <p:spPr bwMode="auto">
              <a:xfrm>
                <a:off x="1571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4" name="Freeform 2756"/>
              <p:cNvSpPr>
                <a:spLocks/>
              </p:cNvSpPr>
              <p:nvPr/>
            </p:nvSpPr>
            <p:spPr bwMode="auto">
              <a:xfrm>
                <a:off x="1571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5" name="Freeform 2757"/>
              <p:cNvSpPr>
                <a:spLocks/>
              </p:cNvSpPr>
              <p:nvPr/>
            </p:nvSpPr>
            <p:spPr bwMode="auto">
              <a:xfrm>
                <a:off x="1571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6" name="Freeform 2758"/>
              <p:cNvSpPr>
                <a:spLocks/>
              </p:cNvSpPr>
              <p:nvPr/>
            </p:nvSpPr>
            <p:spPr bwMode="auto">
              <a:xfrm>
                <a:off x="1570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7" name="Freeform 2759"/>
              <p:cNvSpPr>
                <a:spLocks/>
              </p:cNvSpPr>
              <p:nvPr/>
            </p:nvSpPr>
            <p:spPr bwMode="auto">
              <a:xfrm>
                <a:off x="1570" y="18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8" name="Freeform 2760"/>
              <p:cNvSpPr>
                <a:spLocks/>
              </p:cNvSpPr>
              <p:nvPr/>
            </p:nvSpPr>
            <p:spPr bwMode="auto">
              <a:xfrm>
                <a:off x="1569" y="1807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99" name="Freeform 2761"/>
              <p:cNvSpPr>
                <a:spLocks/>
              </p:cNvSpPr>
              <p:nvPr/>
            </p:nvSpPr>
            <p:spPr bwMode="auto">
              <a:xfrm>
                <a:off x="1569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0" name="Freeform 2762"/>
              <p:cNvSpPr>
                <a:spLocks/>
              </p:cNvSpPr>
              <p:nvPr/>
            </p:nvSpPr>
            <p:spPr bwMode="auto">
              <a:xfrm>
                <a:off x="1569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1" name="Freeform 2763"/>
              <p:cNvSpPr>
                <a:spLocks/>
              </p:cNvSpPr>
              <p:nvPr/>
            </p:nvSpPr>
            <p:spPr bwMode="auto">
              <a:xfrm>
                <a:off x="1569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2" name="Freeform 2764"/>
              <p:cNvSpPr>
                <a:spLocks/>
              </p:cNvSpPr>
              <p:nvPr/>
            </p:nvSpPr>
            <p:spPr bwMode="auto">
              <a:xfrm>
                <a:off x="1569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3" name="Freeform 2765"/>
              <p:cNvSpPr>
                <a:spLocks/>
              </p:cNvSpPr>
              <p:nvPr/>
            </p:nvSpPr>
            <p:spPr bwMode="auto">
              <a:xfrm>
                <a:off x="1569" y="1810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lnTo>
                      <a:pt x="1" y="1"/>
                    </a:lnTo>
                    <a:lnTo>
                      <a:pt x="3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4" name="Line 2766"/>
              <p:cNvSpPr>
                <a:spLocks noChangeShapeType="1"/>
              </p:cNvSpPr>
              <p:nvPr/>
            </p:nvSpPr>
            <p:spPr bwMode="auto">
              <a:xfrm>
                <a:off x="1570" y="18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5" name="Freeform 2767"/>
              <p:cNvSpPr>
                <a:spLocks/>
              </p:cNvSpPr>
              <p:nvPr/>
            </p:nvSpPr>
            <p:spPr bwMode="auto">
              <a:xfrm>
                <a:off x="1570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6" name="Freeform 2768"/>
              <p:cNvSpPr>
                <a:spLocks/>
              </p:cNvSpPr>
              <p:nvPr/>
            </p:nvSpPr>
            <p:spPr bwMode="auto">
              <a:xfrm>
                <a:off x="1571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7" name="Freeform 2769"/>
              <p:cNvSpPr>
                <a:spLocks/>
              </p:cNvSpPr>
              <p:nvPr/>
            </p:nvSpPr>
            <p:spPr bwMode="auto">
              <a:xfrm>
                <a:off x="1571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8" name="Freeform 2770"/>
              <p:cNvSpPr>
                <a:spLocks/>
              </p:cNvSpPr>
              <p:nvPr/>
            </p:nvSpPr>
            <p:spPr bwMode="auto">
              <a:xfrm>
                <a:off x="1571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09" name="Freeform 2771"/>
              <p:cNvSpPr>
                <a:spLocks/>
              </p:cNvSpPr>
              <p:nvPr/>
            </p:nvSpPr>
            <p:spPr bwMode="auto">
              <a:xfrm>
                <a:off x="1571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0" name="Freeform 2772"/>
              <p:cNvSpPr>
                <a:spLocks/>
              </p:cNvSpPr>
              <p:nvPr/>
            </p:nvSpPr>
            <p:spPr bwMode="auto">
              <a:xfrm>
                <a:off x="1571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1" name="Freeform 2773"/>
              <p:cNvSpPr>
                <a:spLocks/>
              </p:cNvSpPr>
              <p:nvPr/>
            </p:nvSpPr>
            <p:spPr bwMode="auto">
              <a:xfrm>
                <a:off x="1571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2" name="Freeform 2774"/>
              <p:cNvSpPr>
                <a:spLocks/>
              </p:cNvSpPr>
              <p:nvPr/>
            </p:nvSpPr>
            <p:spPr bwMode="auto">
              <a:xfrm>
                <a:off x="1570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3" name="Line 2775"/>
              <p:cNvSpPr>
                <a:spLocks noChangeShapeType="1"/>
              </p:cNvSpPr>
              <p:nvPr/>
            </p:nvSpPr>
            <p:spPr bwMode="auto">
              <a:xfrm flipH="1" flipV="1">
                <a:off x="1574" y="180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4" name="Line 2776"/>
              <p:cNvSpPr>
                <a:spLocks noChangeShapeType="1"/>
              </p:cNvSpPr>
              <p:nvPr/>
            </p:nvSpPr>
            <p:spPr bwMode="auto">
              <a:xfrm flipH="1">
                <a:off x="1561" y="180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5" name="Line 2777"/>
              <p:cNvSpPr>
                <a:spLocks noChangeShapeType="1"/>
              </p:cNvSpPr>
              <p:nvPr/>
            </p:nvSpPr>
            <p:spPr bwMode="auto">
              <a:xfrm>
                <a:off x="1568" y="1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6" name="Freeform 2778"/>
              <p:cNvSpPr>
                <a:spLocks/>
              </p:cNvSpPr>
              <p:nvPr/>
            </p:nvSpPr>
            <p:spPr bwMode="auto">
              <a:xfrm>
                <a:off x="1551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7" name="Freeform 2779"/>
              <p:cNvSpPr>
                <a:spLocks/>
              </p:cNvSpPr>
              <p:nvPr/>
            </p:nvSpPr>
            <p:spPr bwMode="auto">
              <a:xfrm>
                <a:off x="1551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8" name="Freeform 2780"/>
              <p:cNvSpPr>
                <a:spLocks/>
              </p:cNvSpPr>
              <p:nvPr/>
            </p:nvSpPr>
            <p:spPr bwMode="auto">
              <a:xfrm>
                <a:off x="1550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19" name="Freeform 2781"/>
              <p:cNvSpPr>
                <a:spLocks/>
              </p:cNvSpPr>
              <p:nvPr/>
            </p:nvSpPr>
            <p:spPr bwMode="auto">
              <a:xfrm>
                <a:off x="155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0" name="Freeform 2782"/>
              <p:cNvSpPr>
                <a:spLocks/>
              </p:cNvSpPr>
              <p:nvPr/>
            </p:nvSpPr>
            <p:spPr bwMode="auto">
              <a:xfrm>
                <a:off x="155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1" name="Freeform 2783"/>
              <p:cNvSpPr>
                <a:spLocks/>
              </p:cNvSpPr>
              <p:nvPr/>
            </p:nvSpPr>
            <p:spPr bwMode="auto">
              <a:xfrm>
                <a:off x="1550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2" name="Freeform 2784"/>
              <p:cNvSpPr>
                <a:spLocks/>
              </p:cNvSpPr>
              <p:nvPr/>
            </p:nvSpPr>
            <p:spPr bwMode="auto">
              <a:xfrm>
                <a:off x="1551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3" name="Freeform 2785"/>
              <p:cNvSpPr>
                <a:spLocks/>
              </p:cNvSpPr>
              <p:nvPr/>
            </p:nvSpPr>
            <p:spPr bwMode="auto">
              <a:xfrm>
                <a:off x="1551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4" name="Freeform 2786"/>
              <p:cNvSpPr>
                <a:spLocks/>
              </p:cNvSpPr>
              <p:nvPr/>
            </p:nvSpPr>
            <p:spPr bwMode="auto">
              <a:xfrm>
                <a:off x="1552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5" name="Freeform 2787"/>
              <p:cNvSpPr>
                <a:spLocks/>
              </p:cNvSpPr>
              <p:nvPr/>
            </p:nvSpPr>
            <p:spPr bwMode="auto">
              <a:xfrm>
                <a:off x="1552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6" name="Freeform 2788"/>
              <p:cNvSpPr>
                <a:spLocks/>
              </p:cNvSpPr>
              <p:nvPr/>
            </p:nvSpPr>
            <p:spPr bwMode="auto">
              <a:xfrm>
                <a:off x="1553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7" name="Freeform 2789"/>
              <p:cNvSpPr>
                <a:spLocks/>
              </p:cNvSpPr>
              <p:nvPr/>
            </p:nvSpPr>
            <p:spPr bwMode="auto">
              <a:xfrm>
                <a:off x="1553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8" name="Freeform 2790"/>
              <p:cNvSpPr>
                <a:spLocks/>
              </p:cNvSpPr>
              <p:nvPr/>
            </p:nvSpPr>
            <p:spPr bwMode="auto">
              <a:xfrm>
                <a:off x="1553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29" name="Freeform 2791"/>
              <p:cNvSpPr>
                <a:spLocks/>
              </p:cNvSpPr>
              <p:nvPr/>
            </p:nvSpPr>
            <p:spPr bwMode="auto">
              <a:xfrm>
                <a:off x="1553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0" name="Freeform 2792"/>
              <p:cNvSpPr>
                <a:spLocks/>
              </p:cNvSpPr>
              <p:nvPr/>
            </p:nvSpPr>
            <p:spPr bwMode="auto">
              <a:xfrm>
                <a:off x="1552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1" name="Freeform 2793"/>
              <p:cNvSpPr>
                <a:spLocks/>
              </p:cNvSpPr>
              <p:nvPr/>
            </p:nvSpPr>
            <p:spPr bwMode="auto">
              <a:xfrm>
                <a:off x="1552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2" name="Line 2794"/>
              <p:cNvSpPr>
                <a:spLocks noChangeShapeType="1"/>
              </p:cNvSpPr>
              <p:nvPr/>
            </p:nvSpPr>
            <p:spPr bwMode="auto">
              <a:xfrm flipH="1">
                <a:off x="1570" y="19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3" name="Freeform 2795"/>
              <p:cNvSpPr>
                <a:spLocks/>
              </p:cNvSpPr>
              <p:nvPr/>
            </p:nvSpPr>
            <p:spPr bwMode="auto">
              <a:xfrm>
                <a:off x="1569" y="1985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4" name="Freeform 2796"/>
              <p:cNvSpPr>
                <a:spLocks/>
              </p:cNvSpPr>
              <p:nvPr/>
            </p:nvSpPr>
            <p:spPr bwMode="auto">
              <a:xfrm>
                <a:off x="1569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5" name="Freeform 2797"/>
              <p:cNvSpPr>
                <a:spLocks/>
              </p:cNvSpPr>
              <p:nvPr/>
            </p:nvSpPr>
            <p:spPr bwMode="auto">
              <a:xfrm>
                <a:off x="1569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6" name="Freeform 2798"/>
              <p:cNvSpPr>
                <a:spLocks/>
              </p:cNvSpPr>
              <p:nvPr/>
            </p:nvSpPr>
            <p:spPr bwMode="auto">
              <a:xfrm>
                <a:off x="1569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7" name="Freeform 2799"/>
              <p:cNvSpPr>
                <a:spLocks/>
              </p:cNvSpPr>
              <p:nvPr/>
            </p:nvSpPr>
            <p:spPr bwMode="auto">
              <a:xfrm>
                <a:off x="1569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8" name="Freeform 2800"/>
              <p:cNvSpPr>
                <a:spLocks/>
              </p:cNvSpPr>
              <p:nvPr/>
            </p:nvSpPr>
            <p:spPr bwMode="auto">
              <a:xfrm>
                <a:off x="1569" y="1988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39" name="Freeform 2801"/>
              <p:cNvSpPr>
                <a:spLocks/>
              </p:cNvSpPr>
              <p:nvPr/>
            </p:nvSpPr>
            <p:spPr bwMode="auto">
              <a:xfrm>
                <a:off x="1570" y="1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0" name="Freeform 2802"/>
              <p:cNvSpPr>
                <a:spLocks/>
              </p:cNvSpPr>
              <p:nvPr/>
            </p:nvSpPr>
            <p:spPr bwMode="auto">
              <a:xfrm>
                <a:off x="1570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1" name="Freeform 2803"/>
              <p:cNvSpPr>
                <a:spLocks/>
              </p:cNvSpPr>
              <p:nvPr/>
            </p:nvSpPr>
            <p:spPr bwMode="auto">
              <a:xfrm>
                <a:off x="1571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2" name="Freeform 2804"/>
              <p:cNvSpPr>
                <a:spLocks/>
              </p:cNvSpPr>
              <p:nvPr/>
            </p:nvSpPr>
            <p:spPr bwMode="auto">
              <a:xfrm>
                <a:off x="1571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3" name="Freeform 2805"/>
              <p:cNvSpPr>
                <a:spLocks/>
              </p:cNvSpPr>
              <p:nvPr/>
            </p:nvSpPr>
            <p:spPr bwMode="auto">
              <a:xfrm>
                <a:off x="1571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4" name="Freeform 2806"/>
              <p:cNvSpPr>
                <a:spLocks/>
              </p:cNvSpPr>
              <p:nvPr/>
            </p:nvSpPr>
            <p:spPr bwMode="auto">
              <a:xfrm>
                <a:off x="1571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5" name="Freeform 2807"/>
              <p:cNvSpPr>
                <a:spLocks/>
              </p:cNvSpPr>
              <p:nvPr/>
            </p:nvSpPr>
            <p:spPr bwMode="auto">
              <a:xfrm>
                <a:off x="1571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6" name="Freeform 2808"/>
              <p:cNvSpPr>
                <a:spLocks/>
              </p:cNvSpPr>
              <p:nvPr/>
            </p:nvSpPr>
            <p:spPr bwMode="auto">
              <a:xfrm>
                <a:off x="1571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7" name="Freeform 2809"/>
              <p:cNvSpPr>
                <a:spLocks/>
              </p:cNvSpPr>
              <p:nvPr/>
            </p:nvSpPr>
            <p:spPr bwMode="auto">
              <a:xfrm>
                <a:off x="1570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8" name="Freeform 2810"/>
              <p:cNvSpPr>
                <a:spLocks/>
              </p:cNvSpPr>
              <p:nvPr/>
            </p:nvSpPr>
            <p:spPr bwMode="auto">
              <a:xfrm>
                <a:off x="1570" y="20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49" name="Freeform 2811"/>
              <p:cNvSpPr>
                <a:spLocks/>
              </p:cNvSpPr>
              <p:nvPr/>
            </p:nvSpPr>
            <p:spPr bwMode="auto">
              <a:xfrm>
                <a:off x="1569" y="2042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0" name="Freeform 2812"/>
              <p:cNvSpPr>
                <a:spLocks/>
              </p:cNvSpPr>
              <p:nvPr/>
            </p:nvSpPr>
            <p:spPr bwMode="auto">
              <a:xfrm>
                <a:off x="1569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1" name="Freeform 2813"/>
              <p:cNvSpPr>
                <a:spLocks/>
              </p:cNvSpPr>
              <p:nvPr/>
            </p:nvSpPr>
            <p:spPr bwMode="auto">
              <a:xfrm>
                <a:off x="1569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2" name="Freeform 2814"/>
              <p:cNvSpPr>
                <a:spLocks/>
              </p:cNvSpPr>
              <p:nvPr/>
            </p:nvSpPr>
            <p:spPr bwMode="auto">
              <a:xfrm>
                <a:off x="1569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3" name="Freeform 2815"/>
              <p:cNvSpPr>
                <a:spLocks/>
              </p:cNvSpPr>
              <p:nvPr/>
            </p:nvSpPr>
            <p:spPr bwMode="auto">
              <a:xfrm>
                <a:off x="1569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4" name="Freeform 2816"/>
              <p:cNvSpPr>
                <a:spLocks/>
              </p:cNvSpPr>
              <p:nvPr/>
            </p:nvSpPr>
            <p:spPr bwMode="auto">
              <a:xfrm>
                <a:off x="1569" y="2039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5" name="Line 2817"/>
              <p:cNvSpPr>
                <a:spLocks noChangeShapeType="1"/>
              </p:cNvSpPr>
              <p:nvPr/>
            </p:nvSpPr>
            <p:spPr bwMode="auto">
              <a:xfrm flipH="1">
                <a:off x="1570" y="20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6" name="Freeform 2818"/>
              <p:cNvSpPr>
                <a:spLocks/>
              </p:cNvSpPr>
              <p:nvPr/>
            </p:nvSpPr>
            <p:spPr bwMode="auto">
              <a:xfrm>
                <a:off x="1570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7" name="Freeform 2819"/>
              <p:cNvSpPr>
                <a:spLocks/>
              </p:cNvSpPr>
              <p:nvPr/>
            </p:nvSpPr>
            <p:spPr bwMode="auto">
              <a:xfrm>
                <a:off x="1571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8" name="Freeform 2820"/>
              <p:cNvSpPr>
                <a:spLocks/>
              </p:cNvSpPr>
              <p:nvPr/>
            </p:nvSpPr>
            <p:spPr bwMode="auto">
              <a:xfrm>
                <a:off x="1571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59" name="Freeform 2821"/>
              <p:cNvSpPr>
                <a:spLocks/>
              </p:cNvSpPr>
              <p:nvPr/>
            </p:nvSpPr>
            <p:spPr bwMode="auto">
              <a:xfrm>
                <a:off x="1571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0" name="Freeform 2822"/>
              <p:cNvSpPr>
                <a:spLocks/>
              </p:cNvSpPr>
              <p:nvPr/>
            </p:nvSpPr>
            <p:spPr bwMode="auto">
              <a:xfrm>
                <a:off x="1571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1" name="Freeform 2823"/>
              <p:cNvSpPr>
                <a:spLocks/>
              </p:cNvSpPr>
              <p:nvPr/>
            </p:nvSpPr>
            <p:spPr bwMode="auto">
              <a:xfrm>
                <a:off x="1571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2" name="Freeform 2824"/>
              <p:cNvSpPr>
                <a:spLocks/>
              </p:cNvSpPr>
              <p:nvPr/>
            </p:nvSpPr>
            <p:spPr bwMode="auto">
              <a:xfrm>
                <a:off x="1571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3" name="Freeform 2825"/>
              <p:cNvSpPr>
                <a:spLocks/>
              </p:cNvSpPr>
              <p:nvPr/>
            </p:nvSpPr>
            <p:spPr bwMode="auto">
              <a:xfrm>
                <a:off x="1570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4" name="Freeform 2826"/>
              <p:cNvSpPr>
                <a:spLocks/>
              </p:cNvSpPr>
              <p:nvPr/>
            </p:nvSpPr>
            <p:spPr bwMode="auto">
              <a:xfrm>
                <a:off x="1551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5" name="Freeform 2827"/>
              <p:cNvSpPr>
                <a:spLocks/>
              </p:cNvSpPr>
              <p:nvPr/>
            </p:nvSpPr>
            <p:spPr bwMode="auto">
              <a:xfrm>
                <a:off x="1551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6" name="Freeform 2828"/>
              <p:cNvSpPr>
                <a:spLocks/>
              </p:cNvSpPr>
              <p:nvPr/>
            </p:nvSpPr>
            <p:spPr bwMode="auto">
              <a:xfrm>
                <a:off x="1550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7" name="Freeform 2829"/>
              <p:cNvSpPr>
                <a:spLocks/>
              </p:cNvSpPr>
              <p:nvPr/>
            </p:nvSpPr>
            <p:spPr bwMode="auto">
              <a:xfrm>
                <a:off x="1550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8" name="Freeform 2830"/>
              <p:cNvSpPr>
                <a:spLocks/>
              </p:cNvSpPr>
              <p:nvPr/>
            </p:nvSpPr>
            <p:spPr bwMode="auto">
              <a:xfrm>
                <a:off x="1550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69" name="Freeform 2831"/>
              <p:cNvSpPr>
                <a:spLocks/>
              </p:cNvSpPr>
              <p:nvPr/>
            </p:nvSpPr>
            <p:spPr bwMode="auto">
              <a:xfrm>
                <a:off x="1550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0" name="Freeform 2832"/>
              <p:cNvSpPr>
                <a:spLocks/>
              </p:cNvSpPr>
              <p:nvPr/>
            </p:nvSpPr>
            <p:spPr bwMode="auto">
              <a:xfrm>
                <a:off x="1551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1" name="Freeform 2833"/>
              <p:cNvSpPr>
                <a:spLocks/>
              </p:cNvSpPr>
              <p:nvPr/>
            </p:nvSpPr>
            <p:spPr bwMode="auto">
              <a:xfrm>
                <a:off x="1551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2" name="Freeform 2834"/>
              <p:cNvSpPr>
                <a:spLocks/>
              </p:cNvSpPr>
              <p:nvPr/>
            </p:nvSpPr>
            <p:spPr bwMode="auto">
              <a:xfrm>
                <a:off x="1552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3" name="Freeform 2835"/>
              <p:cNvSpPr>
                <a:spLocks/>
              </p:cNvSpPr>
              <p:nvPr/>
            </p:nvSpPr>
            <p:spPr bwMode="auto">
              <a:xfrm>
                <a:off x="1552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4" name="Freeform 2836"/>
              <p:cNvSpPr>
                <a:spLocks/>
              </p:cNvSpPr>
              <p:nvPr/>
            </p:nvSpPr>
            <p:spPr bwMode="auto">
              <a:xfrm>
                <a:off x="1553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5" name="Freeform 2837"/>
              <p:cNvSpPr>
                <a:spLocks/>
              </p:cNvSpPr>
              <p:nvPr/>
            </p:nvSpPr>
            <p:spPr bwMode="auto">
              <a:xfrm>
                <a:off x="1553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6" name="Freeform 2838"/>
              <p:cNvSpPr>
                <a:spLocks/>
              </p:cNvSpPr>
              <p:nvPr/>
            </p:nvSpPr>
            <p:spPr bwMode="auto">
              <a:xfrm>
                <a:off x="1553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7" name="Freeform 2839"/>
              <p:cNvSpPr>
                <a:spLocks/>
              </p:cNvSpPr>
              <p:nvPr/>
            </p:nvSpPr>
            <p:spPr bwMode="auto">
              <a:xfrm>
                <a:off x="1553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8" name="Freeform 2840"/>
              <p:cNvSpPr>
                <a:spLocks/>
              </p:cNvSpPr>
              <p:nvPr/>
            </p:nvSpPr>
            <p:spPr bwMode="auto">
              <a:xfrm>
                <a:off x="1552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79" name="Freeform 2841"/>
              <p:cNvSpPr>
                <a:spLocks/>
              </p:cNvSpPr>
              <p:nvPr/>
            </p:nvSpPr>
            <p:spPr bwMode="auto">
              <a:xfrm>
                <a:off x="1552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0" name="Line 2842"/>
              <p:cNvSpPr>
                <a:spLocks noChangeShapeType="1"/>
              </p:cNvSpPr>
              <p:nvPr/>
            </p:nvSpPr>
            <p:spPr bwMode="auto">
              <a:xfrm>
                <a:off x="1554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1" name="Line 2843"/>
              <p:cNvSpPr>
                <a:spLocks noChangeShapeType="1"/>
              </p:cNvSpPr>
              <p:nvPr/>
            </p:nvSpPr>
            <p:spPr bwMode="auto">
              <a:xfrm flipV="1">
                <a:off x="1553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2" name="Freeform 2844"/>
              <p:cNvSpPr>
                <a:spLocks/>
              </p:cNvSpPr>
              <p:nvPr/>
            </p:nvSpPr>
            <p:spPr bwMode="auto">
              <a:xfrm>
                <a:off x="1517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3" name="Freeform 2845"/>
              <p:cNvSpPr>
                <a:spLocks/>
              </p:cNvSpPr>
              <p:nvPr/>
            </p:nvSpPr>
            <p:spPr bwMode="auto">
              <a:xfrm>
                <a:off x="1517" y="20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84" name="Freeform 2846"/>
              <p:cNvSpPr>
                <a:spLocks/>
              </p:cNvSpPr>
              <p:nvPr/>
            </p:nvSpPr>
            <p:spPr bwMode="auto">
              <a:xfrm>
                <a:off x="1516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6373" name="Group 2847"/>
            <p:cNvGrpSpPr>
              <a:grpSpLocks/>
            </p:cNvGrpSpPr>
            <p:nvPr/>
          </p:nvGrpSpPr>
          <p:grpSpPr bwMode="auto">
            <a:xfrm>
              <a:off x="1439" y="1797"/>
              <a:ext cx="86" cy="253"/>
              <a:chOff x="1439" y="1797"/>
              <a:chExt cx="86" cy="253"/>
            </a:xfrm>
          </p:grpSpPr>
          <p:sp>
            <p:nvSpPr>
              <p:cNvPr id="116885" name="Freeform 2848"/>
              <p:cNvSpPr>
                <a:spLocks/>
              </p:cNvSpPr>
              <p:nvPr/>
            </p:nvSpPr>
            <p:spPr bwMode="auto">
              <a:xfrm>
                <a:off x="1516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6" name="Freeform 2849"/>
              <p:cNvSpPr>
                <a:spLocks/>
              </p:cNvSpPr>
              <p:nvPr/>
            </p:nvSpPr>
            <p:spPr bwMode="auto">
              <a:xfrm>
                <a:off x="1516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7" name="Freeform 2850"/>
              <p:cNvSpPr>
                <a:spLocks/>
              </p:cNvSpPr>
              <p:nvPr/>
            </p:nvSpPr>
            <p:spPr bwMode="auto">
              <a:xfrm>
                <a:off x="1516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8" name="Freeform 2851"/>
              <p:cNvSpPr>
                <a:spLocks/>
              </p:cNvSpPr>
              <p:nvPr/>
            </p:nvSpPr>
            <p:spPr bwMode="auto">
              <a:xfrm>
                <a:off x="1517" y="203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9" name="Freeform 2852"/>
              <p:cNvSpPr>
                <a:spLocks/>
              </p:cNvSpPr>
              <p:nvPr/>
            </p:nvSpPr>
            <p:spPr bwMode="auto">
              <a:xfrm>
                <a:off x="1517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0" name="Freeform 2853"/>
              <p:cNvSpPr>
                <a:spLocks/>
              </p:cNvSpPr>
              <p:nvPr/>
            </p:nvSpPr>
            <p:spPr bwMode="auto">
              <a:xfrm>
                <a:off x="1517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1" name="Freeform 2854"/>
              <p:cNvSpPr>
                <a:spLocks/>
              </p:cNvSpPr>
              <p:nvPr/>
            </p:nvSpPr>
            <p:spPr bwMode="auto">
              <a:xfrm>
                <a:off x="1518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2" name="Freeform 2855"/>
              <p:cNvSpPr>
                <a:spLocks/>
              </p:cNvSpPr>
              <p:nvPr/>
            </p:nvSpPr>
            <p:spPr bwMode="auto">
              <a:xfrm>
                <a:off x="1518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3" name="Freeform 2856"/>
              <p:cNvSpPr>
                <a:spLocks/>
              </p:cNvSpPr>
              <p:nvPr/>
            </p:nvSpPr>
            <p:spPr bwMode="auto">
              <a:xfrm>
                <a:off x="1519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4" name="Freeform 2857"/>
              <p:cNvSpPr>
                <a:spLocks/>
              </p:cNvSpPr>
              <p:nvPr/>
            </p:nvSpPr>
            <p:spPr bwMode="auto">
              <a:xfrm>
                <a:off x="1519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5" name="Freeform 2858"/>
              <p:cNvSpPr>
                <a:spLocks/>
              </p:cNvSpPr>
              <p:nvPr/>
            </p:nvSpPr>
            <p:spPr bwMode="auto">
              <a:xfrm>
                <a:off x="1518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6" name="Freeform 2859"/>
              <p:cNvSpPr>
                <a:spLocks/>
              </p:cNvSpPr>
              <p:nvPr/>
            </p:nvSpPr>
            <p:spPr bwMode="auto">
              <a:xfrm>
                <a:off x="1518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7" name="Freeform 2860"/>
              <p:cNvSpPr>
                <a:spLocks/>
              </p:cNvSpPr>
              <p:nvPr/>
            </p:nvSpPr>
            <p:spPr bwMode="auto">
              <a:xfrm>
                <a:off x="1517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8" name="Line 2861"/>
              <p:cNvSpPr>
                <a:spLocks noChangeShapeType="1"/>
              </p:cNvSpPr>
              <p:nvPr/>
            </p:nvSpPr>
            <p:spPr bwMode="auto">
              <a:xfrm flipV="1">
                <a:off x="1517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99" name="Freeform 2862"/>
              <p:cNvSpPr>
                <a:spLocks/>
              </p:cNvSpPr>
              <p:nvPr/>
            </p:nvSpPr>
            <p:spPr bwMode="auto">
              <a:xfrm>
                <a:off x="1498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0" name="Freeform 2863"/>
              <p:cNvSpPr>
                <a:spLocks/>
              </p:cNvSpPr>
              <p:nvPr/>
            </p:nvSpPr>
            <p:spPr bwMode="auto">
              <a:xfrm>
                <a:off x="1498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1" name="Freeform 2864"/>
              <p:cNvSpPr>
                <a:spLocks/>
              </p:cNvSpPr>
              <p:nvPr/>
            </p:nvSpPr>
            <p:spPr bwMode="auto">
              <a:xfrm>
                <a:off x="1498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2" name="Freeform 2865"/>
              <p:cNvSpPr>
                <a:spLocks/>
              </p:cNvSpPr>
              <p:nvPr/>
            </p:nvSpPr>
            <p:spPr bwMode="auto">
              <a:xfrm>
                <a:off x="1498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3" name="Freeform 2866"/>
              <p:cNvSpPr>
                <a:spLocks/>
              </p:cNvSpPr>
              <p:nvPr/>
            </p:nvSpPr>
            <p:spPr bwMode="auto">
              <a:xfrm>
                <a:off x="1498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4" name="Freeform 2867"/>
              <p:cNvSpPr>
                <a:spLocks/>
              </p:cNvSpPr>
              <p:nvPr/>
            </p:nvSpPr>
            <p:spPr bwMode="auto">
              <a:xfrm>
                <a:off x="1498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5" name="Freeform 2868"/>
              <p:cNvSpPr>
                <a:spLocks/>
              </p:cNvSpPr>
              <p:nvPr/>
            </p:nvSpPr>
            <p:spPr bwMode="auto">
              <a:xfrm>
                <a:off x="1498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6" name="Freeform 2869"/>
              <p:cNvSpPr>
                <a:spLocks/>
              </p:cNvSpPr>
              <p:nvPr/>
            </p:nvSpPr>
            <p:spPr bwMode="auto">
              <a:xfrm>
                <a:off x="1498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7" name="Freeform 2870"/>
              <p:cNvSpPr>
                <a:spLocks/>
              </p:cNvSpPr>
              <p:nvPr/>
            </p:nvSpPr>
            <p:spPr bwMode="auto">
              <a:xfrm>
                <a:off x="1499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8" name="Freeform 2871"/>
              <p:cNvSpPr>
                <a:spLocks/>
              </p:cNvSpPr>
              <p:nvPr/>
            </p:nvSpPr>
            <p:spPr bwMode="auto">
              <a:xfrm>
                <a:off x="1499" y="203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09" name="Freeform 2872"/>
              <p:cNvSpPr>
                <a:spLocks/>
              </p:cNvSpPr>
              <p:nvPr/>
            </p:nvSpPr>
            <p:spPr bwMode="auto">
              <a:xfrm>
                <a:off x="1500" y="204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0" name="Freeform 2873"/>
              <p:cNvSpPr>
                <a:spLocks/>
              </p:cNvSpPr>
              <p:nvPr/>
            </p:nvSpPr>
            <p:spPr bwMode="auto">
              <a:xfrm>
                <a:off x="1500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1" name="Freeform 2874"/>
              <p:cNvSpPr>
                <a:spLocks/>
              </p:cNvSpPr>
              <p:nvPr/>
            </p:nvSpPr>
            <p:spPr bwMode="auto">
              <a:xfrm>
                <a:off x="1500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2" name="Freeform 2875"/>
              <p:cNvSpPr>
                <a:spLocks/>
              </p:cNvSpPr>
              <p:nvPr/>
            </p:nvSpPr>
            <p:spPr bwMode="auto">
              <a:xfrm>
                <a:off x="1500" y="2042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3" name="Freeform 2876"/>
              <p:cNvSpPr>
                <a:spLocks/>
              </p:cNvSpPr>
              <p:nvPr/>
            </p:nvSpPr>
            <p:spPr bwMode="auto">
              <a:xfrm>
                <a:off x="1499" y="20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4" name="Freeform 2877"/>
              <p:cNvSpPr>
                <a:spLocks/>
              </p:cNvSpPr>
              <p:nvPr/>
            </p:nvSpPr>
            <p:spPr bwMode="auto">
              <a:xfrm>
                <a:off x="1499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5" name="Line 2878"/>
              <p:cNvSpPr>
                <a:spLocks noChangeShapeType="1"/>
              </p:cNvSpPr>
              <p:nvPr/>
            </p:nvSpPr>
            <p:spPr bwMode="auto">
              <a:xfrm flipH="1" flipV="1">
                <a:off x="1516" y="197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6" name="Freeform 2879"/>
              <p:cNvSpPr>
                <a:spLocks/>
              </p:cNvSpPr>
              <p:nvPr/>
            </p:nvSpPr>
            <p:spPr bwMode="auto">
              <a:xfrm>
                <a:off x="1517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7" name="Freeform 2880"/>
              <p:cNvSpPr>
                <a:spLocks/>
              </p:cNvSpPr>
              <p:nvPr/>
            </p:nvSpPr>
            <p:spPr bwMode="auto">
              <a:xfrm>
                <a:off x="1517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8" name="Freeform 2881"/>
              <p:cNvSpPr>
                <a:spLocks/>
              </p:cNvSpPr>
              <p:nvPr/>
            </p:nvSpPr>
            <p:spPr bwMode="auto">
              <a:xfrm>
                <a:off x="1516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19" name="Freeform 2882"/>
              <p:cNvSpPr>
                <a:spLocks/>
              </p:cNvSpPr>
              <p:nvPr/>
            </p:nvSpPr>
            <p:spPr bwMode="auto">
              <a:xfrm>
                <a:off x="1516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0" name="Freeform 2883"/>
              <p:cNvSpPr>
                <a:spLocks/>
              </p:cNvSpPr>
              <p:nvPr/>
            </p:nvSpPr>
            <p:spPr bwMode="auto">
              <a:xfrm>
                <a:off x="1516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1" name="Freeform 2884"/>
              <p:cNvSpPr>
                <a:spLocks/>
              </p:cNvSpPr>
              <p:nvPr/>
            </p:nvSpPr>
            <p:spPr bwMode="auto">
              <a:xfrm>
                <a:off x="1516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2" name="Freeform 2885"/>
              <p:cNvSpPr>
                <a:spLocks/>
              </p:cNvSpPr>
              <p:nvPr/>
            </p:nvSpPr>
            <p:spPr bwMode="auto">
              <a:xfrm>
                <a:off x="1517" y="1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3" name="Freeform 2886"/>
              <p:cNvSpPr>
                <a:spLocks/>
              </p:cNvSpPr>
              <p:nvPr/>
            </p:nvSpPr>
            <p:spPr bwMode="auto">
              <a:xfrm>
                <a:off x="1517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4" name="Freeform 2887"/>
              <p:cNvSpPr>
                <a:spLocks/>
              </p:cNvSpPr>
              <p:nvPr/>
            </p:nvSpPr>
            <p:spPr bwMode="auto">
              <a:xfrm>
                <a:off x="1517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5" name="Freeform 2888"/>
              <p:cNvSpPr>
                <a:spLocks/>
              </p:cNvSpPr>
              <p:nvPr/>
            </p:nvSpPr>
            <p:spPr bwMode="auto">
              <a:xfrm>
                <a:off x="1518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6" name="Freeform 2889"/>
              <p:cNvSpPr>
                <a:spLocks/>
              </p:cNvSpPr>
              <p:nvPr/>
            </p:nvSpPr>
            <p:spPr bwMode="auto">
              <a:xfrm>
                <a:off x="1518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7" name="Freeform 2890"/>
              <p:cNvSpPr>
                <a:spLocks/>
              </p:cNvSpPr>
              <p:nvPr/>
            </p:nvSpPr>
            <p:spPr bwMode="auto">
              <a:xfrm>
                <a:off x="1519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8" name="Freeform 2891"/>
              <p:cNvSpPr>
                <a:spLocks/>
              </p:cNvSpPr>
              <p:nvPr/>
            </p:nvSpPr>
            <p:spPr bwMode="auto">
              <a:xfrm>
                <a:off x="1519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29" name="Freeform 2892"/>
              <p:cNvSpPr>
                <a:spLocks/>
              </p:cNvSpPr>
              <p:nvPr/>
            </p:nvSpPr>
            <p:spPr bwMode="auto">
              <a:xfrm>
                <a:off x="1518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0" name="Freeform 2893"/>
              <p:cNvSpPr>
                <a:spLocks/>
              </p:cNvSpPr>
              <p:nvPr/>
            </p:nvSpPr>
            <p:spPr bwMode="auto">
              <a:xfrm>
                <a:off x="1518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1" name="Freeform 2894"/>
              <p:cNvSpPr>
                <a:spLocks/>
              </p:cNvSpPr>
              <p:nvPr/>
            </p:nvSpPr>
            <p:spPr bwMode="auto">
              <a:xfrm>
                <a:off x="1517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2" name="Freeform 2895"/>
              <p:cNvSpPr>
                <a:spLocks/>
              </p:cNvSpPr>
              <p:nvPr/>
            </p:nvSpPr>
            <p:spPr bwMode="auto">
              <a:xfrm>
                <a:off x="1498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3" name="Freeform 2896"/>
              <p:cNvSpPr>
                <a:spLocks/>
              </p:cNvSpPr>
              <p:nvPr/>
            </p:nvSpPr>
            <p:spPr bwMode="auto">
              <a:xfrm>
                <a:off x="1498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4" name="Freeform 2897"/>
              <p:cNvSpPr>
                <a:spLocks/>
              </p:cNvSpPr>
              <p:nvPr/>
            </p:nvSpPr>
            <p:spPr bwMode="auto">
              <a:xfrm>
                <a:off x="1498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5" name="Freeform 2898"/>
              <p:cNvSpPr>
                <a:spLocks/>
              </p:cNvSpPr>
              <p:nvPr/>
            </p:nvSpPr>
            <p:spPr bwMode="auto">
              <a:xfrm>
                <a:off x="149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6" name="Freeform 2899"/>
              <p:cNvSpPr>
                <a:spLocks/>
              </p:cNvSpPr>
              <p:nvPr/>
            </p:nvSpPr>
            <p:spPr bwMode="auto">
              <a:xfrm>
                <a:off x="1498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7" name="Freeform 2900"/>
              <p:cNvSpPr>
                <a:spLocks/>
              </p:cNvSpPr>
              <p:nvPr/>
            </p:nvSpPr>
            <p:spPr bwMode="auto">
              <a:xfrm>
                <a:off x="1498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8" name="Freeform 2901"/>
              <p:cNvSpPr>
                <a:spLocks/>
              </p:cNvSpPr>
              <p:nvPr/>
            </p:nvSpPr>
            <p:spPr bwMode="auto">
              <a:xfrm>
                <a:off x="1498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39" name="Freeform 2902"/>
              <p:cNvSpPr>
                <a:spLocks/>
              </p:cNvSpPr>
              <p:nvPr/>
            </p:nvSpPr>
            <p:spPr bwMode="auto">
              <a:xfrm>
                <a:off x="1498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0" name="Freeform 2903"/>
              <p:cNvSpPr>
                <a:spLocks/>
              </p:cNvSpPr>
              <p:nvPr/>
            </p:nvSpPr>
            <p:spPr bwMode="auto">
              <a:xfrm>
                <a:off x="1499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1" name="Freeform 2904"/>
              <p:cNvSpPr>
                <a:spLocks/>
              </p:cNvSpPr>
              <p:nvPr/>
            </p:nvSpPr>
            <p:spPr bwMode="auto">
              <a:xfrm>
                <a:off x="1499" y="198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2" name="Freeform 2905"/>
              <p:cNvSpPr>
                <a:spLocks/>
              </p:cNvSpPr>
              <p:nvPr/>
            </p:nvSpPr>
            <p:spPr bwMode="auto">
              <a:xfrm>
                <a:off x="1500" y="1987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3" name="Freeform 2906"/>
              <p:cNvSpPr>
                <a:spLocks/>
              </p:cNvSpPr>
              <p:nvPr/>
            </p:nvSpPr>
            <p:spPr bwMode="auto">
              <a:xfrm>
                <a:off x="150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4" name="Freeform 2907"/>
              <p:cNvSpPr>
                <a:spLocks/>
              </p:cNvSpPr>
              <p:nvPr/>
            </p:nvSpPr>
            <p:spPr bwMode="auto">
              <a:xfrm>
                <a:off x="1500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5" name="Freeform 2908"/>
              <p:cNvSpPr>
                <a:spLocks/>
              </p:cNvSpPr>
              <p:nvPr/>
            </p:nvSpPr>
            <p:spPr bwMode="auto">
              <a:xfrm>
                <a:off x="1500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6" name="Freeform 2909"/>
              <p:cNvSpPr>
                <a:spLocks/>
              </p:cNvSpPr>
              <p:nvPr/>
            </p:nvSpPr>
            <p:spPr bwMode="auto">
              <a:xfrm>
                <a:off x="1499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7" name="Freeform 2910"/>
              <p:cNvSpPr>
                <a:spLocks/>
              </p:cNvSpPr>
              <p:nvPr/>
            </p:nvSpPr>
            <p:spPr bwMode="auto">
              <a:xfrm>
                <a:off x="1499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8" name="Line 2911"/>
              <p:cNvSpPr>
                <a:spLocks noChangeShapeType="1"/>
              </p:cNvSpPr>
              <p:nvPr/>
            </p:nvSpPr>
            <p:spPr bwMode="auto">
              <a:xfrm>
                <a:off x="1497" y="1972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49" name="Freeform 2912"/>
              <p:cNvSpPr>
                <a:spLocks/>
              </p:cNvSpPr>
              <p:nvPr/>
            </p:nvSpPr>
            <p:spPr bwMode="auto">
              <a:xfrm>
                <a:off x="1464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0" name="Freeform 2913"/>
              <p:cNvSpPr>
                <a:spLocks/>
              </p:cNvSpPr>
              <p:nvPr/>
            </p:nvSpPr>
            <p:spPr bwMode="auto">
              <a:xfrm>
                <a:off x="1464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1" name="Freeform 2914"/>
              <p:cNvSpPr>
                <a:spLocks/>
              </p:cNvSpPr>
              <p:nvPr/>
            </p:nvSpPr>
            <p:spPr bwMode="auto">
              <a:xfrm>
                <a:off x="1463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2" name="Freeform 2915"/>
              <p:cNvSpPr>
                <a:spLocks/>
              </p:cNvSpPr>
              <p:nvPr/>
            </p:nvSpPr>
            <p:spPr bwMode="auto">
              <a:xfrm>
                <a:off x="1463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3" name="Freeform 2916"/>
              <p:cNvSpPr>
                <a:spLocks/>
              </p:cNvSpPr>
              <p:nvPr/>
            </p:nvSpPr>
            <p:spPr bwMode="auto">
              <a:xfrm>
                <a:off x="1463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4" name="Freeform 2917"/>
              <p:cNvSpPr>
                <a:spLocks/>
              </p:cNvSpPr>
              <p:nvPr/>
            </p:nvSpPr>
            <p:spPr bwMode="auto">
              <a:xfrm>
                <a:off x="1463" y="1987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5" name="Freeform 2918"/>
              <p:cNvSpPr>
                <a:spLocks/>
              </p:cNvSpPr>
              <p:nvPr/>
            </p:nvSpPr>
            <p:spPr bwMode="auto">
              <a:xfrm>
                <a:off x="1464" y="1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6" name="Freeform 2919"/>
              <p:cNvSpPr>
                <a:spLocks/>
              </p:cNvSpPr>
              <p:nvPr/>
            </p:nvSpPr>
            <p:spPr bwMode="auto">
              <a:xfrm>
                <a:off x="1464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7" name="Freeform 2920"/>
              <p:cNvSpPr>
                <a:spLocks/>
              </p:cNvSpPr>
              <p:nvPr/>
            </p:nvSpPr>
            <p:spPr bwMode="auto">
              <a:xfrm>
                <a:off x="1465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8" name="Freeform 2921"/>
              <p:cNvSpPr>
                <a:spLocks/>
              </p:cNvSpPr>
              <p:nvPr/>
            </p:nvSpPr>
            <p:spPr bwMode="auto">
              <a:xfrm>
                <a:off x="1465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59" name="Freeform 2922"/>
              <p:cNvSpPr>
                <a:spLocks/>
              </p:cNvSpPr>
              <p:nvPr/>
            </p:nvSpPr>
            <p:spPr bwMode="auto">
              <a:xfrm>
                <a:off x="1466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0" name="Freeform 2923"/>
              <p:cNvSpPr>
                <a:spLocks/>
              </p:cNvSpPr>
              <p:nvPr/>
            </p:nvSpPr>
            <p:spPr bwMode="auto">
              <a:xfrm>
                <a:off x="1466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1" name="Freeform 2924"/>
              <p:cNvSpPr>
                <a:spLocks/>
              </p:cNvSpPr>
              <p:nvPr/>
            </p:nvSpPr>
            <p:spPr bwMode="auto">
              <a:xfrm>
                <a:off x="1466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2" name="Freeform 2925"/>
              <p:cNvSpPr>
                <a:spLocks/>
              </p:cNvSpPr>
              <p:nvPr/>
            </p:nvSpPr>
            <p:spPr bwMode="auto">
              <a:xfrm>
                <a:off x="1466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3" name="Freeform 2926"/>
              <p:cNvSpPr>
                <a:spLocks/>
              </p:cNvSpPr>
              <p:nvPr/>
            </p:nvSpPr>
            <p:spPr bwMode="auto">
              <a:xfrm>
                <a:off x="1465" y="198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4" name="Freeform 2927"/>
              <p:cNvSpPr>
                <a:spLocks/>
              </p:cNvSpPr>
              <p:nvPr/>
            </p:nvSpPr>
            <p:spPr bwMode="auto">
              <a:xfrm>
                <a:off x="1465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5" name="Freeform 2928"/>
              <p:cNvSpPr>
                <a:spLocks/>
              </p:cNvSpPr>
              <p:nvPr/>
            </p:nvSpPr>
            <p:spPr bwMode="auto">
              <a:xfrm>
                <a:off x="1446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6" name="Freeform 2929"/>
              <p:cNvSpPr>
                <a:spLocks/>
              </p:cNvSpPr>
              <p:nvPr/>
            </p:nvSpPr>
            <p:spPr bwMode="auto">
              <a:xfrm>
                <a:off x="1445" y="198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7" name="Freeform 2930"/>
              <p:cNvSpPr>
                <a:spLocks/>
              </p:cNvSpPr>
              <p:nvPr/>
            </p:nvSpPr>
            <p:spPr bwMode="auto">
              <a:xfrm>
                <a:off x="1445" y="198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8" name="Freeform 2931"/>
              <p:cNvSpPr>
                <a:spLocks/>
              </p:cNvSpPr>
              <p:nvPr/>
            </p:nvSpPr>
            <p:spPr bwMode="auto">
              <a:xfrm>
                <a:off x="1445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69" name="Freeform 2932"/>
              <p:cNvSpPr>
                <a:spLocks/>
              </p:cNvSpPr>
              <p:nvPr/>
            </p:nvSpPr>
            <p:spPr bwMode="auto">
              <a:xfrm>
                <a:off x="1445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0" name="Freeform 2933"/>
              <p:cNvSpPr>
                <a:spLocks/>
              </p:cNvSpPr>
              <p:nvPr/>
            </p:nvSpPr>
            <p:spPr bwMode="auto">
              <a:xfrm>
                <a:off x="1445" y="19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1" name="Freeform 2934"/>
              <p:cNvSpPr>
                <a:spLocks/>
              </p:cNvSpPr>
              <p:nvPr/>
            </p:nvSpPr>
            <p:spPr bwMode="auto">
              <a:xfrm>
                <a:off x="1445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2" name="Freeform 2935"/>
              <p:cNvSpPr>
                <a:spLocks/>
              </p:cNvSpPr>
              <p:nvPr/>
            </p:nvSpPr>
            <p:spPr bwMode="auto">
              <a:xfrm>
                <a:off x="1446" y="198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3" name="Freeform 2936"/>
              <p:cNvSpPr>
                <a:spLocks/>
              </p:cNvSpPr>
              <p:nvPr/>
            </p:nvSpPr>
            <p:spPr bwMode="auto">
              <a:xfrm>
                <a:off x="1446" y="198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4" name="Freeform 2937"/>
              <p:cNvSpPr>
                <a:spLocks/>
              </p:cNvSpPr>
              <p:nvPr/>
            </p:nvSpPr>
            <p:spPr bwMode="auto">
              <a:xfrm>
                <a:off x="1447" y="198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5" name="Freeform 2938"/>
              <p:cNvSpPr>
                <a:spLocks/>
              </p:cNvSpPr>
              <p:nvPr/>
            </p:nvSpPr>
            <p:spPr bwMode="auto">
              <a:xfrm>
                <a:off x="1447" y="198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6" name="Freeform 2939"/>
              <p:cNvSpPr>
                <a:spLocks/>
              </p:cNvSpPr>
              <p:nvPr/>
            </p:nvSpPr>
            <p:spPr bwMode="auto">
              <a:xfrm>
                <a:off x="1447" y="198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7" name="Freeform 2940"/>
              <p:cNvSpPr>
                <a:spLocks/>
              </p:cNvSpPr>
              <p:nvPr/>
            </p:nvSpPr>
            <p:spPr bwMode="auto">
              <a:xfrm>
                <a:off x="1447" y="198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8" name="Freeform 2941"/>
              <p:cNvSpPr>
                <a:spLocks/>
              </p:cNvSpPr>
              <p:nvPr/>
            </p:nvSpPr>
            <p:spPr bwMode="auto">
              <a:xfrm>
                <a:off x="1447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79" name="Freeform 2942"/>
              <p:cNvSpPr>
                <a:spLocks/>
              </p:cNvSpPr>
              <p:nvPr/>
            </p:nvSpPr>
            <p:spPr bwMode="auto">
              <a:xfrm>
                <a:off x="1447" y="198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0" name="Freeform 2943"/>
              <p:cNvSpPr>
                <a:spLocks/>
              </p:cNvSpPr>
              <p:nvPr/>
            </p:nvSpPr>
            <p:spPr bwMode="auto">
              <a:xfrm>
                <a:off x="1446" y="198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1" name="Line 2944"/>
              <p:cNvSpPr>
                <a:spLocks noChangeShapeType="1"/>
              </p:cNvSpPr>
              <p:nvPr/>
            </p:nvSpPr>
            <p:spPr bwMode="auto">
              <a:xfrm>
                <a:off x="1442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2" name="Line 2945"/>
              <p:cNvSpPr>
                <a:spLocks noChangeShapeType="1"/>
              </p:cNvSpPr>
              <p:nvPr/>
            </p:nvSpPr>
            <p:spPr bwMode="auto">
              <a:xfrm>
                <a:off x="1442" y="19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3" name="Freeform 2946"/>
              <p:cNvSpPr>
                <a:spLocks/>
              </p:cNvSpPr>
              <p:nvPr/>
            </p:nvSpPr>
            <p:spPr bwMode="auto">
              <a:xfrm>
                <a:off x="1446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4" name="Freeform 2947"/>
              <p:cNvSpPr>
                <a:spLocks/>
              </p:cNvSpPr>
              <p:nvPr/>
            </p:nvSpPr>
            <p:spPr bwMode="auto">
              <a:xfrm>
                <a:off x="1445" y="204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5" name="Freeform 2948"/>
              <p:cNvSpPr>
                <a:spLocks/>
              </p:cNvSpPr>
              <p:nvPr/>
            </p:nvSpPr>
            <p:spPr bwMode="auto">
              <a:xfrm>
                <a:off x="1445" y="204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6" name="Freeform 2949"/>
              <p:cNvSpPr>
                <a:spLocks/>
              </p:cNvSpPr>
              <p:nvPr/>
            </p:nvSpPr>
            <p:spPr bwMode="auto">
              <a:xfrm>
                <a:off x="1445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7" name="Freeform 2950"/>
              <p:cNvSpPr>
                <a:spLocks/>
              </p:cNvSpPr>
              <p:nvPr/>
            </p:nvSpPr>
            <p:spPr bwMode="auto">
              <a:xfrm>
                <a:off x="1445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8" name="Freeform 2951"/>
              <p:cNvSpPr>
                <a:spLocks/>
              </p:cNvSpPr>
              <p:nvPr/>
            </p:nvSpPr>
            <p:spPr bwMode="auto">
              <a:xfrm>
                <a:off x="1445" y="204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89" name="Freeform 2952"/>
              <p:cNvSpPr>
                <a:spLocks/>
              </p:cNvSpPr>
              <p:nvPr/>
            </p:nvSpPr>
            <p:spPr bwMode="auto">
              <a:xfrm>
                <a:off x="1445" y="203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0" name="Freeform 2953"/>
              <p:cNvSpPr>
                <a:spLocks/>
              </p:cNvSpPr>
              <p:nvPr/>
            </p:nvSpPr>
            <p:spPr bwMode="auto">
              <a:xfrm>
                <a:off x="1446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1" name="Freeform 2954"/>
              <p:cNvSpPr>
                <a:spLocks/>
              </p:cNvSpPr>
              <p:nvPr/>
            </p:nvSpPr>
            <p:spPr bwMode="auto">
              <a:xfrm>
                <a:off x="1446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2" name="Freeform 2955"/>
              <p:cNvSpPr>
                <a:spLocks/>
              </p:cNvSpPr>
              <p:nvPr/>
            </p:nvSpPr>
            <p:spPr bwMode="auto">
              <a:xfrm>
                <a:off x="1447" y="203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3" name="Freeform 2956"/>
              <p:cNvSpPr>
                <a:spLocks/>
              </p:cNvSpPr>
              <p:nvPr/>
            </p:nvSpPr>
            <p:spPr bwMode="auto">
              <a:xfrm>
                <a:off x="1447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4" name="Freeform 2957"/>
              <p:cNvSpPr>
                <a:spLocks/>
              </p:cNvSpPr>
              <p:nvPr/>
            </p:nvSpPr>
            <p:spPr bwMode="auto">
              <a:xfrm>
                <a:off x="1447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5" name="Freeform 2958"/>
              <p:cNvSpPr>
                <a:spLocks/>
              </p:cNvSpPr>
              <p:nvPr/>
            </p:nvSpPr>
            <p:spPr bwMode="auto">
              <a:xfrm>
                <a:off x="1447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6" name="Freeform 2959"/>
              <p:cNvSpPr>
                <a:spLocks/>
              </p:cNvSpPr>
              <p:nvPr/>
            </p:nvSpPr>
            <p:spPr bwMode="auto">
              <a:xfrm>
                <a:off x="1447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7" name="Freeform 2960"/>
              <p:cNvSpPr>
                <a:spLocks/>
              </p:cNvSpPr>
              <p:nvPr/>
            </p:nvSpPr>
            <p:spPr bwMode="auto">
              <a:xfrm>
                <a:off x="1447" y="204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8" name="Freeform 2961"/>
              <p:cNvSpPr>
                <a:spLocks/>
              </p:cNvSpPr>
              <p:nvPr/>
            </p:nvSpPr>
            <p:spPr bwMode="auto">
              <a:xfrm>
                <a:off x="1446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99" name="Freeform 2962"/>
              <p:cNvSpPr>
                <a:spLocks/>
              </p:cNvSpPr>
              <p:nvPr/>
            </p:nvSpPr>
            <p:spPr bwMode="auto">
              <a:xfrm>
                <a:off x="1464" y="204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0" name="Freeform 2963"/>
              <p:cNvSpPr>
                <a:spLocks/>
              </p:cNvSpPr>
              <p:nvPr/>
            </p:nvSpPr>
            <p:spPr bwMode="auto">
              <a:xfrm>
                <a:off x="1464" y="20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1" name="Freeform 2964"/>
              <p:cNvSpPr>
                <a:spLocks/>
              </p:cNvSpPr>
              <p:nvPr/>
            </p:nvSpPr>
            <p:spPr bwMode="auto">
              <a:xfrm>
                <a:off x="1463" y="2042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2" name="Freeform 2965"/>
              <p:cNvSpPr>
                <a:spLocks/>
              </p:cNvSpPr>
              <p:nvPr/>
            </p:nvSpPr>
            <p:spPr bwMode="auto">
              <a:xfrm>
                <a:off x="1463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3" name="Freeform 2966"/>
              <p:cNvSpPr>
                <a:spLocks/>
              </p:cNvSpPr>
              <p:nvPr/>
            </p:nvSpPr>
            <p:spPr bwMode="auto">
              <a:xfrm>
                <a:off x="1463" y="204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4" name="Freeform 2967"/>
              <p:cNvSpPr>
                <a:spLocks/>
              </p:cNvSpPr>
              <p:nvPr/>
            </p:nvSpPr>
            <p:spPr bwMode="auto">
              <a:xfrm>
                <a:off x="1463" y="204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5" name="Freeform 2968"/>
              <p:cNvSpPr>
                <a:spLocks/>
              </p:cNvSpPr>
              <p:nvPr/>
            </p:nvSpPr>
            <p:spPr bwMode="auto">
              <a:xfrm>
                <a:off x="1464" y="203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6" name="Freeform 2969"/>
              <p:cNvSpPr>
                <a:spLocks/>
              </p:cNvSpPr>
              <p:nvPr/>
            </p:nvSpPr>
            <p:spPr bwMode="auto">
              <a:xfrm>
                <a:off x="1464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7" name="Freeform 2970"/>
              <p:cNvSpPr>
                <a:spLocks/>
              </p:cNvSpPr>
              <p:nvPr/>
            </p:nvSpPr>
            <p:spPr bwMode="auto">
              <a:xfrm>
                <a:off x="1465" y="203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8" name="Freeform 2971"/>
              <p:cNvSpPr>
                <a:spLocks/>
              </p:cNvSpPr>
              <p:nvPr/>
            </p:nvSpPr>
            <p:spPr bwMode="auto">
              <a:xfrm>
                <a:off x="1465" y="203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09" name="Freeform 2972"/>
              <p:cNvSpPr>
                <a:spLocks/>
              </p:cNvSpPr>
              <p:nvPr/>
            </p:nvSpPr>
            <p:spPr bwMode="auto">
              <a:xfrm>
                <a:off x="1466" y="204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0" name="Freeform 2973"/>
              <p:cNvSpPr>
                <a:spLocks/>
              </p:cNvSpPr>
              <p:nvPr/>
            </p:nvSpPr>
            <p:spPr bwMode="auto">
              <a:xfrm>
                <a:off x="1466" y="204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1" name="Freeform 2974"/>
              <p:cNvSpPr>
                <a:spLocks/>
              </p:cNvSpPr>
              <p:nvPr/>
            </p:nvSpPr>
            <p:spPr bwMode="auto">
              <a:xfrm>
                <a:off x="1466" y="204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2" name="Freeform 2975"/>
              <p:cNvSpPr>
                <a:spLocks/>
              </p:cNvSpPr>
              <p:nvPr/>
            </p:nvSpPr>
            <p:spPr bwMode="auto">
              <a:xfrm>
                <a:off x="1466" y="204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3" name="Freeform 2976"/>
              <p:cNvSpPr>
                <a:spLocks/>
              </p:cNvSpPr>
              <p:nvPr/>
            </p:nvSpPr>
            <p:spPr bwMode="auto">
              <a:xfrm>
                <a:off x="1465" y="204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4" name="Freeform 2977"/>
              <p:cNvSpPr>
                <a:spLocks/>
              </p:cNvSpPr>
              <p:nvPr/>
            </p:nvSpPr>
            <p:spPr bwMode="auto">
              <a:xfrm>
                <a:off x="1465" y="204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5" name="Line 2978"/>
              <p:cNvSpPr>
                <a:spLocks noChangeShapeType="1"/>
              </p:cNvSpPr>
              <p:nvPr/>
            </p:nvSpPr>
            <p:spPr bwMode="auto">
              <a:xfrm>
                <a:off x="1463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6" name="Line 2979"/>
              <p:cNvSpPr>
                <a:spLocks noChangeShapeType="1"/>
              </p:cNvSpPr>
              <p:nvPr/>
            </p:nvSpPr>
            <p:spPr bwMode="auto">
              <a:xfrm flipV="1">
                <a:off x="1448" y="204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7" name="Line 2980"/>
              <p:cNvSpPr>
                <a:spLocks noChangeShapeType="1"/>
              </p:cNvSpPr>
              <p:nvPr/>
            </p:nvSpPr>
            <p:spPr bwMode="auto">
              <a:xfrm flipV="1">
                <a:off x="1463" y="1848"/>
                <a:ext cx="1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8" name="Line 2981"/>
              <p:cNvSpPr>
                <a:spLocks noChangeShapeType="1"/>
              </p:cNvSpPr>
              <p:nvPr/>
            </p:nvSpPr>
            <p:spPr bwMode="auto">
              <a:xfrm>
                <a:off x="1516" y="1862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19" name="Line 2982"/>
              <p:cNvSpPr>
                <a:spLocks noChangeShapeType="1"/>
              </p:cNvSpPr>
              <p:nvPr/>
            </p:nvSpPr>
            <p:spPr bwMode="auto">
              <a:xfrm>
                <a:off x="1492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0" name="Line 2983"/>
              <p:cNvSpPr>
                <a:spLocks noChangeShapeType="1"/>
              </p:cNvSpPr>
              <p:nvPr/>
            </p:nvSpPr>
            <p:spPr bwMode="auto">
              <a:xfrm>
                <a:off x="1492" y="1862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1" name="Line 2984"/>
              <p:cNvSpPr>
                <a:spLocks noChangeShapeType="1"/>
              </p:cNvSpPr>
              <p:nvPr/>
            </p:nvSpPr>
            <p:spPr bwMode="auto">
              <a:xfrm>
                <a:off x="1439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2" name="Line 2985"/>
              <p:cNvSpPr>
                <a:spLocks noChangeShapeType="1"/>
              </p:cNvSpPr>
              <p:nvPr/>
            </p:nvSpPr>
            <p:spPr bwMode="auto">
              <a:xfrm>
                <a:off x="1442" y="1813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3" name="Line 2986"/>
              <p:cNvSpPr>
                <a:spLocks noChangeShapeType="1"/>
              </p:cNvSpPr>
              <p:nvPr/>
            </p:nvSpPr>
            <p:spPr bwMode="auto">
              <a:xfrm>
                <a:off x="1449" y="179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4" name="Line 2987"/>
              <p:cNvSpPr>
                <a:spLocks noChangeShapeType="1"/>
              </p:cNvSpPr>
              <p:nvPr/>
            </p:nvSpPr>
            <p:spPr bwMode="auto">
              <a:xfrm>
                <a:off x="1456" y="183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5" name="Line 2988"/>
              <p:cNvSpPr>
                <a:spLocks noChangeShapeType="1"/>
              </p:cNvSpPr>
              <p:nvPr/>
            </p:nvSpPr>
            <p:spPr bwMode="auto">
              <a:xfrm flipV="1">
                <a:off x="1468" y="1828"/>
                <a:ext cx="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6" name="Line 2989"/>
              <p:cNvSpPr>
                <a:spLocks noChangeShapeType="1"/>
              </p:cNvSpPr>
              <p:nvPr/>
            </p:nvSpPr>
            <p:spPr bwMode="auto">
              <a:xfrm flipV="1">
                <a:off x="1470" y="181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7" name="Freeform 2990"/>
              <p:cNvSpPr>
                <a:spLocks/>
              </p:cNvSpPr>
              <p:nvPr/>
            </p:nvSpPr>
            <p:spPr bwMode="auto">
              <a:xfrm>
                <a:off x="1446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8" name="Freeform 2991"/>
              <p:cNvSpPr>
                <a:spLocks/>
              </p:cNvSpPr>
              <p:nvPr/>
            </p:nvSpPr>
            <p:spPr bwMode="auto">
              <a:xfrm>
                <a:off x="1445" y="181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29" name="Freeform 2992"/>
              <p:cNvSpPr>
                <a:spLocks/>
              </p:cNvSpPr>
              <p:nvPr/>
            </p:nvSpPr>
            <p:spPr bwMode="auto">
              <a:xfrm>
                <a:off x="1445" y="182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0" name="Freeform 2993"/>
              <p:cNvSpPr>
                <a:spLocks/>
              </p:cNvSpPr>
              <p:nvPr/>
            </p:nvSpPr>
            <p:spPr bwMode="auto">
              <a:xfrm>
                <a:off x="1445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1" name="Freeform 2994"/>
              <p:cNvSpPr>
                <a:spLocks/>
              </p:cNvSpPr>
              <p:nvPr/>
            </p:nvSpPr>
            <p:spPr bwMode="auto">
              <a:xfrm>
                <a:off x="1445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2" name="Freeform 2995"/>
              <p:cNvSpPr>
                <a:spLocks/>
              </p:cNvSpPr>
              <p:nvPr/>
            </p:nvSpPr>
            <p:spPr bwMode="auto">
              <a:xfrm>
                <a:off x="1445" y="182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3" name="Freeform 2996"/>
              <p:cNvSpPr>
                <a:spLocks/>
              </p:cNvSpPr>
              <p:nvPr/>
            </p:nvSpPr>
            <p:spPr bwMode="auto">
              <a:xfrm>
                <a:off x="1445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4" name="Freeform 2997"/>
              <p:cNvSpPr>
                <a:spLocks/>
              </p:cNvSpPr>
              <p:nvPr/>
            </p:nvSpPr>
            <p:spPr bwMode="auto">
              <a:xfrm>
                <a:off x="1446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5" name="Freeform 2998"/>
              <p:cNvSpPr>
                <a:spLocks/>
              </p:cNvSpPr>
              <p:nvPr/>
            </p:nvSpPr>
            <p:spPr bwMode="auto">
              <a:xfrm>
                <a:off x="1446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6" name="Freeform 2999"/>
              <p:cNvSpPr>
                <a:spLocks/>
              </p:cNvSpPr>
              <p:nvPr/>
            </p:nvSpPr>
            <p:spPr bwMode="auto">
              <a:xfrm>
                <a:off x="1447" y="18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7" name="Freeform 3000"/>
              <p:cNvSpPr>
                <a:spLocks/>
              </p:cNvSpPr>
              <p:nvPr/>
            </p:nvSpPr>
            <p:spPr bwMode="auto">
              <a:xfrm>
                <a:off x="1447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8" name="Freeform 3001"/>
              <p:cNvSpPr>
                <a:spLocks/>
              </p:cNvSpPr>
              <p:nvPr/>
            </p:nvSpPr>
            <p:spPr bwMode="auto">
              <a:xfrm>
                <a:off x="1447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39" name="Freeform 3002"/>
              <p:cNvSpPr>
                <a:spLocks/>
              </p:cNvSpPr>
              <p:nvPr/>
            </p:nvSpPr>
            <p:spPr bwMode="auto">
              <a:xfrm>
                <a:off x="1447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0" name="Freeform 3003"/>
              <p:cNvSpPr>
                <a:spLocks/>
              </p:cNvSpPr>
              <p:nvPr/>
            </p:nvSpPr>
            <p:spPr bwMode="auto">
              <a:xfrm>
                <a:off x="1447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1" name="Freeform 3004"/>
              <p:cNvSpPr>
                <a:spLocks/>
              </p:cNvSpPr>
              <p:nvPr/>
            </p:nvSpPr>
            <p:spPr bwMode="auto">
              <a:xfrm>
                <a:off x="1447" y="181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2" name="Freeform 3005"/>
              <p:cNvSpPr>
                <a:spLocks/>
              </p:cNvSpPr>
              <p:nvPr/>
            </p:nvSpPr>
            <p:spPr bwMode="auto">
              <a:xfrm>
                <a:off x="1446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3" name="Freeform 3006"/>
              <p:cNvSpPr>
                <a:spLocks/>
              </p:cNvSpPr>
              <p:nvPr/>
            </p:nvSpPr>
            <p:spPr bwMode="auto">
              <a:xfrm>
                <a:off x="1464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4" name="Freeform 3007"/>
              <p:cNvSpPr>
                <a:spLocks/>
              </p:cNvSpPr>
              <p:nvPr/>
            </p:nvSpPr>
            <p:spPr bwMode="auto">
              <a:xfrm>
                <a:off x="1464" y="181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5" name="Freeform 3008"/>
              <p:cNvSpPr>
                <a:spLocks/>
              </p:cNvSpPr>
              <p:nvPr/>
            </p:nvSpPr>
            <p:spPr bwMode="auto">
              <a:xfrm>
                <a:off x="1463" y="182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6" name="Freeform 3009"/>
              <p:cNvSpPr>
                <a:spLocks/>
              </p:cNvSpPr>
              <p:nvPr/>
            </p:nvSpPr>
            <p:spPr bwMode="auto">
              <a:xfrm>
                <a:off x="1463" y="182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7" name="Freeform 3010"/>
              <p:cNvSpPr>
                <a:spLocks/>
              </p:cNvSpPr>
              <p:nvPr/>
            </p:nvSpPr>
            <p:spPr bwMode="auto">
              <a:xfrm>
                <a:off x="1463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8" name="Freeform 3011"/>
              <p:cNvSpPr>
                <a:spLocks/>
              </p:cNvSpPr>
              <p:nvPr/>
            </p:nvSpPr>
            <p:spPr bwMode="auto">
              <a:xfrm>
                <a:off x="1463" y="1822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49" name="Freeform 3012"/>
              <p:cNvSpPr>
                <a:spLocks/>
              </p:cNvSpPr>
              <p:nvPr/>
            </p:nvSpPr>
            <p:spPr bwMode="auto">
              <a:xfrm>
                <a:off x="1464" y="18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0" name="Freeform 3013"/>
              <p:cNvSpPr>
                <a:spLocks/>
              </p:cNvSpPr>
              <p:nvPr/>
            </p:nvSpPr>
            <p:spPr bwMode="auto">
              <a:xfrm>
                <a:off x="1464" y="1822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1" name="Freeform 3014"/>
              <p:cNvSpPr>
                <a:spLocks/>
              </p:cNvSpPr>
              <p:nvPr/>
            </p:nvSpPr>
            <p:spPr bwMode="auto">
              <a:xfrm>
                <a:off x="1465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2" name="Freeform 3015"/>
              <p:cNvSpPr>
                <a:spLocks/>
              </p:cNvSpPr>
              <p:nvPr/>
            </p:nvSpPr>
            <p:spPr bwMode="auto">
              <a:xfrm>
                <a:off x="1465" y="1822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3" name="Freeform 3016"/>
              <p:cNvSpPr>
                <a:spLocks/>
              </p:cNvSpPr>
              <p:nvPr/>
            </p:nvSpPr>
            <p:spPr bwMode="auto">
              <a:xfrm>
                <a:off x="1466" y="182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4" name="Freeform 3017"/>
              <p:cNvSpPr>
                <a:spLocks/>
              </p:cNvSpPr>
              <p:nvPr/>
            </p:nvSpPr>
            <p:spPr bwMode="auto">
              <a:xfrm>
                <a:off x="1466" y="182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5" name="Freeform 3018"/>
              <p:cNvSpPr>
                <a:spLocks/>
              </p:cNvSpPr>
              <p:nvPr/>
            </p:nvSpPr>
            <p:spPr bwMode="auto">
              <a:xfrm>
                <a:off x="1466" y="1820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6" name="Freeform 3019"/>
              <p:cNvSpPr>
                <a:spLocks/>
              </p:cNvSpPr>
              <p:nvPr/>
            </p:nvSpPr>
            <p:spPr bwMode="auto">
              <a:xfrm>
                <a:off x="1466" y="182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7" name="Freeform 3020"/>
              <p:cNvSpPr>
                <a:spLocks/>
              </p:cNvSpPr>
              <p:nvPr/>
            </p:nvSpPr>
            <p:spPr bwMode="auto">
              <a:xfrm>
                <a:off x="1465" y="181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8" name="Freeform 3021"/>
              <p:cNvSpPr>
                <a:spLocks/>
              </p:cNvSpPr>
              <p:nvPr/>
            </p:nvSpPr>
            <p:spPr bwMode="auto">
              <a:xfrm>
                <a:off x="1465" y="1819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59" name="Freeform 3022"/>
              <p:cNvSpPr>
                <a:spLocks/>
              </p:cNvSpPr>
              <p:nvPr/>
            </p:nvSpPr>
            <p:spPr bwMode="auto">
              <a:xfrm>
                <a:off x="1464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0" name="Freeform 3023"/>
              <p:cNvSpPr>
                <a:spLocks/>
              </p:cNvSpPr>
              <p:nvPr/>
            </p:nvSpPr>
            <p:spPr bwMode="auto">
              <a:xfrm>
                <a:off x="1464" y="18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1" name="Freeform 3024"/>
              <p:cNvSpPr>
                <a:spLocks/>
              </p:cNvSpPr>
              <p:nvPr/>
            </p:nvSpPr>
            <p:spPr bwMode="auto">
              <a:xfrm>
                <a:off x="1463" y="180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2" name="Freeform 3025"/>
              <p:cNvSpPr>
                <a:spLocks/>
              </p:cNvSpPr>
              <p:nvPr/>
            </p:nvSpPr>
            <p:spPr bwMode="auto">
              <a:xfrm>
                <a:off x="1463" y="180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3" name="Freeform 3026"/>
              <p:cNvSpPr>
                <a:spLocks/>
              </p:cNvSpPr>
              <p:nvPr/>
            </p:nvSpPr>
            <p:spPr bwMode="auto">
              <a:xfrm>
                <a:off x="1463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4" name="Freeform 3027"/>
              <p:cNvSpPr>
                <a:spLocks/>
              </p:cNvSpPr>
              <p:nvPr/>
            </p:nvSpPr>
            <p:spPr bwMode="auto">
              <a:xfrm>
                <a:off x="1463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5" name="Freeform 3028"/>
              <p:cNvSpPr>
                <a:spLocks/>
              </p:cNvSpPr>
              <p:nvPr/>
            </p:nvSpPr>
            <p:spPr bwMode="auto">
              <a:xfrm>
                <a:off x="1464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6" name="Freeform 3029"/>
              <p:cNvSpPr>
                <a:spLocks/>
              </p:cNvSpPr>
              <p:nvPr/>
            </p:nvSpPr>
            <p:spPr bwMode="auto">
              <a:xfrm>
                <a:off x="1464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7" name="Freeform 3030"/>
              <p:cNvSpPr>
                <a:spLocks/>
              </p:cNvSpPr>
              <p:nvPr/>
            </p:nvSpPr>
            <p:spPr bwMode="auto">
              <a:xfrm>
                <a:off x="1465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8" name="Freeform 3031"/>
              <p:cNvSpPr>
                <a:spLocks/>
              </p:cNvSpPr>
              <p:nvPr/>
            </p:nvSpPr>
            <p:spPr bwMode="auto">
              <a:xfrm>
                <a:off x="1465" y="1810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69" name="Freeform 3032"/>
              <p:cNvSpPr>
                <a:spLocks/>
              </p:cNvSpPr>
              <p:nvPr/>
            </p:nvSpPr>
            <p:spPr bwMode="auto">
              <a:xfrm>
                <a:off x="1466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0" name="Freeform 3033"/>
              <p:cNvSpPr>
                <a:spLocks/>
              </p:cNvSpPr>
              <p:nvPr/>
            </p:nvSpPr>
            <p:spPr bwMode="auto">
              <a:xfrm>
                <a:off x="1466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1" name="Freeform 3034"/>
              <p:cNvSpPr>
                <a:spLocks/>
              </p:cNvSpPr>
              <p:nvPr/>
            </p:nvSpPr>
            <p:spPr bwMode="auto">
              <a:xfrm>
                <a:off x="1466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2" name="Freeform 3035"/>
              <p:cNvSpPr>
                <a:spLocks/>
              </p:cNvSpPr>
              <p:nvPr/>
            </p:nvSpPr>
            <p:spPr bwMode="auto">
              <a:xfrm>
                <a:off x="1466" y="180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3" name="Freeform 3036"/>
              <p:cNvSpPr>
                <a:spLocks/>
              </p:cNvSpPr>
              <p:nvPr/>
            </p:nvSpPr>
            <p:spPr bwMode="auto">
              <a:xfrm>
                <a:off x="1465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4" name="Freeform 3037"/>
              <p:cNvSpPr>
                <a:spLocks/>
              </p:cNvSpPr>
              <p:nvPr/>
            </p:nvSpPr>
            <p:spPr bwMode="auto">
              <a:xfrm>
                <a:off x="1465" y="180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5" name="Freeform 3038"/>
              <p:cNvSpPr>
                <a:spLocks/>
              </p:cNvSpPr>
              <p:nvPr/>
            </p:nvSpPr>
            <p:spPr bwMode="auto">
              <a:xfrm>
                <a:off x="1446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6" name="Freeform 3039"/>
              <p:cNvSpPr>
                <a:spLocks/>
              </p:cNvSpPr>
              <p:nvPr/>
            </p:nvSpPr>
            <p:spPr bwMode="auto">
              <a:xfrm>
                <a:off x="1445" y="1807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7" name="Freeform 3040"/>
              <p:cNvSpPr>
                <a:spLocks/>
              </p:cNvSpPr>
              <p:nvPr/>
            </p:nvSpPr>
            <p:spPr bwMode="auto">
              <a:xfrm>
                <a:off x="1445" y="180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8" name="Freeform 3041"/>
              <p:cNvSpPr>
                <a:spLocks/>
              </p:cNvSpPr>
              <p:nvPr/>
            </p:nvSpPr>
            <p:spPr bwMode="auto">
              <a:xfrm>
                <a:off x="1445" y="1808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79" name="Freeform 3042"/>
              <p:cNvSpPr>
                <a:spLocks/>
              </p:cNvSpPr>
              <p:nvPr/>
            </p:nvSpPr>
            <p:spPr bwMode="auto">
              <a:xfrm>
                <a:off x="1445" y="180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0" name="Freeform 3043"/>
              <p:cNvSpPr>
                <a:spLocks/>
              </p:cNvSpPr>
              <p:nvPr/>
            </p:nvSpPr>
            <p:spPr bwMode="auto">
              <a:xfrm>
                <a:off x="1445" y="181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1" name="Freeform 3044"/>
              <p:cNvSpPr>
                <a:spLocks/>
              </p:cNvSpPr>
              <p:nvPr/>
            </p:nvSpPr>
            <p:spPr bwMode="auto">
              <a:xfrm>
                <a:off x="1445" y="1810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2" name="Freeform 3045"/>
              <p:cNvSpPr>
                <a:spLocks/>
              </p:cNvSpPr>
              <p:nvPr/>
            </p:nvSpPr>
            <p:spPr bwMode="auto">
              <a:xfrm>
                <a:off x="1446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3" name="Freeform 3046"/>
              <p:cNvSpPr>
                <a:spLocks/>
              </p:cNvSpPr>
              <p:nvPr/>
            </p:nvSpPr>
            <p:spPr bwMode="auto">
              <a:xfrm>
                <a:off x="1446" y="181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84" name="Freeform 3047"/>
              <p:cNvSpPr>
                <a:spLocks/>
              </p:cNvSpPr>
              <p:nvPr/>
            </p:nvSpPr>
            <p:spPr bwMode="auto">
              <a:xfrm>
                <a:off x="1447" y="181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6374" name="Group 3048"/>
            <p:cNvGrpSpPr>
              <a:grpSpLocks/>
            </p:cNvGrpSpPr>
            <p:nvPr/>
          </p:nvGrpSpPr>
          <p:grpSpPr bwMode="auto">
            <a:xfrm>
              <a:off x="1660" y="1207"/>
              <a:ext cx="1082" cy="809"/>
              <a:chOff x="1660" y="1207"/>
              <a:chExt cx="1082" cy="809"/>
            </a:xfrm>
          </p:grpSpPr>
          <p:sp>
            <p:nvSpPr>
              <p:cNvPr id="116685" name="Freeform 3049"/>
              <p:cNvSpPr>
                <a:spLocks/>
              </p:cNvSpPr>
              <p:nvPr/>
            </p:nvSpPr>
            <p:spPr bwMode="auto">
              <a:xfrm>
                <a:off x="2634" y="1236"/>
                <a:ext cx="3" cy="1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6" name="Freeform 3050"/>
              <p:cNvSpPr>
                <a:spLocks/>
              </p:cNvSpPr>
              <p:nvPr/>
            </p:nvSpPr>
            <p:spPr bwMode="auto">
              <a:xfrm>
                <a:off x="2637" y="1237"/>
                <a:ext cx="8" cy="1"/>
              </a:xfrm>
              <a:custGeom>
                <a:avLst/>
                <a:gdLst>
                  <a:gd name="T0" fmla="*/ 0 w 34"/>
                  <a:gd name="T1" fmla="*/ 0 h 4"/>
                  <a:gd name="T2" fmla="*/ 0 w 34"/>
                  <a:gd name="T3" fmla="*/ 0 h 4"/>
                  <a:gd name="T4" fmla="*/ 0 w 34"/>
                  <a:gd name="T5" fmla="*/ 0 h 4"/>
                  <a:gd name="T6" fmla="*/ 0 w 34"/>
                  <a:gd name="T7" fmla="*/ 0 h 4"/>
                  <a:gd name="T8" fmla="*/ 0 w 34"/>
                  <a:gd name="T9" fmla="*/ 0 h 4"/>
                  <a:gd name="T10" fmla="*/ 0 w 34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4"/>
                  <a:gd name="T20" fmla="*/ 34 w 34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4">
                    <a:moveTo>
                      <a:pt x="0" y="0"/>
                    </a:moveTo>
                    <a:lnTo>
                      <a:pt x="7" y="1"/>
                    </a:lnTo>
                    <a:lnTo>
                      <a:pt x="13" y="3"/>
                    </a:lnTo>
                    <a:lnTo>
                      <a:pt x="21" y="3"/>
                    </a:lnTo>
                    <a:lnTo>
                      <a:pt x="27" y="4"/>
                    </a:lnTo>
                    <a:lnTo>
                      <a:pt x="34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7" name="Freeform 3051"/>
              <p:cNvSpPr>
                <a:spLocks/>
              </p:cNvSpPr>
              <p:nvPr/>
            </p:nvSpPr>
            <p:spPr bwMode="auto">
              <a:xfrm>
                <a:off x="2645" y="1237"/>
                <a:ext cx="7" cy="1"/>
              </a:xfrm>
              <a:custGeom>
                <a:avLst/>
                <a:gdLst>
                  <a:gd name="T0" fmla="*/ 0 w 27"/>
                  <a:gd name="T1" fmla="*/ 0 h 3"/>
                  <a:gd name="T2" fmla="*/ 0 w 27"/>
                  <a:gd name="T3" fmla="*/ 0 h 3"/>
                  <a:gd name="T4" fmla="*/ 0 w 27"/>
                  <a:gd name="T5" fmla="*/ 0 h 3"/>
                  <a:gd name="T6" fmla="*/ 0 w 27"/>
                  <a:gd name="T7" fmla="*/ 0 h 3"/>
                  <a:gd name="T8" fmla="*/ 0 w 2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3"/>
                  <a:gd name="T17" fmla="*/ 27 w 2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3">
                    <a:moveTo>
                      <a:pt x="0" y="3"/>
                    </a:moveTo>
                    <a:lnTo>
                      <a:pt x="7" y="3"/>
                    </a:lnTo>
                    <a:lnTo>
                      <a:pt x="13" y="2"/>
                    </a:lnTo>
                    <a:lnTo>
                      <a:pt x="20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8" name="Freeform 3052"/>
              <p:cNvSpPr>
                <a:spLocks/>
              </p:cNvSpPr>
              <p:nvPr/>
            </p:nvSpPr>
            <p:spPr bwMode="auto">
              <a:xfrm>
                <a:off x="2652" y="1236"/>
                <a:ext cx="3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9" name="Freeform 3053"/>
              <p:cNvSpPr>
                <a:spLocks/>
              </p:cNvSpPr>
              <p:nvPr/>
            </p:nvSpPr>
            <p:spPr bwMode="auto">
              <a:xfrm>
                <a:off x="2655" y="1233"/>
                <a:ext cx="3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0" name="Freeform 3054"/>
              <p:cNvSpPr>
                <a:spLocks/>
              </p:cNvSpPr>
              <p:nvPr/>
            </p:nvSpPr>
            <p:spPr bwMode="auto">
              <a:xfrm>
                <a:off x="2632" y="1242"/>
                <a:ext cx="2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8"/>
                  <a:gd name="T23" fmla="*/ 7 w 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1" name="Freeform 3055"/>
              <p:cNvSpPr>
                <a:spLocks/>
              </p:cNvSpPr>
              <p:nvPr/>
            </p:nvSpPr>
            <p:spPr bwMode="auto">
              <a:xfrm>
                <a:off x="2634" y="1244"/>
                <a:ext cx="3" cy="2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2" name="Freeform 3056"/>
              <p:cNvSpPr>
                <a:spLocks/>
              </p:cNvSpPr>
              <p:nvPr/>
            </p:nvSpPr>
            <p:spPr bwMode="auto">
              <a:xfrm>
                <a:off x="2637" y="1246"/>
                <a:ext cx="8" cy="1"/>
              </a:xfrm>
              <a:custGeom>
                <a:avLst/>
                <a:gdLst>
                  <a:gd name="T0" fmla="*/ 0 w 34"/>
                  <a:gd name="T1" fmla="*/ 0 h 4"/>
                  <a:gd name="T2" fmla="*/ 0 w 34"/>
                  <a:gd name="T3" fmla="*/ 0 h 4"/>
                  <a:gd name="T4" fmla="*/ 0 w 34"/>
                  <a:gd name="T5" fmla="*/ 0 h 4"/>
                  <a:gd name="T6" fmla="*/ 0 w 34"/>
                  <a:gd name="T7" fmla="*/ 0 h 4"/>
                  <a:gd name="T8" fmla="*/ 0 w 34"/>
                  <a:gd name="T9" fmla="*/ 0 h 4"/>
                  <a:gd name="T10" fmla="*/ 0 w 34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4"/>
                  <a:gd name="T20" fmla="*/ 34 w 34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4">
                    <a:moveTo>
                      <a:pt x="0" y="0"/>
                    </a:moveTo>
                    <a:lnTo>
                      <a:pt x="7" y="2"/>
                    </a:lnTo>
                    <a:lnTo>
                      <a:pt x="13" y="3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4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3" name="Freeform 3057"/>
              <p:cNvSpPr>
                <a:spLocks/>
              </p:cNvSpPr>
              <p:nvPr/>
            </p:nvSpPr>
            <p:spPr bwMode="auto">
              <a:xfrm>
                <a:off x="2645" y="1246"/>
                <a:ext cx="7" cy="1"/>
              </a:xfrm>
              <a:custGeom>
                <a:avLst/>
                <a:gdLst>
                  <a:gd name="T0" fmla="*/ 0 w 27"/>
                  <a:gd name="T1" fmla="*/ 1 h 2"/>
                  <a:gd name="T2" fmla="*/ 0 w 27"/>
                  <a:gd name="T3" fmla="*/ 1 h 2"/>
                  <a:gd name="T4" fmla="*/ 0 w 27"/>
                  <a:gd name="T5" fmla="*/ 1 h 2"/>
                  <a:gd name="T6" fmla="*/ 0 w 27"/>
                  <a:gd name="T7" fmla="*/ 1 h 2"/>
                  <a:gd name="T8" fmla="*/ 0 w 2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"/>
                  <a:gd name="T17" fmla="*/ 27 w 27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">
                    <a:moveTo>
                      <a:pt x="0" y="2"/>
                    </a:moveTo>
                    <a:lnTo>
                      <a:pt x="7" y="2"/>
                    </a:lnTo>
                    <a:lnTo>
                      <a:pt x="13" y="2"/>
                    </a:lnTo>
                    <a:lnTo>
                      <a:pt x="20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4" name="Freeform 3058"/>
              <p:cNvSpPr>
                <a:spLocks/>
              </p:cNvSpPr>
              <p:nvPr/>
            </p:nvSpPr>
            <p:spPr bwMode="auto">
              <a:xfrm>
                <a:off x="2652" y="1245"/>
                <a:ext cx="3" cy="1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0 h 5"/>
                  <a:gd name="T4" fmla="*/ 0 w 13"/>
                  <a:gd name="T5" fmla="*/ 0 h 5"/>
                  <a:gd name="T6" fmla="*/ 0 w 13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"/>
                  <a:gd name="T14" fmla="*/ 13 w 1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">
                    <a:moveTo>
                      <a:pt x="0" y="5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5" name="Freeform 3059"/>
              <p:cNvSpPr>
                <a:spLocks/>
              </p:cNvSpPr>
              <p:nvPr/>
            </p:nvSpPr>
            <p:spPr bwMode="auto">
              <a:xfrm>
                <a:off x="2655" y="1242"/>
                <a:ext cx="3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w 11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0"/>
                  <a:gd name="T26" fmla="*/ 11 w 11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0">
                    <a:moveTo>
                      <a:pt x="0" y="10"/>
                    </a:moveTo>
                    <a:lnTo>
                      <a:pt x="2" y="10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6" name="Line 3060"/>
              <p:cNvSpPr>
                <a:spLocks noChangeShapeType="1"/>
              </p:cNvSpPr>
              <p:nvPr/>
            </p:nvSpPr>
            <p:spPr bwMode="auto">
              <a:xfrm>
                <a:off x="2672" y="129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7" name="Line 3061"/>
              <p:cNvSpPr>
                <a:spLocks noChangeShapeType="1"/>
              </p:cNvSpPr>
              <p:nvPr/>
            </p:nvSpPr>
            <p:spPr bwMode="auto">
              <a:xfrm flipH="1">
                <a:off x="2403" y="1243"/>
                <a:ext cx="13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8" name="Line 3062"/>
              <p:cNvSpPr>
                <a:spLocks noChangeShapeType="1"/>
              </p:cNvSpPr>
              <p:nvPr/>
            </p:nvSpPr>
            <p:spPr bwMode="auto">
              <a:xfrm>
                <a:off x="2403" y="1275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99" name="Line 3063"/>
              <p:cNvSpPr>
                <a:spLocks noChangeShapeType="1"/>
              </p:cNvSpPr>
              <p:nvPr/>
            </p:nvSpPr>
            <p:spPr bwMode="auto">
              <a:xfrm flipH="1">
                <a:off x="2398" y="1291"/>
                <a:ext cx="5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0" name="Line 3064"/>
              <p:cNvSpPr>
                <a:spLocks noChangeShapeType="1"/>
              </p:cNvSpPr>
              <p:nvPr/>
            </p:nvSpPr>
            <p:spPr bwMode="auto">
              <a:xfrm>
                <a:off x="2398" y="131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1" name="Line 3065"/>
              <p:cNvSpPr>
                <a:spLocks noChangeShapeType="1"/>
              </p:cNvSpPr>
              <p:nvPr/>
            </p:nvSpPr>
            <p:spPr bwMode="auto">
              <a:xfrm>
                <a:off x="2441" y="1242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2" name="Line 3066"/>
              <p:cNvSpPr>
                <a:spLocks noChangeShapeType="1"/>
              </p:cNvSpPr>
              <p:nvPr/>
            </p:nvSpPr>
            <p:spPr bwMode="auto">
              <a:xfrm>
                <a:off x="2454" y="1275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3" name="Line 3067"/>
              <p:cNvSpPr>
                <a:spLocks noChangeShapeType="1"/>
              </p:cNvSpPr>
              <p:nvPr/>
            </p:nvSpPr>
            <p:spPr bwMode="auto">
              <a:xfrm>
                <a:off x="2454" y="1291"/>
                <a:ext cx="5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4" name="Line 3068"/>
              <p:cNvSpPr>
                <a:spLocks noChangeShapeType="1"/>
              </p:cNvSpPr>
              <p:nvPr/>
            </p:nvSpPr>
            <p:spPr bwMode="auto">
              <a:xfrm>
                <a:off x="2459" y="131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5" name="Freeform 3069"/>
              <p:cNvSpPr>
                <a:spLocks/>
              </p:cNvSpPr>
              <p:nvPr/>
            </p:nvSpPr>
            <p:spPr bwMode="auto">
              <a:xfrm>
                <a:off x="2398" y="1313"/>
                <a:ext cx="3" cy="4"/>
              </a:xfrm>
              <a:custGeom>
                <a:avLst/>
                <a:gdLst>
                  <a:gd name="T0" fmla="*/ 0 w 12"/>
                  <a:gd name="T1" fmla="*/ 0 h 18"/>
                  <a:gd name="T2" fmla="*/ 0 w 12"/>
                  <a:gd name="T3" fmla="*/ 0 h 18"/>
                  <a:gd name="T4" fmla="*/ 0 w 12"/>
                  <a:gd name="T5" fmla="*/ 0 h 18"/>
                  <a:gd name="T6" fmla="*/ 0 w 12"/>
                  <a:gd name="T7" fmla="*/ 0 h 18"/>
                  <a:gd name="T8" fmla="*/ 0 w 12"/>
                  <a:gd name="T9" fmla="*/ 0 h 18"/>
                  <a:gd name="T10" fmla="*/ 0 w 12"/>
                  <a:gd name="T11" fmla="*/ 0 h 18"/>
                  <a:gd name="T12" fmla="*/ 0 w 12"/>
                  <a:gd name="T13" fmla="*/ 0 h 18"/>
                  <a:gd name="T14" fmla="*/ 0 w 12"/>
                  <a:gd name="T15" fmla="*/ 0 h 18"/>
                  <a:gd name="T16" fmla="*/ 0 w 12"/>
                  <a:gd name="T17" fmla="*/ 0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18"/>
                  <a:gd name="T29" fmla="*/ 12 w 12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18">
                    <a:moveTo>
                      <a:pt x="0" y="0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10" y="16"/>
                    </a:lnTo>
                    <a:lnTo>
                      <a:pt x="12" y="1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6" name="Freeform 3070"/>
              <p:cNvSpPr>
                <a:spLocks/>
              </p:cNvSpPr>
              <p:nvPr/>
            </p:nvSpPr>
            <p:spPr bwMode="auto">
              <a:xfrm>
                <a:off x="2401" y="1317"/>
                <a:ext cx="6" cy="3"/>
              </a:xfrm>
              <a:custGeom>
                <a:avLst/>
                <a:gdLst>
                  <a:gd name="T0" fmla="*/ 0 w 23"/>
                  <a:gd name="T1" fmla="*/ 0 h 11"/>
                  <a:gd name="T2" fmla="*/ 0 w 23"/>
                  <a:gd name="T3" fmla="*/ 0 h 11"/>
                  <a:gd name="T4" fmla="*/ 0 w 23"/>
                  <a:gd name="T5" fmla="*/ 0 h 11"/>
                  <a:gd name="T6" fmla="*/ 0 w 23"/>
                  <a:gd name="T7" fmla="*/ 0 h 11"/>
                  <a:gd name="T8" fmla="*/ 0 w 23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1"/>
                  <a:gd name="T17" fmla="*/ 23 w 2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1">
                    <a:moveTo>
                      <a:pt x="0" y="0"/>
                    </a:moveTo>
                    <a:lnTo>
                      <a:pt x="6" y="3"/>
                    </a:lnTo>
                    <a:lnTo>
                      <a:pt x="11" y="6"/>
                    </a:lnTo>
                    <a:lnTo>
                      <a:pt x="17" y="9"/>
                    </a:lnTo>
                    <a:lnTo>
                      <a:pt x="23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7" name="Freeform 3071"/>
              <p:cNvSpPr>
                <a:spLocks/>
              </p:cNvSpPr>
              <p:nvPr/>
            </p:nvSpPr>
            <p:spPr bwMode="auto">
              <a:xfrm>
                <a:off x="2407" y="1320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3"/>
                    </a:lnTo>
                    <a:lnTo>
                      <a:pt x="15" y="5"/>
                    </a:lnTo>
                    <a:lnTo>
                      <a:pt x="23" y="7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8" name="Freeform 3072"/>
              <p:cNvSpPr>
                <a:spLocks/>
              </p:cNvSpPr>
              <p:nvPr/>
            </p:nvSpPr>
            <p:spPr bwMode="auto">
              <a:xfrm>
                <a:off x="2414" y="1322"/>
                <a:ext cx="15" cy="1"/>
              </a:xfrm>
              <a:custGeom>
                <a:avLst/>
                <a:gdLst>
                  <a:gd name="T0" fmla="*/ 0 w 56"/>
                  <a:gd name="T1" fmla="*/ 0 h 5"/>
                  <a:gd name="T2" fmla="*/ 0 w 56"/>
                  <a:gd name="T3" fmla="*/ 0 h 5"/>
                  <a:gd name="T4" fmla="*/ 0 w 56"/>
                  <a:gd name="T5" fmla="*/ 0 h 5"/>
                  <a:gd name="T6" fmla="*/ 0 w 56"/>
                  <a:gd name="T7" fmla="*/ 0 h 5"/>
                  <a:gd name="T8" fmla="*/ 0 w 56"/>
                  <a:gd name="T9" fmla="*/ 0 h 5"/>
                  <a:gd name="T10" fmla="*/ 0 w 56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5"/>
                  <a:gd name="T20" fmla="*/ 56 w 56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5">
                    <a:moveTo>
                      <a:pt x="0" y="0"/>
                    </a:moveTo>
                    <a:lnTo>
                      <a:pt x="11" y="2"/>
                    </a:lnTo>
                    <a:lnTo>
                      <a:pt x="22" y="3"/>
                    </a:lnTo>
                    <a:lnTo>
                      <a:pt x="33" y="4"/>
                    </a:lnTo>
                    <a:lnTo>
                      <a:pt x="45" y="5"/>
                    </a:lnTo>
                    <a:lnTo>
                      <a:pt x="56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09" name="Freeform 3073"/>
              <p:cNvSpPr>
                <a:spLocks/>
              </p:cNvSpPr>
              <p:nvPr/>
            </p:nvSpPr>
            <p:spPr bwMode="auto">
              <a:xfrm>
                <a:off x="2429" y="1322"/>
                <a:ext cx="12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"/>
                  <a:gd name="T17" fmla="*/ 48 w 4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">
                    <a:moveTo>
                      <a:pt x="0" y="4"/>
                    </a:moveTo>
                    <a:lnTo>
                      <a:pt x="12" y="3"/>
                    </a:lnTo>
                    <a:lnTo>
                      <a:pt x="24" y="3"/>
                    </a:lnTo>
                    <a:lnTo>
                      <a:pt x="36" y="2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0" name="Freeform 3074"/>
              <p:cNvSpPr>
                <a:spLocks/>
              </p:cNvSpPr>
              <p:nvPr/>
            </p:nvSpPr>
            <p:spPr bwMode="auto">
              <a:xfrm>
                <a:off x="2441" y="1320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6" y="8"/>
                    </a:lnTo>
                    <a:lnTo>
                      <a:pt x="25" y="6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1" name="Freeform 3075"/>
              <p:cNvSpPr>
                <a:spLocks/>
              </p:cNvSpPr>
              <p:nvPr/>
            </p:nvSpPr>
            <p:spPr bwMode="auto">
              <a:xfrm>
                <a:off x="2451" y="1318"/>
                <a:ext cx="4" cy="2"/>
              </a:xfrm>
              <a:custGeom>
                <a:avLst/>
                <a:gdLst>
                  <a:gd name="T0" fmla="*/ 0 w 18"/>
                  <a:gd name="T1" fmla="*/ 0 h 8"/>
                  <a:gd name="T2" fmla="*/ 0 w 18"/>
                  <a:gd name="T3" fmla="*/ 0 h 8"/>
                  <a:gd name="T4" fmla="*/ 0 w 18"/>
                  <a:gd name="T5" fmla="*/ 0 h 8"/>
                  <a:gd name="T6" fmla="*/ 0 w 18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8"/>
                  <a:gd name="T14" fmla="*/ 18 w 18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8">
                    <a:moveTo>
                      <a:pt x="0" y="8"/>
                    </a:moveTo>
                    <a:lnTo>
                      <a:pt x="6" y="6"/>
                    </a:lnTo>
                    <a:lnTo>
                      <a:pt x="12" y="3"/>
                    </a:lnTo>
                    <a:lnTo>
                      <a:pt x="1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2" name="Freeform 3076"/>
              <p:cNvSpPr>
                <a:spLocks/>
              </p:cNvSpPr>
              <p:nvPr/>
            </p:nvSpPr>
            <p:spPr bwMode="auto">
              <a:xfrm>
                <a:off x="2455" y="1313"/>
                <a:ext cx="4" cy="5"/>
              </a:xfrm>
              <a:custGeom>
                <a:avLst/>
                <a:gdLst>
                  <a:gd name="T0" fmla="*/ 0 w 15"/>
                  <a:gd name="T1" fmla="*/ 0 h 20"/>
                  <a:gd name="T2" fmla="*/ 0 w 15"/>
                  <a:gd name="T3" fmla="*/ 0 h 20"/>
                  <a:gd name="T4" fmla="*/ 0 w 15"/>
                  <a:gd name="T5" fmla="*/ 0 h 20"/>
                  <a:gd name="T6" fmla="*/ 0 w 15"/>
                  <a:gd name="T7" fmla="*/ 0 h 20"/>
                  <a:gd name="T8" fmla="*/ 0 w 15"/>
                  <a:gd name="T9" fmla="*/ 0 h 20"/>
                  <a:gd name="T10" fmla="*/ 0 w 15"/>
                  <a:gd name="T11" fmla="*/ 0 h 20"/>
                  <a:gd name="T12" fmla="*/ 0 w 15"/>
                  <a:gd name="T13" fmla="*/ 0 h 20"/>
                  <a:gd name="T14" fmla="*/ 0 w 15"/>
                  <a:gd name="T15" fmla="*/ 0 h 20"/>
                  <a:gd name="T16" fmla="*/ 0 w 15"/>
                  <a:gd name="T17" fmla="*/ 0 h 20"/>
                  <a:gd name="T18" fmla="*/ 0 w 15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20"/>
                  <a:gd name="T32" fmla="*/ 15 w 15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20">
                    <a:moveTo>
                      <a:pt x="0" y="20"/>
                    </a:moveTo>
                    <a:lnTo>
                      <a:pt x="2" y="19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5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3" name="Freeform 3077"/>
              <p:cNvSpPr>
                <a:spLocks/>
              </p:cNvSpPr>
              <p:nvPr/>
            </p:nvSpPr>
            <p:spPr bwMode="auto">
              <a:xfrm>
                <a:off x="2415" y="1233"/>
                <a:ext cx="2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w 8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9"/>
                  <a:gd name="T23" fmla="*/ 8 w 8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9">
                    <a:moveTo>
                      <a:pt x="0" y="0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8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4" name="Freeform 3078"/>
              <p:cNvSpPr>
                <a:spLocks/>
              </p:cNvSpPr>
              <p:nvPr/>
            </p:nvSpPr>
            <p:spPr bwMode="auto">
              <a:xfrm>
                <a:off x="2417" y="1236"/>
                <a:ext cx="3" cy="1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3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5" name="Freeform 3079"/>
              <p:cNvSpPr>
                <a:spLocks/>
              </p:cNvSpPr>
              <p:nvPr/>
            </p:nvSpPr>
            <p:spPr bwMode="auto">
              <a:xfrm>
                <a:off x="2420" y="1237"/>
                <a:ext cx="9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6" y="1"/>
                    </a:lnTo>
                    <a:lnTo>
                      <a:pt x="12" y="3"/>
                    </a:lnTo>
                    <a:lnTo>
                      <a:pt x="19" y="3"/>
                    </a:lnTo>
                    <a:lnTo>
                      <a:pt x="25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6" name="Freeform 3080"/>
              <p:cNvSpPr>
                <a:spLocks/>
              </p:cNvSpPr>
              <p:nvPr/>
            </p:nvSpPr>
            <p:spPr bwMode="auto">
              <a:xfrm>
                <a:off x="2429" y="1237"/>
                <a:ext cx="6" cy="1"/>
              </a:xfrm>
              <a:custGeom>
                <a:avLst/>
                <a:gdLst>
                  <a:gd name="T0" fmla="*/ 0 w 27"/>
                  <a:gd name="T1" fmla="*/ 0 h 3"/>
                  <a:gd name="T2" fmla="*/ 0 w 27"/>
                  <a:gd name="T3" fmla="*/ 0 h 3"/>
                  <a:gd name="T4" fmla="*/ 0 w 27"/>
                  <a:gd name="T5" fmla="*/ 0 h 3"/>
                  <a:gd name="T6" fmla="*/ 0 w 27"/>
                  <a:gd name="T7" fmla="*/ 0 h 3"/>
                  <a:gd name="T8" fmla="*/ 0 w 2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3"/>
                  <a:gd name="T17" fmla="*/ 27 w 2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3">
                    <a:moveTo>
                      <a:pt x="0" y="3"/>
                    </a:moveTo>
                    <a:lnTo>
                      <a:pt x="7" y="3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7" name="Freeform 3081"/>
              <p:cNvSpPr>
                <a:spLocks/>
              </p:cNvSpPr>
              <p:nvPr/>
            </p:nvSpPr>
            <p:spPr bwMode="auto">
              <a:xfrm>
                <a:off x="2435" y="1236"/>
                <a:ext cx="4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8" name="Freeform 3082"/>
              <p:cNvSpPr>
                <a:spLocks/>
              </p:cNvSpPr>
              <p:nvPr/>
            </p:nvSpPr>
            <p:spPr bwMode="auto">
              <a:xfrm>
                <a:off x="2439" y="1233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19" name="Freeform 3083"/>
              <p:cNvSpPr>
                <a:spLocks/>
              </p:cNvSpPr>
              <p:nvPr/>
            </p:nvSpPr>
            <p:spPr bwMode="auto">
              <a:xfrm>
                <a:off x="2415" y="1242"/>
                <a:ext cx="2" cy="2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0 h 8"/>
                  <a:gd name="T6" fmla="*/ 0 w 8"/>
                  <a:gd name="T7" fmla="*/ 0 h 8"/>
                  <a:gd name="T8" fmla="*/ 0 w 8"/>
                  <a:gd name="T9" fmla="*/ 0 h 8"/>
                  <a:gd name="T10" fmla="*/ 0 w 8"/>
                  <a:gd name="T11" fmla="*/ 0 h 8"/>
                  <a:gd name="T12" fmla="*/ 0 w 8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8"/>
                  <a:gd name="T23" fmla="*/ 8 w 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8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0" name="Freeform 3084"/>
              <p:cNvSpPr>
                <a:spLocks/>
              </p:cNvSpPr>
              <p:nvPr/>
            </p:nvSpPr>
            <p:spPr bwMode="auto">
              <a:xfrm>
                <a:off x="2417" y="1244"/>
                <a:ext cx="3" cy="2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3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1" name="Freeform 3085"/>
              <p:cNvSpPr>
                <a:spLocks/>
              </p:cNvSpPr>
              <p:nvPr/>
            </p:nvSpPr>
            <p:spPr bwMode="auto">
              <a:xfrm>
                <a:off x="2420" y="1246"/>
                <a:ext cx="9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6" y="2"/>
                    </a:lnTo>
                    <a:lnTo>
                      <a:pt x="12" y="3"/>
                    </a:lnTo>
                    <a:lnTo>
                      <a:pt x="19" y="4"/>
                    </a:lnTo>
                    <a:lnTo>
                      <a:pt x="25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2" name="Freeform 3086"/>
              <p:cNvSpPr>
                <a:spLocks/>
              </p:cNvSpPr>
              <p:nvPr/>
            </p:nvSpPr>
            <p:spPr bwMode="auto">
              <a:xfrm>
                <a:off x="2429" y="1246"/>
                <a:ext cx="6" cy="1"/>
              </a:xfrm>
              <a:custGeom>
                <a:avLst/>
                <a:gdLst>
                  <a:gd name="T0" fmla="*/ 0 w 27"/>
                  <a:gd name="T1" fmla="*/ 1 h 2"/>
                  <a:gd name="T2" fmla="*/ 0 w 27"/>
                  <a:gd name="T3" fmla="*/ 1 h 2"/>
                  <a:gd name="T4" fmla="*/ 0 w 27"/>
                  <a:gd name="T5" fmla="*/ 1 h 2"/>
                  <a:gd name="T6" fmla="*/ 0 w 27"/>
                  <a:gd name="T7" fmla="*/ 1 h 2"/>
                  <a:gd name="T8" fmla="*/ 0 w 2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"/>
                  <a:gd name="T17" fmla="*/ 27 w 27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">
                    <a:moveTo>
                      <a:pt x="0" y="2"/>
                    </a:moveTo>
                    <a:lnTo>
                      <a:pt x="7" y="2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3" name="Freeform 3087"/>
              <p:cNvSpPr>
                <a:spLocks/>
              </p:cNvSpPr>
              <p:nvPr/>
            </p:nvSpPr>
            <p:spPr bwMode="auto">
              <a:xfrm>
                <a:off x="2435" y="1245"/>
                <a:ext cx="4" cy="1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0 h 5"/>
                  <a:gd name="T4" fmla="*/ 0 w 13"/>
                  <a:gd name="T5" fmla="*/ 0 h 5"/>
                  <a:gd name="T6" fmla="*/ 0 w 13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"/>
                  <a:gd name="T14" fmla="*/ 13 w 1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">
                    <a:moveTo>
                      <a:pt x="0" y="5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4" name="Freeform 3088"/>
              <p:cNvSpPr>
                <a:spLocks/>
              </p:cNvSpPr>
              <p:nvPr/>
            </p:nvSpPr>
            <p:spPr bwMode="auto">
              <a:xfrm>
                <a:off x="2439" y="1242"/>
                <a:ext cx="2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w 11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0"/>
                  <a:gd name="T26" fmla="*/ 11 w 11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0">
                    <a:moveTo>
                      <a:pt x="0" y="10"/>
                    </a:moveTo>
                    <a:lnTo>
                      <a:pt x="2" y="10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5" name="Line 3089"/>
              <p:cNvSpPr>
                <a:spLocks noChangeShapeType="1"/>
              </p:cNvSpPr>
              <p:nvPr/>
            </p:nvSpPr>
            <p:spPr bwMode="auto">
              <a:xfrm flipH="1">
                <a:off x="2634" y="168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6" name="Line 3090"/>
              <p:cNvSpPr>
                <a:spLocks noChangeShapeType="1"/>
              </p:cNvSpPr>
              <p:nvPr/>
            </p:nvSpPr>
            <p:spPr bwMode="auto">
              <a:xfrm flipV="1">
                <a:off x="2639" y="1682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7" name="Line 3091"/>
              <p:cNvSpPr>
                <a:spLocks noChangeShapeType="1"/>
              </p:cNvSpPr>
              <p:nvPr/>
            </p:nvSpPr>
            <p:spPr bwMode="auto">
              <a:xfrm flipV="1">
                <a:off x="2634" y="1682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8" name="Line 3092"/>
              <p:cNvSpPr>
                <a:spLocks noChangeShapeType="1"/>
              </p:cNvSpPr>
              <p:nvPr/>
            </p:nvSpPr>
            <p:spPr bwMode="auto">
              <a:xfrm flipH="1">
                <a:off x="2683" y="168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29" name="Line 3093"/>
              <p:cNvSpPr>
                <a:spLocks noChangeShapeType="1"/>
              </p:cNvSpPr>
              <p:nvPr/>
            </p:nvSpPr>
            <p:spPr bwMode="auto">
              <a:xfrm flipV="1">
                <a:off x="2688" y="1682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0" name="Line 3094"/>
              <p:cNvSpPr>
                <a:spLocks noChangeShapeType="1"/>
              </p:cNvSpPr>
              <p:nvPr/>
            </p:nvSpPr>
            <p:spPr bwMode="auto">
              <a:xfrm flipH="1">
                <a:off x="2532" y="170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1" name="Line 3095"/>
              <p:cNvSpPr>
                <a:spLocks noChangeShapeType="1"/>
              </p:cNvSpPr>
              <p:nvPr/>
            </p:nvSpPr>
            <p:spPr bwMode="auto">
              <a:xfrm flipH="1">
                <a:off x="2532" y="168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2" name="Line 3096"/>
              <p:cNvSpPr>
                <a:spLocks noChangeShapeType="1"/>
              </p:cNvSpPr>
              <p:nvPr/>
            </p:nvSpPr>
            <p:spPr bwMode="auto">
              <a:xfrm flipH="1">
                <a:off x="2683" y="170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3" name="Line 3097"/>
              <p:cNvSpPr>
                <a:spLocks noChangeShapeType="1"/>
              </p:cNvSpPr>
              <p:nvPr/>
            </p:nvSpPr>
            <p:spPr bwMode="auto">
              <a:xfrm flipV="1">
                <a:off x="2309" y="1293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4" name="Line 3098"/>
              <p:cNvSpPr>
                <a:spLocks noChangeShapeType="1"/>
              </p:cNvSpPr>
              <p:nvPr/>
            </p:nvSpPr>
            <p:spPr bwMode="auto">
              <a:xfrm>
                <a:off x="2250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5" name="Line 3099"/>
              <p:cNvSpPr>
                <a:spLocks noChangeShapeType="1"/>
              </p:cNvSpPr>
              <p:nvPr/>
            </p:nvSpPr>
            <p:spPr bwMode="auto">
              <a:xfrm>
                <a:off x="2233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6" name="Line 3100"/>
              <p:cNvSpPr>
                <a:spLocks noChangeShapeType="1"/>
              </p:cNvSpPr>
              <p:nvPr/>
            </p:nvSpPr>
            <p:spPr bwMode="auto">
              <a:xfrm>
                <a:off x="2241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7" name="Line 3101"/>
              <p:cNvSpPr>
                <a:spLocks noChangeShapeType="1"/>
              </p:cNvSpPr>
              <p:nvPr/>
            </p:nvSpPr>
            <p:spPr bwMode="auto">
              <a:xfrm>
                <a:off x="2189" y="1242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8" name="Line 3102"/>
              <p:cNvSpPr>
                <a:spLocks noChangeShapeType="1"/>
              </p:cNvSpPr>
              <p:nvPr/>
            </p:nvSpPr>
            <p:spPr bwMode="auto">
              <a:xfrm>
                <a:off x="2202" y="1275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39" name="Line 3103"/>
              <p:cNvSpPr>
                <a:spLocks noChangeShapeType="1"/>
              </p:cNvSpPr>
              <p:nvPr/>
            </p:nvSpPr>
            <p:spPr bwMode="auto">
              <a:xfrm>
                <a:off x="2202" y="1291"/>
                <a:ext cx="5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0" name="Line 3104"/>
              <p:cNvSpPr>
                <a:spLocks noChangeShapeType="1"/>
              </p:cNvSpPr>
              <p:nvPr/>
            </p:nvSpPr>
            <p:spPr bwMode="auto">
              <a:xfrm>
                <a:off x="2207" y="131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1" name="Freeform 3105"/>
              <p:cNvSpPr>
                <a:spLocks/>
              </p:cNvSpPr>
              <p:nvPr/>
            </p:nvSpPr>
            <p:spPr bwMode="auto">
              <a:xfrm>
                <a:off x="2189" y="1218"/>
                <a:ext cx="8" cy="1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0 w 32"/>
                  <a:gd name="T5" fmla="*/ 0 h 1"/>
                  <a:gd name="T6" fmla="*/ 0 w 3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"/>
                  <a:gd name="T13" fmla="*/ 0 h 1"/>
                  <a:gd name="T14" fmla="*/ 32 w 3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" h="1">
                    <a:moveTo>
                      <a:pt x="32" y="0"/>
                    </a:moveTo>
                    <a:lnTo>
                      <a:pt x="21" y="0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2" name="Freeform 3106"/>
              <p:cNvSpPr>
                <a:spLocks/>
              </p:cNvSpPr>
              <p:nvPr/>
            </p:nvSpPr>
            <p:spPr bwMode="auto">
              <a:xfrm>
                <a:off x="2197" y="1218"/>
                <a:ext cx="17" cy="2"/>
              </a:xfrm>
              <a:custGeom>
                <a:avLst/>
                <a:gdLst>
                  <a:gd name="T0" fmla="*/ 0 w 68"/>
                  <a:gd name="T1" fmla="*/ 0 h 8"/>
                  <a:gd name="T2" fmla="*/ 0 w 68"/>
                  <a:gd name="T3" fmla="*/ 0 h 8"/>
                  <a:gd name="T4" fmla="*/ 0 w 68"/>
                  <a:gd name="T5" fmla="*/ 0 h 8"/>
                  <a:gd name="T6" fmla="*/ 0 w 68"/>
                  <a:gd name="T7" fmla="*/ 0 h 8"/>
                  <a:gd name="T8" fmla="*/ 0 w 68"/>
                  <a:gd name="T9" fmla="*/ 0 h 8"/>
                  <a:gd name="T10" fmla="*/ 0 w 68"/>
                  <a:gd name="T11" fmla="*/ 0 h 8"/>
                  <a:gd name="T12" fmla="*/ 0 w 68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8"/>
                  <a:gd name="T23" fmla="*/ 68 w 6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8">
                    <a:moveTo>
                      <a:pt x="68" y="8"/>
                    </a:moveTo>
                    <a:lnTo>
                      <a:pt x="57" y="6"/>
                    </a:lnTo>
                    <a:lnTo>
                      <a:pt x="46" y="4"/>
                    </a:lnTo>
                    <a:lnTo>
                      <a:pt x="35" y="2"/>
                    </a:lnTo>
                    <a:lnTo>
                      <a:pt x="24" y="1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3" name="Freeform 3107"/>
              <p:cNvSpPr>
                <a:spLocks/>
              </p:cNvSpPr>
              <p:nvPr/>
            </p:nvSpPr>
            <p:spPr bwMode="auto">
              <a:xfrm>
                <a:off x="2214" y="1220"/>
                <a:ext cx="15" cy="5"/>
              </a:xfrm>
              <a:custGeom>
                <a:avLst/>
                <a:gdLst>
                  <a:gd name="T0" fmla="*/ 0 w 58"/>
                  <a:gd name="T1" fmla="*/ 0 h 20"/>
                  <a:gd name="T2" fmla="*/ 0 w 58"/>
                  <a:gd name="T3" fmla="*/ 0 h 20"/>
                  <a:gd name="T4" fmla="*/ 0 w 58"/>
                  <a:gd name="T5" fmla="*/ 0 h 20"/>
                  <a:gd name="T6" fmla="*/ 0 w 58"/>
                  <a:gd name="T7" fmla="*/ 0 h 20"/>
                  <a:gd name="T8" fmla="*/ 0 w 58"/>
                  <a:gd name="T9" fmla="*/ 0 h 20"/>
                  <a:gd name="T10" fmla="*/ 0 w 58"/>
                  <a:gd name="T11" fmla="*/ 0 h 20"/>
                  <a:gd name="T12" fmla="*/ 0 w 58"/>
                  <a:gd name="T13" fmla="*/ 0 h 20"/>
                  <a:gd name="T14" fmla="*/ 0 w 5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20"/>
                  <a:gd name="T26" fmla="*/ 58 w 5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20">
                    <a:moveTo>
                      <a:pt x="58" y="20"/>
                    </a:moveTo>
                    <a:lnTo>
                      <a:pt x="50" y="17"/>
                    </a:lnTo>
                    <a:lnTo>
                      <a:pt x="42" y="13"/>
                    </a:lnTo>
                    <a:lnTo>
                      <a:pt x="34" y="10"/>
                    </a:lnTo>
                    <a:lnTo>
                      <a:pt x="26" y="7"/>
                    </a:lnTo>
                    <a:lnTo>
                      <a:pt x="17" y="4"/>
                    </a:lnTo>
                    <a:lnTo>
                      <a:pt x="9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4" name="Freeform 3108"/>
              <p:cNvSpPr>
                <a:spLocks/>
              </p:cNvSpPr>
              <p:nvPr/>
            </p:nvSpPr>
            <p:spPr bwMode="auto">
              <a:xfrm>
                <a:off x="2229" y="1225"/>
                <a:ext cx="11" cy="9"/>
              </a:xfrm>
              <a:custGeom>
                <a:avLst/>
                <a:gdLst>
                  <a:gd name="T0" fmla="*/ 0 w 45"/>
                  <a:gd name="T1" fmla="*/ 0 h 33"/>
                  <a:gd name="T2" fmla="*/ 0 w 45"/>
                  <a:gd name="T3" fmla="*/ 0 h 33"/>
                  <a:gd name="T4" fmla="*/ 0 w 45"/>
                  <a:gd name="T5" fmla="*/ 0 h 33"/>
                  <a:gd name="T6" fmla="*/ 0 w 45"/>
                  <a:gd name="T7" fmla="*/ 0 h 33"/>
                  <a:gd name="T8" fmla="*/ 0 w 45"/>
                  <a:gd name="T9" fmla="*/ 0 h 33"/>
                  <a:gd name="T10" fmla="*/ 0 w 45"/>
                  <a:gd name="T11" fmla="*/ 0 h 33"/>
                  <a:gd name="T12" fmla="*/ 0 w 45"/>
                  <a:gd name="T13" fmla="*/ 0 h 33"/>
                  <a:gd name="T14" fmla="*/ 0 w 45"/>
                  <a:gd name="T15" fmla="*/ 0 h 33"/>
                  <a:gd name="T16" fmla="*/ 0 w 45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"/>
                  <a:gd name="T28" fmla="*/ 0 h 33"/>
                  <a:gd name="T29" fmla="*/ 45 w 4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" h="33">
                    <a:moveTo>
                      <a:pt x="45" y="33"/>
                    </a:moveTo>
                    <a:lnTo>
                      <a:pt x="40" y="28"/>
                    </a:lnTo>
                    <a:lnTo>
                      <a:pt x="35" y="23"/>
                    </a:lnTo>
                    <a:lnTo>
                      <a:pt x="30" y="19"/>
                    </a:lnTo>
                    <a:lnTo>
                      <a:pt x="24" y="15"/>
                    </a:lnTo>
                    <a:lnTo>
                      <a:pt x="18" y="11"/>
                    </a:lnTo>
                    <a:lnTo>
                      <a:pt x="13" y="7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5" name="Freeform 3109"/>
              <p:cNvSpPr>
                <a:spLocks/>
              </p:cNvSpPr>
              <p:nvPr/>
            </p:nvSpPr>
            <p:spPr bwMode="auto">
              <a:xfrm>
                <a:off x="2240" y="1234"/>
                <a:ext cx="6" cy="12"/>
              </a:xfrm>
              <a:custGeom>
                <a:avLst/>
                <a:gdLst>
                  <a:gd name="T0" fmla="*/ 0 w 23"/>
                  <a:gd name="T1" fmla="*/ 0 h 51"/>
                  <a:gd name="T2" fmla="*/ 0 w 23"/>
                  <a:gd name="T3" fmla="*/ 0 h 51"/>
                  <a:gd name="T4" fmla="*/ 0 w 23"/>
                  <a:gd name="T5" fmla="*/ 0 h 51"/>
                  <a:gd name="T6" fmla="*/ 0 w 23"/>
                  <a:gd name="T7" fmla="*/ 0 h 51"/>
                  <a:gd name="T8" fmla="*/ 0 w 23"/>
                  <a:gd name="T9" fmla="*/ 0 h 51"/>
                  <a:gd name="T10" fmla="*/ 0 w 23"/>
                  <a:gd name="T11" fmla="*/ 0 h 51"/>
                  <a:gd name="T12" fmla="*/ 0 w 23"/>
                  <a:gd name="T13" fmla="*/ 0 h 51"/>
                  <a:gd name="T14" fmla="*/ 0 w 23"/>
                  <a:gd name="T15" fmla="*/ 0 h 51"/>
                  <a:gd name="T16" fmla="*/ 0 w 23"/>
                  <a:gd name="T17" fmla="*/ 0 h 51"/>
                  <a:gd name="T18" fmla="*/ 0 w 23"/>
                  <a:gd name="T19" fmla="*/ 0 h 51"/>
                  <a:gd name="T20" fmla="*/ 0 w 23"/>
                  <a:gd name="T21" fmla="*/ 0 h 51"/>
                  <a:gd name="T22" fmla="*/ 0 w 23"/>
                  <a:gd name="T23" fmla="*/ 0 h 51"/>
                  <a:gd name="T24" fmla="*/ 0 w 23"/>
                  <a:gd name="T25" fmla="*/ 0 h 5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3"/>
                  <a:gd name="T40" fmla="*/ 0 h 51"/>
                  <a:gd name="T41" fmla="*/ 23 w 23"/>
                  <a:gd name="T42" fmla="*/ 51 h 5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3" h="51">
                    <a:moveTo>
                      <a:pt x="23" y="51"/>
                    </a:moveTo>
                    <a:lnTo>
                      <a:pt x="23" y="46"/>
                    </a:lnTo>
                    <a:lnTo>
                      <a:pt x="23" y="41"/>
                    </a:lnTo>
                    <a:lnTo>
                      <a:pt x="22" y="37"/>
                    </a:lnTo>
                    <a:lnTo>
                      <a:pt x="20" y="32"/>
                    </a:lnTo>
                    <a:lnTo>
                      <a:pt x="19" y="27"/>
                    </a:lnTo>
                    <a:lnTo>
                      <a:pt x="17" y="23"/>
                    </a:lnTo>
                    <a:lnTo>
                      <a:pt x="15" y="19"/>
                    </a:lnTo>
                    <a:lnTo>
                      <a:pt x="12" y="15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6" name="Line 3110"/>
              <p:cNvSpPr>
                <a:spLocks noChangeShapeType="1"/>
              </p:cNvSpPr>
              <p:nvPr/>
            </p:nvSpPr>
            <p:spPr bwMode="auto">
              <a:xfrm>
                <a:off x="2191" y="1246"/>
                <a:ext cx="5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7" name="Line 3111"/>
              <p:cNvSpPr>
                <a:spLocks noChangeShapeType="1"/>
              </p:cNvSpPr>
              <p:nvPr/>
            </p:nvSpPr>
            <p:spPr bwMode="auto">
              <a:xfrm>
                <a:off x="2194" y="1253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8" name="Line 3112"/>
              <p:cNvSpPr>
                <a:spLocks noChangeShapeType="1"/>
              </p:cNvSpPr>
              <p:nvPr/>
            </p:nvSpPr>
            <p:spPr bwMode="auto">
              <a:xfrm>
                <a:off x="2195" y="1258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49" name="Line 3113"/>
              <p:cNvSpPr>
                <a:spLocks noChangeShapeType="1"/>
              </p:cNvSpPr>
              <p:nvPr/>
            </p:nvSpPr>
            <p:spPr bwMode="auto">
              <a:xfrm>
                <a:off x="2202" y="1288"/>
                <a:ext cx="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0" name="Line 3114"/>
              <p:cNvSpPr>
                <a:spLocks noChangeShapeType="1"/>
              </p:cNvSpPr>
              <p:nvPr/>
            </p:nvSpPr>
            <p:spPr bwMode="auto">
              <a:xfrm>
                <a:off x="2198" y="1265"/>
                <a:ext cx="5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1" name="Line 3115"/>
              <p:cNvSpPr>
                <a:spLocks noChangeShapeType="1"/>
              </p:cNvSpPr>
              <p:nvPr/>
            </p:nvSpPr>
            <p:spPr bwMode="auto">
              <a:xfrm>
                <a:off x="2192" y="120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2" name="Line 3116"/>
              <p:cNvSpPr>
                <a:spLocks noChangeShapeType="1"/>
              </p:cNvSpPr>
              <p:nvPr/>
            </p:nvSpPr>
            <p:spPr bwMode="auto">
              <a:xfrm>
                <a:off x="2156" y="1231"/>
                <a:ext cx="1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3" name="Freeform 3117"/>
              <p:cNvSpPr>
                <a:spLocks/>
              </p:cNvSpPr>
              <p:nvPr/>
            </p:nvSpPr>
            <p:spPr bwMode="auto">
              <a:xfrm>
                <a:off x="2164" y="1233"/>
                <a:ext cx="1" cy="3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0 h 9"/>
                  <a:gd name="T4" fmla="*/ 0 w 7"/>
                  <a:gd name="T5" fmla="*/ 0 h 9"/>
                  <a:gd name="T6" fmla="*/ 0 w 7"/>
                  <a:gd name="T7" fmla="*/ 0 h 9"/>
                  <a:gd name="T8" fmla="*/ 0 w 7"/>
                  <a:gd name="T9" fmla="*/ 0 h 9"/>
                  <a:gd name="T10" fmla="*/ 0 w 7"/>
                  <a:gd name="T11" fmla="*/ 0 h 9"/>
                  <a:gd name="T12" fmla="*/ 0 w 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9"/>
                  <a:gd name="T23" fmla="*/ 7 w 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9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8"/>
                    </a:lnTo>
                    <a:lnTo>
                      <a:pt x="7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4" name="Freeform 3118"/>
              <p:cNvSpPr>
                <a:spLocks/>
              </p:cNvSpPr>
              <p:nvPr/>
            </p:nvSpPr>
            <p:spPr bwMode="auto">
              <a:xfrm>
                <a:off x="2165" y="1236"/>
                <a:ext cx="3" cy="1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5" name="Freeform 3119"/>
              <p:cNvSpPr>
                <a:spLocks/>
              </p:cNvSpPr>
              <p:nvPr/>
            </p:nvSpPr>
            <p:spPr bwMode="auto">
              <a:xfrm>
                <a:off x="2168" y="1237"/>
                <a:ext cx="9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6" y="1"/>
                    </a:lnTo>
                    <a:lnTo>
                      <a:pt x="13" y="3"/>
                    </a:lnTo>
                    <a:lnTo>
                      <a:pt x="19" y="3"/>
                    </a:lnTo>
                    <a:lnTo>
                      <a:pt x="26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6" name="Freeform 3120"/>
              <p:cNvSpPr>
                <a:spLocks/>
              </p:cNvSpPr>
              <p:nvPr/>
            </p:nvSpPr>
            <p:spPr bwMode="auto">
              <a:xfrm>
                <a:off x="2177" y="1237"/>
                <a:ext cx="7" cy="1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0 w 28"/>
                  <a:gd name="T5" fmla="*/ 0 h 3"/>
                  <a:gd name="T6" fmla="*/ 0 w 28"/>
                  <a:gd name="T7" fmla="*/ 0 h 3"/>
                  <a:gd name="T8" fmla="*/ 0 w 2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"/>
                  <a:gd name="T17" fmla="*/ 28 w 28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">
                    <a:moveTo>
                      <a:pt x="0" y="3"/>
                    </a:moveTo>
                    <a:lnTo>
                      <a:pt x="7" y="3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7" name="Freeform 3121"/>
              <p:cNvSpPr>
                <a:spLocks/>
              </p:cNvSpPr>
              <p:nvPr/>
            </p:nvSpPr>
            <p:spPr bwMode="auto">
              <a:xfrm>
                <a:off x="2184" y="1236"/>
                <a:ext cx="3" cy="1"/>
              </a:xfrm>
              <a:custGeom>
                <a:avLst/>
                <a:gdLst>
                  <a:gd name="T0" fmla="*/ 0 w 12"/>
                  <a:gd name="T1" fmla="*/ 0 h 4"/>
                  <a:gd name="T2" fmla="*/ 0 w 12"/>
                  <a:gd name="T3" fmla="*/ 0 h 4"/>
                  <a:gd name="T4" fmla="*/ 0 w 12"/>
                  <a:gd name="T5" fmla="*/ 0 h 4"/>
                  <a:gd name="T6" fmla="*/ 0 w 12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4"/>
                  <a:gd name="T14" fmla="*/ 12 w 12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4">
                    <a:moveTo>
                      <a:pt x="0" y="4"/>
                    </a:moveTo>
                    <a:lnTo>
                      <a:pt x="4" y="3"/>
                    </a:lnTo>
                    <a:lnTo>
                      <a:pt x="8" y="2"/>
                    </a:lnTo>
                    <a:lnTo>
                      <a:pt x="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8" name="Freeform 3122"/>
              <p:cNvSpPr>
                <a:spLocks/>
              </p:cNvSpPr>
              <p:nvPr/>
            </p:nvSpPr>
            <p:spPr bwMode="auto">
              <a:xfrm>
                <a:off x="2187" y="1233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9" name="Freeform 3123"/>
              <p:cNvSpPr>
                <a:spLocks/>
              </p:cNvSpPr>
              <p:nvPr/>
            </p:nvSpPr>
            <p:spPr bwMode="auto">
              <a:xfrm>
                <a:off x="2164" y="1242"/>
                <a:ext cx="1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8"/>
                  <a:gd name="T23" fmla="*/ 7 w 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8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0" name="Freeform 3124"/>
              <p:cNvSpPr>
                <a:spLocks/>
              </p:cNvSpPr>
              <p:nvPr/>
            </p:nvSpPr>
            <p:spPr bwMode="auto">
              <a:xfrm>
                <a:off x="2165" y="1244"/>
                <a:ext cx="3" cy="2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1" name="Freeform 3125"/>
              <p:cNvSpPr>
                <a:spLocks/>
              </p:cNvSpPr>
              <p:nvPr/>
            </p:nvSpPr>
            <p:spPr bwMode="auto">
              <a:xfrm>
                <a:off x="2168" y="1246"/>
                <a:ext cx="9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6" y="2"/>
                    </a:lnTo>
                    <a:lnTo>
                      <a:pt x="13" y="3"/>
                    </a:lnTo>
                    <a:lnTo>
                      <a:pt x="19" y="4"/>
                    </a:lnTo>
                    <a:lnTo>
                      <a:pt x="26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2" name="Freeform 3126"/>
              <p:cNvSpPr>
                <a:spLocks/>
              </p:cNvSpPr>
              <p:nvPr/>
            </p:nvSpPr>
            <p:spPr bwMode="auto">
              <a:xfrm>
                <a:off x="2177" y="1246"/>
                <a:ext cx="7" cy="1"/>
              </a:xfrm>
              <a:custGeom>
                <a:avLst/>
                <a:gdLst>
                  <a:gd name="T0" fmla="*/ 0 w 28"/>
                  <a:gd name="T1" fmla="*/ 1 h 2"/>
                  <a:gd name="T2" fmla="*/ 0 w 28"/>
                  <a:gd name="T3" fmla="*/ 1 h 2"/>
                  <a:gd name="T4" fmla="*/ 0 w 28"/>
                  <a:gd name="T5" fmla="*/ 1 h 2"/>
                  <a:gd name="T6" fmla="*/ 0 w 28"/>
                  <a:gd name="T7" fmla="*/ 1 h 2"/>
                  <a:gd name="T8" fmla="*/ 0 w 28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"/>
                  <a:gd name="T17" fmla="*/ 28 w 28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">
                    <a:moveTo>
                      <a:pt x="0" y="2"/>
                    </a:moveTo>
                    <a:lnTo>
                      <a:pt x="7" y="2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3" name="Freeform 3127"/>
              <p:cNvSpPr>
                <a:spLocks/>
              </p:cNvSpPr>
              <p:nvPr/>
            </p:nvSpPr>
            <p:spPr bwMode="auto">
              <a:xfrm>
                <a:off x="2184" y="1245"/>
                <a:ext cx="3" cy="1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5"/>
                    </a:moveTo>
                    <a:lnTo>
                      <a:pt x="4" y="3"/>
                    </a:lnTo>
                    <a:lnTo>
                      <a:pt x="8" y="2"/>
                    </a:lnTo>
                    <a:lnTo>
                      <a:pt x="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4" name="Freeform 3128"/>
              <p:cNvSpPr>
                <a:spLocks/>
              </p:cNvSpPr>
              <p:nvPr/>
            </p:nvSpPr>
            <p:spPr bwMode="auto">
              <a:xfrm>
                <a:off x="2187" y="1242"/>
                <a:ext cx="2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w 11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0"/>
                  <a:gd name="T26" fmla="*/ 11 w 11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0">
                    <a:moveTo>
                      <a:pt x="0" y="10"/>
                    </a:moveTo>
                    <a:lnTo>
                      <a:pt x="2" y="10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5" name="Line 3129"/>
              <p:cNvSpPr>
                <a:spLocks noChangeShapeType="1"/>
              </p:cNvSpPr>
              <p:nvPr/>
            </p:nvSpPr>
            <p:spPr bwMode="auto">
              <a:xfrm>
                <a:off x="2246" y="1246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6" name="Line 3130"/>
              <p:cNvSpPr>
                <a:spLocks noChangeShapeType="1"/>
              </p:cNvSpPr>
              <p:nvPr/>
            </p:nvSpPr>
            <p:spPr bwMode="auto">
              <a:xfrm>
                <a:off x="2246" y="1258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7" name="Line 3131"/>
              <p:cNvSpPr>
                <a:spLocks noChangeShapeType="1"/>
              </p:cNvSpPr>
              <p:nvPr/>
            </p:nvSpPr>
            <p:spPr bwMode="auto">
              <a:xfrm>
                <a:off x="2203" y="1293"/>
                <a:ext cx="10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8" name="Line 3132"/>
              <p:cNvSpPr>
                <a:spLocks noChangeShapeType="1"/>
              </p:cNvSpPr>
              <p:nvPr/>
            </p:nvSpPr>
            <p:spPr bwMode="auto">
              <a:xfrm flipV="1">
                <a:off x="2309" y="1346"/>
                <a:ext cx="1" cy="10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69" name="Freeform 3133"/>
              <p:cNvSpPr>
                <a:spLocks/>
              </p:cNvSpPr>
              <p:nvPr/>
            </p:nvSpPr>
            <p:spPr bwMode="auto">
              <a:xfrm>
                <a:off x="2255" y="1384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21" y="8"/>
                    </a:moveTo>
                    <a:lnTo>
                      <a:pt x="21" y="6"/>
                    </a:lnTo>
                    <a:lnTo>
                      <a:pt x="20" y="5"/>
                    </a:lnTo>
                    <a:lnTo>
                      <a:pt x="19" y="3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0" name="Freeform 3134"/>
              <p:cNvSpPr>
                <a:spLocks/>
              </p:cNvSpPr>
              <p:nvPr/>
            </p:nvSpPr>
            <p:spPr bwMode="auto">
              <a:xfrm>
                <a:off x="2255" y="1386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1" name="Freeform 3135"/>
              <p:cNvSpPr>
                <a:spLocks/>
              </p:cNvSpPr>
              <p:nvPr/>
            </p:nvSpPr>
            <p:spPr bwMode="auto">
              <a:xfrm>
                <a:off x="2255" y="1395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2" name="Line 3136"/>
              <p:cNvSpPr>
                <a:spLocks noChangeShapeType="1"/>
              </p:cNvSpPr>
              <p:nvPr/>
            </p:nvSpPr>
            <p:spPr bwMode="auto">
              <a:xfrm>
                <a:off x="2133" y="1265"/>
                <a:ext cx="1" cy="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3" name="Line 3137"/>
              <p:cNvSpPr>
                <a:spLocks noChangeShapeType="1"/>
              </p:cNvSpPr>
              <p:nvPr/>
            </p:nvSpPr>
            <p:spPr bwMode="auto">
              <a:xfrm>
                <a:off x="2148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4" name="Line 3138"/>
              <p:cNvSpPr>
                <a:spLocks noChangeShapeType="1"/>
              </p:cNvSpPr>
              <p:nvPr/>
            </p:nvSpPr>
            <p:spPr bwMode="auto">
              <a:xfrm>
                <a:off x="2138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5" name="Line 3139"/>
              <p:cNvSpPr>
                <a:spLocks noChangeShapeType="1"/>
              </p:cNvSpPr>
              <p:nvPr/>
            </p:nvSpPr>
            <p:spPr bwMode="auto">
              <a:xfrm>
                <a:off x="2133" y="1288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6" name="Line 3140"/>
              <p:cNvSpPr>
                <a:spLocks noChangeShapeType="1"/>
              </p:cNvSpPr>
              <p:nvPr/>
            </p:nvSpPr>
            <p:spPr bwMode="auto">
              <a:xfrm>
                <a:off x="2142" y="1246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7" name="Line 3141"/>
              <p:cNvSpPr>
                <a:spLocks noChangeShapeType="1"/>
              </p:cNvSpPr>
              <p:nvPr/>
            </p:nvSpPr>
            <p:spPr bwMode="auto">
              <a:xfrm flipH="1">
                <a:off x="2140" y="1258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8" name="Line 3142"/>
              <p:cNvSpPr>
                <a:spLocks noChangeShapeType="1"/>
              </p:cNvSpPr>
              <p:nvPr/>
            </p:nvSpPr>
            <p:spPr bwMode="auto">
              <a:xfrm>
                <a:off x="1986" y="1322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79" name="Line 3143"/>
              <p:cNvSpPr>
                <a:spLocks noChangeShapeType="1"/>
              </p:cNvSpPr>
              <p:nvPr/>
            </p:nvSpPr>
            <p:spPr bwMode="auto">
              <a:xfrm>
                <a:off x="1937" y="1293"/>
                <a:ext cx="2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0" name="Line 3144"/>
              <p:cNvSpPr>
                <a:spLocks noChangeShapeType="1"/>
              </p:cNvSpPr>
              <p:nvPr/>
            </p:nvSpPr>
            <p:spPr bwMode="auto">
              <a:xfrm flipV="1">
                <a:off x="2131" y="1377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1" name="Line 3145"/>
              <p:cNvSpPr>
                <a:spLocks noChangeShapeType="1"/>
              </p:cNvSpPr>
              <p:nvPr/>
            </p:nvSpPr>
            <p:spPr bwMode="auto">
              <a:xfrm flipH="1">
                <a:off x="2151" y="1243"/>
                <a:ext cx="13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2" name="Line 3146"/>
              <p:cNvSpPr>
                <a:spLocks noChangeShapeType="1"/>
              </p:cNvSpPr>
              <p:nvPr/>
            </p:nvSpPr>
            <p:spPr bwMode="auto">
              <a:xfrm>
                <a:off x="2151" y="1275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3" name="Line 3147"/>
              <p:cNvSpPr>
                <a:spLocks noChangeShapeType="1"/>
              </p:cNvSpPr>
              <p:nvPr/>
            </p:nvSpPr>
            <p:spPr bwMode="auto">
              <a:xfrm flipH="1">
                <a:off x="2146" y="1291"/>
                <a:ext cx="5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4" name="Line 3148"/>
              <p:cNvSpPr>
                <a:spLocks noChangeShapeType="1"/>
              </p:cNvSpPr>
              <p:nvPr/>
            </p:nvSpPr>
            <p:spPr bwMode="auto">
              <a:xfrm>
                <a:off x="2146" y="131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5" name="Freeform 3149"/>
              <p:cNvSpPr>
                <a:spLocks/>
              </p:cNvSpPr>
              <p:nvPr/>
            </p:nvSpPr>
            <p:spPr bwMode="auto">
              <a:xfrm>
                <a:off x="2146" y="1313"/>
                <a:ext cx="3" cy="4"/>
              </a:xfrm>
              <a:custGeom>
                <a:avLst/>
                <a:gdLst>
                  <a:gd name="T0" fmla="*/ 0 w 12"/>
                  <a:gd name="T1" fmla="*/ 0 h 18"/>
                  <a:gd name="T2" fmla="*/ 0 w 12"/>
                  <a:gd name="T3" fmla="*/ 0 h 18"/>
                  <a:gd name="T4" fmla="*/ 0 w 12"/>
                  <a:gd name="T5" fmla="*/ 0 h 18"/>
                  <a:gd name="T6" fmla="*/ 0 w 12"/>
                  <a:gd name="T7" fmla="*/ 0 h 18"/>
                  <a:gd name="T8" fmla="*/ 0 w 12"/>
                  <a:gd name="T9" fmla="*/ 0 h 18"/>
                  <a:gd name="T10" fmla="*/ 0 w 12"/>
                  <a:gd name="T11" fmla="*/ 0 h 18"/>
                  <a:gd name="T12" fmla="*/ 0 w 12"/>
                  <a:gd name="T13" fmla="*/ 0 h 18"/>
                  <a:gd name="T14" fmla="*/ 0 w 12"/>
                  <a:gd name="T15" fmla="*/ 0 h 18"/>
                  <a:gd name="T16" fmla="*/ 0 w 12"/>
                  <a:gd name="T17" fmla="*/ 0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18"/>
                  <a:gd name="T29" fmla="*/ 12 w 12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18">
                    <a:moveTo>
                      <a:pt x="0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7" y="15"/>
                    </a:lnTo>
                    <a:lnTo>
                      <a:pt x="9" y="16"/>
                    </a:lnTo>
                    <a:lnTo>
                      <a:pt x="12" y="1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6" name="Freeform 3150"/>
              <p:cNvSpPr>
                <a:spLocks/>
              </p:cNvSpPr>
              <p:nvPr/>
            </p:nvSpPr>
            <p:spPr bwMode="auto">
              <a:xfrm>
                <a:off x="2149" y="1317"/>
                <a:ext cx="6" cy="3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1"/>
                  <a:gd name="T17" fmla="*/ 22 w 2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1">
                    <a:moveTo>
                      <a:pt x="0" y="0"/>
                    </a:moveTo>
                    <a:lnTo>
                      <a:pt x="5" y="3"/>
                    </a:lnTo>
                    <a:lnTo>
                      <a:pt x="11" y="6"/>
                    </a:lnTo>
                    <a:lnTo>
                      <a:pt x="16" y="9"/>
                    </a:lnTo>
                    <a:lnTo>
                      <a:pt x="22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7" name="Freeform 3151"/>
              <p:cNvSpPr>
                <a:spLocks/>
              </p:cNvSpPr>
              <p:nvPr/>
            </p:nvSpPr>
            <p:spPr bwMode="auto">
              <a:xfrm>
                <a:off x="2155" y="1320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3"/>
                    </a:lnTo>
                    <a:lnTo>
                      <a:pt x="15" y="5"/>
                    </a:lnTo>
                    <a:lnTo>
                      <a:pt x="23" y="7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8" name="Freeform 3152"/>
              <p:cNvSpPr>
                <a:spLocks/>
              </p:cNvSpPr>
              <p:nvPr/>
            </p:nvSpPr>
            <p:spPr bwMode="auto">
              <a:xfrm>
                <a:off x="2162" y="1322"/>
                <a:ext cx="15" cy="1"/>
              </a:xfrm>
              <a:custGeom>
                <a:avLst/>
                <a:gdLst>
                  <a:gd name="T0" fmla="*/ 0 w 56"/>
                  <a:gd name="T1" fmla="*/ 0 h 5"/>
                  <a:gd name="T2" fmla="*/ 0 w 56"/>
                  <a:gd name="T3" fmla="*/ 0 h 5"/>
                  <a:gd name="T4" fmla="*/ 0 w 56"/>
                  <a:gd name="T5" fmla="*/ 0 h 5"/>
                  <a:gd name="T6" fmla="*/ 0 w 56"/>
                  <a:gd name="T7" fmla="*/ 0 h 5"/>
                  <a:gd name="T8" fmla="*/ 0 w 56"/>
                  <a:gd name="T9" fmla="*/ 0 h 5"/>
                  <a:gd name="T10" fmla="*/ 0 w 56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5"/>
                  <a:gd name="T20" fmla="*/ 56 w 56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5">
                    <a:moveTo>
                      <a:pt x="0" y="0"/>
                    </a:moveTo>
                    <a:lnTo>
                      <a:pt x="11" y="2"/>
                    </a:lnTo>
                    <a:lnTo>
                      <a:pt x="22" y="3"/>
                    </a:lnTo>
                    <a:lnTo>
                      <a:pt x="34" y="4"/>
                    </a:lnTo>
                    <a:lnTo>
                      <a:pt x="45" y="5"/>
                    </a:lnTo>
                    <a:lnTo>
                      <a:pt x="56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89" name="Freeform 3153"/>
              <p:cNvSpPr>
                <a:spLocks/>
              </p:cNvSpPr>
              <p:nvPr/>
            </p:nvSpPr>
            <p:spPr bwMode="auto">
              <a:xfrm>
                <a:off x="2177" y="1322"/>
                <a:ext cx="12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"/>
                  <a:gd name="T17" fmla="*/ 48 w 4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">
                    <a:moveTo>
                      <a:pt x="0" y="4"/>
                    </a:moveTo>
                    <a:lnTo>
                      <a:pt x="12" y="3"/>
                    </a:lnTo>
                    <a:lnTo>
                      <a:pt x="24" y="3"/>
                    </a:lnTo>
                    <a:lnTo>
                      <a:pt x="36" y="2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0" name="Freeform 3154"/>
              <p:cNvSpPr>
                <a:spLocks/>
              </p:cNvSpPr>
              <p:nvPr/>
            </p:nvSpPr>
            <p:spPr bwMode="auto">
              <a:xfrm>
                <a:off x="2189" y="1320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1" name="Freeform 3155"/>
              <p:cNvSpPr>
                <a:spLocks/>
              </p:cNvSpPr>
              <p:nvPr/>
            </p:nvSpPr>
            <p:spPr bwMode="auto">
              <a:xfrm>
                <a:off x="2199" y="1318"/>
                <a:ext cx="4" cy="2"/>
              </a:xfrm>
              <a:custGeom>
                <a:avLst/>
                <a:gdLst>
                  <a:gd name="T0" fmla="*/ 0 w 18"/>
                  <a:gd name="T1" fmla="*/ 0 h 8"/>
                  <a:gd name="T2" fmla="*/ 0 w 18"/>
                  <a:gd name="T3" fmla="*/ 0 h 8"/>
                  <a:gd name="T4" fmla="*/ 0 w 18"/>
                  <a:gd name="T5" fmla="*/ 0 h 8"/>
                  <a:gd name="T6" fmla="*/ 0 w 18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8"/>
                  <a:gd name="T14" fmla="*/ 18 w 18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8">
                    <a:moveTo>
                      <a:pt x="0" y="8"/>
                    </a:moveTo>
                    <a:lnTo>
                      <a:pt x="6" y="6"/>
                    </a:lnTo>
                    <a:lnTo>
                      <a:pt x="13" y="3"/>
                    </a:lnTo>
                    <a:lnTo>
                      <a:pt x="1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2" name="Freeform 3156"/>
              <p:cNvSpPr>
                <a:spLocks/>
              </p:cNvSpPr>
              <p:nvPr/>
            </p:nvSpPr>
            <p:spPr bwMode="auto">
              <a:xfrm>
                <a:off x="2203" y="1313"/>
                <a:ext cx="4" cy="5"/>
              </a:xfrm>
              <a:custGeom>
                <a:avLst/>
                <a:gdLst>
                  <a:gd name="T0" fmla="*/ 0 w 15"/>
                  <a:gd name="T1" fmla="*/ 0 h 20"/>
                  <a:gd name="T2" fmla="*/ 0 w 15"/>
                  <a:gd name="T3" fmla="*/ 0 h 20"/>
                  <a:gd name="T4" fmla="*/ 0 w 15"/>
                  <a:gd name="T5" fmla="*/ 0 h 20"/>
                  <a:gd name="T6" fmla="*/ 0 w 15"/>
                  <a:gd name="T7" fmla="*/ 0 h 20"/>
                  <a:gd name="T8" fmla="*/ 0 w 15"/>
                  <a:gd name="T9" fmla="*/ 0 h 20"/>
                  <a:gd name="T10" fmla="*/ 0 w 15"/>
                  <a:gd name="T11" fmla="*/ 0 h 20"/>
                  <a:gd name="T12" fmla="*/ 0 w 15"/>
                  <a:gd name="T13" fmla="*/ 0 h 20"/>
                  <a:gd name="T14" fmla="*/ 0 w 15"/>
                  <a:gd name="T15" fmla="*/ 0 h 20"/>
                  <a:gd name="T16" fmla="*/ 0 w 15"/>
                  <a:gd name="T17" fmla="*/ 0 h 20"/>
                  <a:gd name="T18" fmla="*/ 0 w 15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20"/>
                  <a:gd name="T32" fmla="*/ 15 w 15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20">
                    <a:moveTo>
                      <a:pt x="0" y="20"/>
                    </a:moveTo>
                    <a:lnTo>
                      <a:pt x="3" y="19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3" y="8"/>
                    </a:lnTo>
                    <a:lnTo>
                      <a:pt x="14" y="6"/>
                    </a:lnTo>
                    <a:lnTo>
                      <a:pt x="15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3" name="Freeform 3157"/>
              <p:cNvSpPr>
                <a:spLocks/>
              </p:cNvSpPr>
              <p:nvPr/>
            </p:nvSpPr>
            <p:spPr bwMode="auto">
              <a:xfrm>
                <a:off x="2142" y="1233"/>
                <a:ext cx="6" cy="13"/>
              </a:xfrm>
              <a:custGeom>
                <a:avLst/>
                <a:gdLst>
                  <a:gd name="T0" fmla="*/ 0 w 24"/>
                  <a:gd name="T1" fmla="*/ 0 h 52"/>
                  <a:gd name="T2" fmla="*/ 0 w 24"/>
                  <a:gd name="T3" fmla="*/ 0 h 52"/>
                  <a:gd name="T4" fmla="*/ 0 w 24"/>
                  <a:gd name="T5" fmla="*/ 0 h 52"/>
                  <a:gd name="T6" fmla="*/ 0 w 24"/>
                  <a:gd name="T7" fmla="*/ 0 h 52"/>
                  <a:gd name="T8" fmla="*/ 0 w 24"/>
                  <a:gd name="T9" fmla="*/ 0 h 52"/>
                  <a:gd name="T10" fmla="*/ 0 w 24"/>
                  <a:gd name="T11" fmla="*/ 0 h 52"/>
                  <a:gd name="T12" fmla="*/ 0 w 24"/>
                  <a:gd name="T13" fmla="*/ 0 h 52"/>
                  <a:gd name="T14" fmla="*/ 0 w 24"/>
                  <a:gd name="T15" fmla="*/ 0 h 52"/>
                  <a:gd name="T16" fmla="*/ 0 w 24"/>
                  <a:gd name="T17" fmla="*/ 0 h 52"/>
                  <a:gd name="T18" fmla="*/ 0 w 24"/>
                  <a:gd name="T19" fmla="*/ 0 h 52"/>
                  <a:gd name="T20" fmla="*/ 0 w 24"/>
                  <a:gd name="T21" fmla="*/ 0 h 52"/>
                  <a:gd name="T22" fmla="*/ 0 w 24"/>
                  <a:gd name="T23" fmla="*/ 0 h 52"/>
                  <a:gd name="T24" fmla="*/ 0 w 24"/>
                  <a:gd name="T25" fmla="*/ 0 h 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52"/>
                  <a:gd name="T41" fmla="*/ 24 w 24"/>
                  <a:gd name="T42" fmla="*/ 52 h 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52">
                    <a:moveTo>
                      <a:pt x="24" y="0"/>
                    </a:moveTo>
                    <a:lnTo>
                      <a:pt x="20" y="4"/>
                    </a:lnTo>
                    <a:lnTo>
                      <a:pt x="17" y="7"/>
                    </a:lnTo>
                    <a:lnTo>
                      <a:pt x="14" y="11"/>
                    </a:lnTo>
                    <a:lnTo>
                      <a:pt x="11" y="15"/>
                    </a:lnTo>
                    <a:lnTo>
                      <a:pt x="9" y="19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3" y="33"/>
                    </a:lnTo>
                    <a:lnTo>
                      <a:pt x="1" y="37"/>
                    </a:lnTo>
                    <a:lnTo>
                      <a:pt x="1" y="42"/>
                    </a:lnTo>
                    <a:lnTo>
                      <a:pt x="0" y="47"/>
                    </a:lnTo>
                    <a:lnTo>
                      <a:pt x="0" y="5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4" name="Freeform 3158"/>
              <p:cNvSpPr>
                <a:spLocks/>
              </p:cNvSpPr>
              <p:nvPr/>
            </p:nvSpPr>
            <p:spPr bwMode="auto">
              <a:xfrm>
                <a:off x="2148" y="1225"/>
                <a:ext cx="12" cy="8"/>
              </a:xfrm>
              <a:custGeom>
                <a:avLst/>
                <a:gdLst>
                  <a:gd name="T0" fmla="*/ 0 w 46"/>
                  <a:gd name="T1" fmla="*/ 0 h 33"/>
                  <a:gd name="T2" fmla="*/ 0 w 46"/>
                  <a:gd name="T3" fmla="*/ 0 h 33"/>
                  <a:gd name="T4" fmla="*/ 0 w 46"/>
                  <a:gd name="T5" fmla="*/ 0 h 33"/>
                  <a:gd name="T6" fmla="*/ 0 w 46"/>
                  <a:gd name="T7" fmla="*/ 0 h 33"/>
                  <a:gd name="T8" fmla="*/ 0 w 46"/>
                  <a:gd name="T9" fmla="*/ 0 h 33"/>
                  <a:gd name="T10" fmla="*/ 0 w 46"/>
                  <a:gd name="T11" fmla="*/ 0 h 33"/>
                  <a:gd name="T12" fmla="*/ 0 w 46"/>
                  <a:gd name="T13" fmla="*/ 0 h 33"/>
                  <a:gd name="T14" fmla="*/ 0 w 46"/>
                  <a:gd name="T15" fmla="*/ 0 h 33"/>
                  <a:gd name="T16" fmla="*/ 0 w 46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33"/>
                  <a:gd name="T29" fmla="*/ 46 w 46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33">
                    <a:moveTo>
                      <a:pt x="46" y="0"/>
                    </a:moveTo>
                    <a:lnTo>
                      <a:pt x="40" y="4"/>
                    </a:lnTo>
                    <a:lnTo>
                      <a:pt x="33" y="7"/>
                    </a:lnTo>
                    <a:lnTo>
                      <a:pt x="27" y="11"/>
                    </a:lnTo>
                    <a:lnTo>
                      <a:pt x="21" y="15"/>
                    </a:lnTo>
                    <a:lnTo>
                      <a:pt x="16" y="19"/>
                    </a:lnTo>
                    <a:lnTo>
                      <a:pt x="10" y="23"/>
                    </a:lnTo>
                    <a:lnTo>
                      <a:pt x="5" y="28"/>
                    </a:lnTo>
                    <a:lnTo>
                      <a:pt x="0" y="3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5" name="Freeform 3159"/>
              <p:cNvSpPr>
                <a:spLocks/>
              </p:cNvSpPr>
              <p:nvPr/>
            </p:nvSpPr>
            <p:spPr bwMode="auto">
              <a:xfrm>
                <a:off x="2160" y="1224"/>
                <a:ext cx="4" cy="1"/>
              </a:xfrm>
              <a:custGeom>
                <a:avLst/>
                <a:gdLst>
                  <a:gd name="T0" fmla="*/ 0 w 15"/>
                  <a:gd name="T1" fmla="*/ 0 h 6"/>
                  <a:gd name="T2" fmla="*/ 0 w 15"/>
                  <a:gd name="T3" fmla="*/ 0 h 6"/>
                  <a:gd name="T4" fmla="*/ 0 w 15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6"/>
                  <a:gd name="T11" fmla="*/ 15 w 15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6">
                    <a:moveTo>
                      <a:pt x="15" y="0"/>
                    </a:moveTo>
                    <a:lnTo>
                      <a:pt x="7" y="3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6" name="Line 3160"/>
              <p:cNvSpPr>
                <a:spLocks noChangeShapeType="1"/>
              </p:cNvSpPr>
              <p:nvPr/>
            </p:nvSpPr>
            <p:spPr bwMode="auto">
              <a:xfrm>
                <a:off x="2142" y="1246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7" name="Line 3161"/>
              <p:cNvSpPr>
                <a:spLocks noChangeShapeType="1"/>
              </p:cNvSpPr>
              <p:nvPr/>
            </p:nvSpPr>
            <p:spPr bwMode="auto">
              <a:xfrm>
                <a:off x="2142" y="1253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8" name="Line 3162"/>
              <p:cNvSpPr>
                <a:spLocks noChangeShapeType="1"/>
              </p:cNvSpPr>
              <p:nvPr/>
            </p:nvSpPr>
            <p:spPr bwMode="auto">
              <a:xfrm>
                <a:off x="2142" y="1258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99" name="Line 3163"/>
              <p:cNvSpPr>
                <a:spLocks noChangeShapeType="1"/>
              </p:cNvSpPr>
              <p:nvPr/>
            </p:nvSpPr>
            <p:spPr bwMode="auto">
              <a:xfrm>
                <a:off x="2133" y="1265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0" name="Line 3164"/>
              <p:cNvSpPr>
                <a:spLocks noChangeShapeType="1"/>
              </p:cNvSpPr>
              <p:nvPr/>
            </p:nvSpPr>
            <p:spPr bwMode="auto">
              <a:xfrm flipV="1">
                <a:off x="2309" y="1306"/>
                <a:ext cx="1" cy="25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1" name="Line 3165"/>
              <p:cNvSpPr>
                <a:spLocks noChangeShapeType="1"/>
              </p:cNvSpPr>
              <p:nvPr/>
            </p:nvSpPr>
            <p:spPr bwMode="auto">
              <a:xfrm flipV="1">
                <a:off x="2187" y="1491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2" name="Line 3166"/>
              <p:cNvSpPr>
                <a:spLocks noChangeShapeType="1"/>
              </p:cNvSpPr>
              <p:nvPr/>
            </p:nvSpPr>
            <p:spPr bwMode="auto">
              <a:xfrm>
                <a:off x="2187" y="1491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3" name="Line 3167"/>
              <p:cNvSpPr>
                <a:spLocks noChangeShapeType="1"/>
              </p:cNvSpPr>
              <p:nvPr/>
            </p:nvSpPr>
            <p:spPr bwMode="auto">
              <a:xfrm>
                <a:off x="2201" y="1491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4" name="Line 3168"/>
              <p:cNvSpPr>
                <a:spLocks noChangeShapeType="1"/>
              </p:cNvSpPr>
              <p:nvPr/>
            </p:nvSpPr>
            <p:spPr bwMode="auto">
              <a:xfrm flipH="1">
                <a:off x="2187" y="1497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5" name="Line 3169"/>
              <p:cNvSpPr>
                <a:spLocks noChangeShapeType="1"/>
              </p:cNvSpPr>
              <p:nvPr/>
            </p:nvSpPr>
            <p:spPr bwMode="auto">
              <a:xfrm flipV="1">
                <a:off x="2187" y="1538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6" name="Line 3170"/>
              <p:cNvSpPr>
                <a:spLocks noChangeShapeType="1"/>
              </p:cNvSpPr>
              <p:nvPr/>
            </p:nvSpPr>
            <p:spPr bwMode="auto">
              <a:xfrm>
                <a:off x="2187" y="153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7" name="Line 3171"/>
              <p:cNvSpPr>
                <a:spLocks noChangeShapeType="1"/>
              </p:cNvSpPr>
              <p:nvPr/>
            </p:nvSpPr>
            <p:spPr bwMode="auto">
              <a:xfrm>
                <a:off x="2201" y="1538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8" name="Line 3172"/>
              <p:cNvSpPr>
                <a:spLocks noChangeShapeType="1"/>
              </p:cNvSpPr>
              <p:nvPr/>
            </p:nvSpPr>
            <p:spPr bwMode="auto">
              <a:xfrm flipH="1">
                <a:off x="2187" y="154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09" name="Line 3173"/>
              <p:cNvSpPr>
                <a:spLocks noChangeShapeType="1"/>
              </p:cNvSpPr>
              <p:nvPr/>
            </p:nvSpPr>
            <p:spPr bwMode="auto">
              <a:xfrm>
                <a:off x="2329" y="1297"/>
                <a:ext cx="7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0" name="Line 3174"/>
              <p:cNvSpPr>
                <a:spLocks noChangeShapeType="1"/>
              </p:cNvSpPr>
              <p:nvPr/>
            </p:nvSpPr>
            <p:spPr bwMode="auto">
              <a:xfrm>
                <a:off x="2721" y="2015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1" name="Line 3175"/>
              <p:cNvSpPr>
                <a:spLocks noChangeShapeType="1"/>
              </p:cNvSpPr>
              <p:nvPr/>
            </p:nvSpPr>
            <p:spPr bwMode="auto">
              <a:xfrm>
                <a:off x="2692" y="2003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2" name="Line 3176"/>
              <p:cNvSpPr>
                <a:spLocks noChangeShapeType="1"/>
              </p:cNvSpPr>
              <p:nvPr/>
            </p:nvSpPr>
            <p:spPr bwMode="auto">
              <a:xfrm>
                <a:off x="2721" y="20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3" name="Line 3177"/>
              <p:cNvSpPr>
                <a:spLocks noChangeShapeType="1"/>
              </p:cNvSpPr>
              <p:nvPr/>
            </p:nvSpPr>
            <p:spPr bwMode="auto">
              <a:xfrm flipH="1">
                <a:off x="2677" y="2015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4" name="Line 3178"/>
              <p:cNvSpPr>
                <a:spLocks noChangeShapeType="1"/>
              </p:cNvSpPr>
              <p:nvPr/>
            </p:nvSpPr>
            <p:spPr bwMode="auto">
              <a:xfrm flipH="1">
                <a:off x="2565" y="1866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5" name="Line 3179"/>
              <p:cNvSpPr>
                <a:spLocks noChangeShapeType="1"/>
              </p:cNvSpPr>
              <p:nvPr/>
            </p:nvSpPr>
            <p:spPr bwMode="auto">
              <a:xfrm>
                <a:off x="2532" y="1871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6" name="Line 3180"/>
              <p:cNvSpPr>
                <a:spLocks noChangeShapeType="1"/>
              </p:cNvSpPr>
              <p:nvPr/>
            </p:nvSpPr>
            <p:spPr bwMode="auto">
              <a:xfrm flipH="1">
                <a:off x="2532" y="1848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7" name="Line 3181"/>
              <p:cNvSpPr>
                <a:spLocks noChangeShapeType="1"/>
              </p:cNvSpPr>
              <p:nvPr/>
            </p:nvSpPr>
            <p:spPr bwMode="auto">
              <a:xfrm>
                <a:off x="2532" y="18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8" name="Line 3182"/>
              <p:cNvSpPr>
                <a:spLocks noChangeShapeType="1"/>
              </p:cNvSpPr>
              <p:nvPr/>
            </p:nvSpPr>
            <p:spPr bwMode="auto">
              <a:xfrm flipH="1">
                <a:off x="2499" y="2003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19" name="Line 3183"/>
              <p:cNvSpPr>
                <a:spLocks noChangeShapeType="1"/>
              </p:cNvSpPr>
              <p:nvPr/>
            </p:nvSpPr>
            <p:spPr bwMode="auto">
              <a:xfrm>
                <a:off x="2499" y="20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0" name="Line 3184"/>
              <p:cNvSpPr>
                <a:spLocks noChangeShapeType="1"/>
              </p:cNvSpPr>
              <p:nvPr/>
            </p:nvSpPr>
            <p:spPr bwMode="auto">
              <a:xfrm>
                <a:off x="2499" y="2015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1" name="Line 3185"/>
              <p:cNvSpPr>
                <a:spLocks noChangeShapeType="1"/>
              </p:cNvSpPr>
              <p:nvPr/>
            </p:nvSpPr>
            <p:spPr bwMode="auto">
              <a:xfrm>
                <a:off x="2278" y="1820"/>
                <a:ext cx="1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2" name="Line 3186"/>
              <p:cNvSpPr>
                <a:spLocks noChangeShapeType="1"/>
              </p:cNvSpPr>
              <p:nvPr/>
            </p:nvSpPr>
            <p:spPr bwMode="auto">
              <a:xfrm>
                <a:off x="2297" y="182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3" name="Line 3187"/>
              <p:cNvSpPr>
                <a:spLocks noChangeShapeType="1"/>
              </p:cNvSpPr>
              <p:nvPr/>
            </p:nvSpPr>
            <p:spPr bwMode="auto">
              <a:xfrm flipV="1">
                <a:off x="2187" y="1806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4" name="Line 3188"/>
              <p:cNvSpPr>
                <a:spLocks noChangeShapeType="1"/>
              </p:cNvSpPr>
              <p:nvPr/>
            </p:nvSpPr>
            <p:spPr bwMode="auto">
              <a:xfrm>
                <a:off x="2187" y="1806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5" name="Line 3189"/>
              <p:cNvSpPr>
                <a:spLocks noChangeShapeType="1"/>
              </p:cNvSpPr>
              <p:nvPr/>
            </p:nvSpPr>
            <p:spPr bwMode="auto">
              <a:xfrm>
                <a:off x="2201" y="1806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6" name="Line 3190"/>
              <p:cNvSpPr>
                <a:spLocks noChangeShapeType="1"/>
              </p:cNvSpPr>
              <p:nvPr/>
            </p:nvSpPr>
            <p:spPr bwMode="auto">
              <a:xfrm flipH="1">
                <a:off x="2187" y="181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7" name="Line 3191"/>
              <p:cNvSpPr>
                <a:spLocks noChangeShapeType="1"/>
              </p:cNvSpPr>
              <p:nvPr/>
            </p:nvSpPr>
            <p:spPr bwMode="auto">
              <a:xfrm>
                <a:off x="2135" y="1820"/>
                <a:ext cx="1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8" name="Freeform 3192"/>
              <p:cNvSpPr>
                <a:spLocks/>
              </p:cNvSpPr>
              <p:nvPr/>
            </p:nvSpPr>
            <p:spPr bwMode="auto">
              <a:xfrm>
                <a:off x="2007" y="1761"/>
                <a:ext cx="2" cy="13"/>
              </a:xfrm>
              <a:custGeom>
                <a:avLst/>
                <a:gdLst>
                  <a:gd name="T0" fmla="*/ 0 w 7"/>
                  <a:gd name="T1" fmla="*/ 0 h 52"/>
                  <a:gd name="T2" fmla="*/ 0 w 7"/>
                  <a:gd name="T3" fmla="*/ 0 h 52"/>
                  <a:gd name="T4" fmla="*/ 0 w 7"/>
                  <a:gd name="T5" fmla="*/ 0 h 52"/>
                  <a:gd name="T6" fmla="*/ 0 w 7"/>
                  <a:gd name="T7" fmla="*/ 0 h 52"/>
                  <a:gd name="T8" fmla="*/ 0 w 7"/>
                  <a:gd name="T9" fmla="*/ 0 h 52"/>
                  <a:gd name="T10" fmla="*/ 0 w 7"/>
                  <a:gd name="T11" fmla="*/ 0 h 52"/>
                  <a:gd name="T12" fmla="*/ 0 w 7"/>
                  <a:gd name="T13" fmla="*/ 0 h 52"/>
                  <a:gd name="T14" fmla="*/ 0 w 7"/>
                  <a:gd name="T15" fmla="*/ 0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52"/>
                  <a:gd name="T26" fmla="*/ 7 w 7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52">
                    <a:moveTo>
                      <a:pt x="7" y="52"/>
                    </a:moveTo>
                    <a:lnTo>
                      <a:pt x="7" y="45"/>
                    </a:lnTo>
                    <a:lnTo>
                      <a:pt x="7" y="37"/>
                    </a:lnTo>
                    <a:lnTo>
                      <a:pt x="6" y="30"/>
                    </a:lnTo>
                    <a:lnTo>
                      <a:pt x="5" y="22"/>
                    </a:lnTo>
                    <a:lnTo>
                      <a:pt x="3" y="15"/>
                    </a:lnTo>
                    <a:lnTo>
                      <a:pt x="2" y="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29" name="Line 3193"/>
              <p:cNvSpPr>
                <a:spLocks noChangeShapeType="1"/>
              </p:cNvSpPr>
              <p:nvPr/>
            </p:nvSpPr>
            <p:spPr bwMode="auto">
              <a:xfrm flipV="1">
                <a:off x="2009" y="1774"/>
                <a:ext cx="1" cy="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0" name="Freeform 3194"/>
              <p:cNvSpPr>
                <a:spLocks/>
              </p:cNvSpPr>
              <p:nvPr/>
            </p:nvSpPr>
            <p:spPr bwMode="auto">
              <a:xfrm>
                <a:off x="2003" y="1752"/>
                <a:ext cx="6" cy="22"/>
              </a:xfrm>
              <a:custGeom>
                <a:avLst/>
                <a:gdLst>
                  <a:gd name="T0" fmla="*/ 0 w 22"/>
                  <a:gd name="T1" fmla="*/ 0 h 88"/>
                  <a:gd name="T2" fmla="*/ 0 w 22"/>
                  <a:gd name="T3" fmla="*/ 0 h 88"/>
                  <a:gd name="T4" fmla="*/ 0 w 22"/>
                  <a:gd name="T5" fmla="*/ 0 h 88"/>
                  <a:gd name="T6" fmla="*/ 0 w 22"/>
                  <a:gd name="T7" fmla="*/ 0 h 88"/>
                  <a:gd name="T8" fmla="*/ 0 w 22"/>
                  <a:gd name="T9" fmla="*/ 0 h 88"/>
                  <a:gd name="T10" fmla="*/ 0 w 22"/>
                  <a:gd name="T11" fmla="*/ 0 h 88"/>
                  <a:gd name="T12" fmla="*/ 0 w 22"/>
                  <a:gd name="T13" fmla="*/ 0 h 88"/>
                  <a:gd name="T14" fmla="*/ 0 w 22"/>
                  <a:gd name="T15" fmla="*/ 0 h 88"/>
                  <a:gd name="T16" fmla="*/ 0 w 22"/>
                  <a:gd name="T17" fmla="*/ 0 h 88"/>
                  <a:gd name="T18" fmla="*/ 0 w 22"/>
                  <a:gd name="T19" fmla="*/ 0 h 88"/>
                  <a:gd name="T20" fmla="*/ 0 w 22"/>
                  <a:gd name="T21" fmla="*/ 0 h 88"/>
                  <a:gd name="T22" fmla="*/ 0 w 22"/>
                  <a:gd name="T23" fmla="*/ 0 h 88"/>
                  <a:gd name="T24" fmla="*/ 0 w 22"/>
                  <a:gd name="T25" fmla="*/ 0 h 8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88"/>
                  <a:gd name="T41" fmla="*/ 22 w 22"/>
                  <a:gd name="T42" fmla="*/ 88 h 8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88">
                    <a:moveTo>
                      <a:pt x="22" y="88"/>
                    </a:moveTo>
                    <a:lnTo>
                      <a:pt x="22" y="81"/>
                    </a:lnTo>
                    <a:lnTo>
                      <a:pt x="22" y="73"/>
                    </a:lnTo>
                    <a:lnTo>
                      <a:pt x="21" y="65"/>
                    </a:lnTo>
                    <a:lnTo>
                      <a:pt x="20" y="58"/>
                    </a:lnTo>
                    <a:lnTo>
                      <a:pt x="18" y="50"/>
                    </a:lnTo>
                    <a:lnTo>
                      <a:pt x="17" y="43"/>
                    </a:lnTo>
                    <a:lnTo>
                      <a:pt x="14" y="35"/>
                    </a:lnTo>
                    <a:lnTo>
                      <a:pt x="12" y="28"/>
                    </a:lnTo>
                    <a:lnTo>
                      <a:pt x="9" y="21"/>
                    </a:lnTo>
                    <a:lnTo>
                      <a:pt x="7" y="13"/>
                    </a:lnTo>
                    <a:lnTo>
                      <a:pt x="3" y="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1" name="Line 3195"/>
              <p:cNvSpPr>
                <a:spLocks noChangeShapeType="1"/>
              </p:cNvSpPr>
              <p:nvPr/>
            </p:nvSpPr>
            <p:spPr bwMode="auto">
              <a:xfrm flipV="1">
                <a:off x="2529" y="1768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2" name="Line 3196"/>
              <p:cNvSpPr>
                <a:spLocks noChangeShapeType="1"/>
              </p:cNvSpPr>
              <p:nvPr/>
            </p:nvSpPr>
            <p:spPr bwMode="auto">
              <a:xfrm>
                <a:off x="2309" y="1556"/>
                <a:ext cx="1" cy="14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3" name="Line 3197"/>
              <p:cNvSpPr>
                <a:spLocks noChangeShapeType="1"/>
              </p:cNvSpPr>
              <p:nvPr/>
            </p:nvSpPr>
            <p:spPr bwMode="auto">
              <a:xfrm>
                <a:off x="1864" y="1265"/>
                <a:ext cx="1" cy="6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4" name="Line 3198"/>
              <p:cNvSpPr>
                <a:spLocks noChangeShapeType="1"/>
              </p:cNvSpPr>
              <p:nvPr/>
            </p:nvSpPr>
            <p:spPr bwMode="auto">
              <a:xfrm>
                <a:off x="1869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5" name="Line 3199"/>
              <p:cNvSpPr>
                <a:spLocks noChangeShapeType="1"/>
              </p:cNvSpPr>
              <p:nvPr/>
            </p:nvSpPr>
            <p:spPr bwMode="auto">
              <a:xfrm>
                <a:off x="1878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6" name="Line 3200"/>
              <p:cNvSpPr>
                <a:spLocks noChangeShapeType="1"/>
              </p:cNvSpPr>
              <p:nvPr/>
            </p:nvSpPr>
            <p:spPr bwMode="auto">
              <a:xfrm>
                <a:off x="1897" y="123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7" name="Line 3201"/>
              <p:cNvSpPr>
                <a:spLocks noChangeShapeType="1"/>
              </p:cNvSpPr>
              <p:nvPr/>
            </p:nvSpPr>
            <p:spPr bwMode="auto">
              <a:xfrm>
                <a:off x="1873" y="1246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8" name="Line 3202"/>
              <p:cNvSpPr>
                <a:spLocks noChangeShapeType="1"/>
              </p:cNvSpPr>
              <p:nvPr/>
            </p:nvSpPr>
            <p:spPr bwMode="auto">
              <a:xfrm flipH="1">
                <a:off x="1870" y="1258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39" name="Line 3203"/>
              <p:cNvSpPr>
                <a:spLocks noChangeShapeType="1"/>
              </p:cNvSpPr>
              <p:nvPr/>
            </p:nvSpPr>
            <p:spPr bwMode="auto">
              <a:xfrm flipH="1" flipV="1">
                <a:off x="1926" y="1210"/>
                <a:ext cx="2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0" name="Line 3204"/>
              <p:cNvSpPr>
                <a:spLocks noChangeShapeType="1"/>
              </p:cNvSpPr>
              <p:nvPr/>
            </p:nvSpPr>
            <p:spPr bwMode="auto">
              <a:xfrm flipV="1">
                <a:off x="1928" y="1213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1" name="Line 3205"/>
              <p:cNvSpPr>
                <a:spLocks noChangeShapeType="1"/>
              </p:cNvSpPr>
              <p:nvPr/>
            </p:nvSpPr>
            <p:spPr bwMode="auto">
              <a:xfrm>
                <a:off x="1923" y="120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2" name="Line 3206"/>
              <p:cNvSpPr>
                <a:spLocks noChangeShapeType="1"/>
              </p:cNvSpPr>
              <p:nvPr/>
            </p:nvSpPr>
            <p:spPr bwMode="auto">
              <a:xfrm>
                <a:off x="1923" y="121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3" name="Line 3207"/>
              <p:cNvSpPr>
                <a:spLocks noChangeShapeType="1"/>
              </p:cNvSpPr>
              <p:nvPr/>
            </p:nvSpPr>
            <p:spPr bwMode="auto">
              <a:xfrm flipV="1">
                <a:off x="1923" y="120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4" name="Line 3208"/>
              <p:cNvSpPr>
                <a:spLocks noChangeShapeType="1"/>
              </p:cNvSpPr>
              <p:nvPr/>
            </p:nvSpPr>
            <p:spPr bwMode="auto">
              <a:xfrm>
                <a:off x="1923" y="120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5" name="Line 3209"/>
              <p:cNvSpPr>
                <a:spLocks noChangeShapeType="1"/>
              </p:cNvSpPr>
              <p:nvPr/>
            </p:nvSpPr>
            <p:spPr bwMode="auto">
              <a:xfrm flipV="1">
                <a:off x="1926" y="120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6" name="Line 3210"/>
              <p:cNvSpPr>
                <a:spLocks noChangeShapeType="1"/>
              </p:cNvSpPr>
              <p:nvPr/>
            </p:nvSpPr>
            <p:spPr bwMode="auto">
              <a:xfrm flipH="1">
                <a:off x="1926" y="120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7" name="Line 3211"/>
              <p:cNvSpPr>
                <a:spLocks noChangeShapeType="1"/>
              </p:cNvSpPr>
              <p:nvPr/>
            </p:nvSpPr>
            <p:spPr bwMode="auto">
              <a:xfrm flipH="1">
                <a:off x="1923" y="120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8" name="Line 3212"/>
              <p:cNvSpPr>
                <a:spLocks noChangeShapeType="1"/>
              </p:cNvSpPr>
              <p:nvPr/>
            </p:nvSpPr>
            <p:spPr bwMode="auto">
              <a:xfrm flipV="1">
                <a:off x="1922" y="1213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49" name="Line 3213"/>
              <p:cNvSpPr>
                <a:spLocks noChangeShapeType="1"/>
              </p:cNvSpPr>
              <p:nvPr/>
            </p:nvSpPr>
            <p:spPr bwMode="auto">
              <a:xfrm flipV="1">
                <a:off x="1922" y="121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0" name="Line 3214"/>
              <p:cNvSpPr>
                <a:spLocks noChangeShapeType="1"/>
              </p:cNvSpPr>
              <p:nvPr/>
            </p:nvSpPr>
            <p:spPr bwMode="auto">
              <a:xfrm>
                <a:off x="1922" y="1213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1" name="Line 3215"/>
              <p:cNvSpPr>
                <a:spLocks noChangeShapeType="1"/>
              </p:cNvSpPr>
              <p:nvPr/>
            </p:nvSpPr>
            <p:spPr bwMode="auto">
              <a:xfrm>
                <a:off x="1810" y="1293"/>
                <a:ext cx="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2" name="Freeform 3216"/>
              <p:cNvSpPr>
                <a:spLocks/>
              </p:cNvSpPr>
              <p:nvPr/>
            </p:nvSpPr>
            <p:spPr bwMode="auto">
              <a:xfrm>
                <a:off x="1665" y="1286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8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3" name="Freeform 3217"/>
              <p:cNvSpPr>
                <a:spLocks/>
              </p:cNvSpPr>
              <p:nvPr/>
            </p:nvSpPr>
            <p:spPr bwMode="auto">
              <a:xfrm>
                <a:off x="1669" y="1291"/>
                <a:ext cx="7" cy="3"/>
              </a:xfrm>
              <a:custGeom>
                <a:avLst/>
                <a:gdLst>
                  <a:gd name="T0" fmla="*/ 0 w 29"/>
                  <a:gd name="T1" fmla="*/ 0 h 11"/>
                  <a:gd name="T2" fmla="*/ 0 w 29"/>
                  <a:gd name="T3" fmla="*/ 0 h 11"/>
                  <a:gd name="T4" fmla="*/ 0 w 29"/>
                  <a:gd name="T5" fmla="*/ 0 h 11"/>
                  <a:gd name="T6" fmla="*/ 0 w 29"/>
                  <a:gd name="T7" fmla="*/ 0 h 11"/>
                  <a:gd name="T8" fmla="*/ 0 w 29"/>
                  <a:gd name="T9" fmla="*/ 0 h 11"/>
                  <a:gd name="T10" fmla="*/ 0 w 2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1"/>
                  <a:gd name="T20" fmla="*/ 29 w 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1">
                    <a:moveTo>
                      <a:pt x="0" y="0"/>
                    </a:moveTo>
                    <a:lnTo>
                      <a:pt x="6" y="3"/>
                    </a:lnTo>
                    <a:lnTo>
                      <a:pt x="11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4" name="Freeform 3218"/>
              <p:cNvSpPr>
                <a:spLocks/>
              </p:cNvSpPr>
              <p:nvPr/>
            </p:nvSpPr>
            <p:spPr bwMode="auto">
              <a:xfrm>
                <a:off x="1676" y="1294"/>
                <a:ext cx="14" cy="1"/>
              </a:xfrm>
              <a:custGeom>
                <a:avLst/>
                <a:gdLst>
                  <a:gd name="T0" fmla="*/ 0 w 57"/>
                  <a:gd name="T1" fmla="*/ 0 h 5"/>
                  <a:gd name="T2" fmla="*/ 0 w 57"/>
                  <a:gd name="T3" fmla="*/ 0 h 5"/>
                  <a:gd name="T4" fmla="*/ 0 w 57"/>
                  <a:gd name="T5" fmla="*/ 0 h 5"/>
                  <a:gd name="T6" fmla="*/ 0 w 57"/>
                  <a:gd name="T7" fmla="*/ 0 h 5"/>
                  <a:gd name="T8" fmla="*/ 0 w 57"/>
                  <a:gd name="T9" fmla="*/ 0 h 5"/>
                  <a:gd name="T10" fmla="*/ 0 w 57"/>
                  <a:gd name="T11" fmla="*/ 0 h 5"/>
                  <a:gd name="T12" fmla="*/ 0 w 57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"/>
                  <a:gd name="T23" fmla="*/ 57 w 57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">
                    <a:moveTo>
                      <a:pt x="0" y="0"/>
                    </a:moveTo>
                    <a:lnTo>
                      <a:pt x="9" y="1"/>
                    </a:lnTo>
                    <a:lnTo>
                      <a:pt x="19" y="3"/>
                    </a:lnTo>
                    <a:lnTo>
                      <a:pt x="28" y="4"/>
                    </a:lnTo>
                    <a:lnTo>
                      <a:pt x="38" y="5"/>
                    </a:lnTo>
                    <a:lnTo>
                      <a:pt x="48" y="5"/>
                    </a:lnTo>
                    <a:lnTo>
                      <a:pt x="57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5" name="Freeform 3219"/>
              <p:cNvSpPr>
                <a:spLocks/>
              </p:cNvSpPr>
              <p:nvPr/>
            </p:nvSpPr>
            <p:spPr bwMode="auto">
              <a:xfrm>
                <a:off x="1690" y="1294"/>
                <a:ext cx="12" cy="1"/>
              </a:xfrm>
              <a:custGeom>
                <a:avLst/>
                <a:gdLst>
                  <a:gd name="T0" fmla="*/ 0 w 50"/>
                  <a:gd name="T1" fmla="*/ 0 h 3"/>
                  <a:gd name="T2" fmla="*/ 0 w 50"/>
                  <a:gd name="T3" fmla="*/ 0 h 3"/>
                  <a:gd name="T4" fmla="*/ 0 w 50"/>
                  <a:gd name="T5" fmla="*/ 0 h 3"/>
                  <a:gd name="T6" fmla="*/ 0 w 50"/>
                  <a:gd name="T7" fmla="*/ 0 h 3"/>
                  <a:gd name="T8" fmla="*/ 0 w 50"/>
                  <a:gd name="T9" fmla="*/ 0 h 3"/>
                  <a:gd name="T10" fmla="*/ 0 w 50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3"/>
                  <a:gd name="T20" fmla="*/ 50 w 50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3">
                    <a:moveTo>
                      <a:pt x="0" y="3"/>
                    </a:moveTo>
                    <a:lnTo>
                      <a:pt x="10" y="3"/>
                    </a:lnTo>
                    <a:lnTo>
                      <a:pt x="20" y="3"/>
                    </a:lnTo>
                    <a:lnTo>
                      <a:pt x="30" y="2"/>
                    </a:lnTo>
                    <a:lnTo>
                      <a:pt x="40" y="1"/>
                    </a:lnTo>
                    <a:lnTo>
                      <a:pt x="5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6" name="Freeform 3220"/>
              <p:cNvSpPr>
                <a:spLocks/>
              </p:cNvSpPr>
              <p:nvPr/>
            </p:nvSpPr>
            <p:spPr bwMode="auto">
              <a:xfrm>
                <a:off x="1702" y="1291"/>
                <a:ext cx="10" cy="3"/>
              </a:xfrm>
              <a:custGeom>
                <a:avLst/>
                <a:gdLst>
                  <a:gd name="T0" fmla="*/ 0 w 37"/>
                  <a:gd name="T1" fmla="*/ 0 h 13"/>
                  <a:gd name="T2" fmla="*/ 0 w 37"/>
                  <a:gd name="T3" fmla="*/ 0 h 13"/>
                  <a:gd name="T4" fmla="*/ 0 w 37"/>
                  <a:gd name="T5" fmla="*/ 0 h 13"/>
                  <a:gd name="T6" fmla="*/ 0 w 37"/>
                  <a:gd name="T7" fmla="*/ 0 h 13"/>
                  <a:gd name="T8" fmla="*/ 0 w 37"/>
                  <a:gd name="T9" fmla="*/ 0 h 13"/>
                  <a:gd name="T10" fmla="*/ 0 w 37"/>
                  <a:gd name="T11" fmla="*/ 0 h 13"/>
                  <a:gd name="T12" fmla="*/ 0 w 37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3"/>
                  <a:gd name="T23" fmla="*/ 37 w 37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3">
                    <a:moveTo>
                      <a:pt x="0" y="13"/>
                    </a:moveTo>
                    <a:lnTo>
                      <a:pt x="6" y="11"/>
                    </a:lnTo>
                    <a:lnTo>
                      <a:pt x="12" y="10"/>
                    </a:lnTo>
                    <a:lnTo>
                      <a:pt x="19" y="8"/>
                    </a:lnTo>
                    <a:lnTo>
                      <a:pt x="25" y="6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7" name="Freeform 3221"/>
              <p:cNvSpPr>
                <a:spLocks/>
              </p:cNvSpPr>
              <p:nvPr/>
            </p:nvSpPr>
            <p:spPr bwMode="auto">
              <a:xfrm>
                <a:off x="1712" y="1286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9"/>
                    </a:lnTo>
                    <a:lnTo>
                      <a:pt x="5" y="17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7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8" name="Freeform 3222"/>
              <p:cNvSpPr>
                <a:spLocks/>
              </p:cNvSpPr>
              <p:nvPr/>
            </p:nvSpPr>
            <p:spPr bwMode="auto">
              <a:xfrm>
                <a:off x="1665" y="1291"/>
                <a:ext cx="4" cy="4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7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59" name="Freeform 3223"/>
              <p:cNvSpPr>
                <a:spLocks/>
              </p:cNvSpPr>
              <p:nvPr/>
            </p:nvSpPr>
            <p:spPr bwMode="auto">
              <a:xfrm>
                <a:off x="1669" y="1295"/>
                <a:ext cx="7" cy="3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0 h 10"/>
                  <a:gd name="T4" fmla="*/ 0 w 29"/>
                  <a:gd name="T5" fmla="*/ 0 h 10"/>
                  <a:gd name="T6" fmla="*/ 0 w 29"/>
                  <a:gd name="T7" fmla="*/ 0 h 10"/>
                  <a:gd name="T8" fmla="*/ 0 w 29"/>
                  <a:gd name="T9" fmla="*/ 0 h 10"/>
                  <a:gd name="T10" fmla="*/ 0 w 2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0"/>
                  <a:gd name="T20" fmla="*/ 29 w 29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0">
                    <a:moveTo>
                      <a:pt x="0" y="0"/>
                    </a:moveTo>
                    <a:lnTo>
                      <a:pt x="6" y="2"/>
                    </a:lnTo>
                    <a:lnTo>
                      <a:pt x="11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0" name="Freeform 3224"/>
              <p:cNvSpPr>
                <a:spLocks/>
              </p:cNvSpPr>
              <p:nvPr/>
            </p:nvSpPr>
            <p:spPr bwMode="auto">
              <a:xfrm>
                <a:off x="1676" y="1298"/>
                <a:ext cx="14" cy="1"/>
              </a:xfrm>
              <a:custGeom>
                <a:avLst/>
                <a:gdLst>
                  <a:gd name="T0" fmla="*/ 0 w 57"/>
                  <a:gd name="T1" fmla="*/ 0 h 6"/>
                  <a:gd name="T2" fmla="*/ 0 w 57"/>
                  <a:gd name="T3" fmla="*/ 0 h 6"/>
                  <a:gd name="T4" fmla="*/ 0 w 57"/>
                  <a:gd name="T5" fmla="*/ 0 h 6"/>
                  <a:gd name="T6" fmla="*/ 0 w 57"/>
                  <a:gd name="T7" fmla="*/ 0 h 6"/>
                  <a:gd name="T8" fmla="*/ 0 w 57"/>
                  <a:gd name="T9" fmla="*/ 0 h 6"/>
                  <a:gd name="T10" fmla="*/ 0 w 57"/>
                  <a:gd name="T11" fmla="*/ 0 h 6"/>
                  <a:gd name="T12" fmla="*/ 0 w 57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6"/>
                  <a:gd name="T23" fmla="*/ 57 w 57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6">
                    <a:moveTo>
                      <a:pt x="0" y="0"/>
                    </a:moveTo>
                    <a:lnTo>
                      <a:pt x="9" y="2"/>
                    </a:lnTo>
                    <a:lnTo>
                      <a:pt x="19" y="3"/>
                    </a:lnTo>
                    <a:lnTo>
                      <a:pt x="28" y="5"/>
                    </a:lnTo>
                    <a:lnTo>
                      <a:pt x="38" y="5"/>
                    </a:lnTo>
                    <a:lnTo>
                      <a:pt x="48" y="6"/>
                    </a:lnTo>
                    <a:lnTo>
                      <a:pt x="57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1" name="Freeform 3225"/>
              <p:cNvSpPr>
                <a:spLocks/>
              </p:cNvSpPr>
              <p:nvPr/>
            </p:nvSpPr>
            <p:spPr bwMode="auto">
              <a:xfrm>
                <a:off x="1690" y="1298"/>
                <a:ext cx="12" cy="1"/>
              </a:xfrm>
              <a:custGeom>
                <a:avLst/>
                <a:gdLst>
                  <a:gd name="T0" fmla="*/ 0 w 50"/>
                  <a:gd name="T1" fmla="*/ 0 h 4"/>
                  <a:gd name="T2" fmla="*/ 0 w 50"/>
                  <a:gd name="T3" fmla="*/ 0 h 4"/>
                  <a:gd name="T4" fmla="*/ 0 w 50"/>
                  <a:gd name="T5" fmla="*/ 0 h 4"/>
                  <a:gd name="T6" fmla="*/ 0 w 50"/>
                  <a:gd name="T7" fmla="*/ 0 h 4"/>
                  <a:gd name="T8" fmla="*/ 0 w 50"/>
                  <a:gd name="T9" fmla="*/ 0 h 4"/>
                  <a:gd name="T10" fmla="*/ 0 w 50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4"/>
                  <a:gd name="T20" fmla="*/ 50 w 50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4">
                    <a:moveTo>
                      <a:pt x="0" y="4"/>
                    </a:moveTo>
                    <a:lnTo>
                      <a:pt x="10" y="4"/>
                    </a:lnTo>
                    <a:lnTo>
                      <a:pt x="20" y="3"/>
                    </a:lnTo>
                    <a:lnTo>
                      <a:pt x="30" y="3"/>
                    </a:lnTo>
                    <a:lnTo>
                      <a:pt x="40" y="1"/>
                    </a:lnTo>
                    <a:lnTo>
                      <a:pt x="5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2" name="Freeform 3226"/>
              <p:cNvSpPr>
                <a:spLocks/>
              </p:cNvSpPr>
              <p:nvPr/>
            </p:nvSpPr>
            <p:spPr bwMode="auto">
              <a:xfrm>
                <a:off x="1702" y="1295"/>
                <a:ext cx="10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1"/>
                    </a:lnTo>
                    <a:lnTo>
                      <a:pt x="12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3" name="Freeform 3227"/>
              <p:cNvSpPr>
                <a:spLocks/>
              </p:cNvSpPr>
              <p:nvPr/>
            </p:nvSpPr>
            <p:spPr bwMode="auto">
              <a:xfrm>
                <a:off x="1712" y="1291"/>
                <a:ext cx="4" cy="4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8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4" name="Line 3228"/>
              <p:cNvSpPr>
                <a:spLocks noChangeShapeType="1"/>
              </p:cNvSpPr>
              <p:nvPr/>
            </p:nvSpPr>
            <p:spPr bwMode="auto">
              <a:xfrm flipH="1">
                <a:off x="1665" y="1243"/>
                <a:ext cx="12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5" name="Line 3229"/>
              <p:cNvSpPr>
                <a:spLocks noChangeShapeType="1"/>
              </p:cNvSpPr>
              <p:nvPr/>
            </p:nvSpPr>
            <p:spPr bwMode="auto">
              <a:xfrm>
                <a:off x="1665" y="1275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6" name="Line 3230"/>
              <p:cNvSpPr>
                <a:spLocks noChangeShapeType="1"/>
              </p:cNvSpPr>
              <p:nvPr/>
            </p:nvSpPr>
            <p:spPr bwMode="auto">
              <a:xfrm flipH="1">
                <a:off x="1660" y="1291"/>
                <a:ext cx="5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7" name="Line 3231"/>
              <p:cNvSpPr>
                <a:spLocks noChangeShapeType="1"/>
              </p:cNvSpPr>
              <p:nvPr/>
            </p:nvSpPr>
            <p:spPr bwMode="auto">
              <a:xfrm>
                <a:off x="1660" y="131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8" name="Freeform 3232"/>
              <p:cNvSpPr>
                <a:spLocks/>
              </p:cNvSpPr>
              <p:nvPr/>
            </p:nvSpPr>
            <p:spPr bwMode="auto">
              <a:xfrm>
                <a:off x="1677" y="1234"/>
                <a:ext cx="2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8"/>
                  <a:gd name="T20" fmla="*/ 7 w 7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69" name="Freeform 3233"/>
              <p:cNvSpPr>
                <a:spLocks/>
              </p:cNvSpPr>
              <p:nvPr/>
            </p:nvSpPr>
            <p:spPr bwMode="auto">
              <a:xfrm>
                <a:off x="1679" y="1236"/>
                <a:ext cx="3" cy="1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0" name="Freeform 3234"/>
              <p:cNvSpPr>
                <a:spLocks/>
              </p:cNvSpPr>
              <p:nvPr/>
            </p:nvSpPr>
            <p:spPr bwMode="auto">
              <a:xfrm>
                <a:off x="1682" y="1237"/>
                <a:ext cx="8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7" y="1"/>
                    </a:lnTo>
                    <a:lnTo>
                      <a:pt x="13" y="3"/>
                    </a:lnTo>
                    <a:lnTo>
                      <a:pt x="20" y="3"/>
                    </a:lnTo>
                    <a:lnTo>
                      <a:pt x="26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1" name="Freeform 3235"/>
              <p:cNvSpPr>
                <a:spLocks/>
              </p:cNvSpPr>
              <p:nvPr/>
            </p:nvSpPr>
            <p:spPr bwMode="auto">
              <a:xfrm>
                <a:off x="1690" y="1237"/>
                <a:ext cx="7" cy="1"/>
              </a:xfrm>
              <a:custGeom>
                <a:avLst/>
                <a:gdLst>
                  <a:gd name="T0" fmla="*/ 0 w 29"/>
                  <a:gd name="T1" fmla="*/ 0 h 3"/>
                  <a:gd name="T2" fmla="*/ 0 w 29"/>
                  <a:gd name="T3" fmla="*/ 0 h 3"/>
                  <a:gd name="T4" fmla="*/ 0 w 29"/>
                  <a:gd name="T5" fmla="*/ 0 h 3"/>
                  <a:gd name="T6" fmla="*/ 0 w 29"/>
                  <a:gd name="T7" fmla="*/ 0 h 3"/>
                  <a:gd name="T8" fmla="*/ 0 w 29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"/>
                  <a:gd name="T17" fmla="*/ 29 w 29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">
                    <a:moveTo>
                      <a:pt x="0" y="3"/>
                    </a:moveTo>
                    <a:lnTo>
                      <a:pt x="7" y="3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2" name="Freeform 3236"/>
              <p:cNvSpPr>
                <a:spLocks/>
              </p:cNvSpPr>
              <p:nvPr/>
            </p:nvSpPr>
            <p:spPr bwMode="auto">
              <a:xfrm>
                <a:off x="1697" y="1236"/>
                <a:ext cx="3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4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3" name="Freeform 3237"/>
              <p:cNvSpPr>
                <a:spLocks/>
              </p:cNvSpPr>
              <p:nvPr/>
            </p:nvSpPr>
            <p:spPr bwMode="auto">
              <a:xfrm>
                <a:off x="1700" y="1233"/>
                <a:ext cx="3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4" name="Freeform 3238"/>
              <p:cNvSpPr>
                <a:spLocks/>
              </p:cNvSpPr>
              <p:nvPr/>
            </p:nvSpPr>
            <p:spPr bwMode="auto">
              <a:xfrm>
                <a:off x="1677" y="1242"/>
                <a:ext cx="2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8"/>
                  <a:gd name="T23" fmla="*/ 7 w 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5" name="Freeform 3239"/>
              <p:cNvSpPr>
                <a:spLocks/>
              </p:cNvSpPr>
              <p:nvPr/>
            </p:nvSpPr>
            <p:spPr bwMode="auto">
              <a:xfrm>
                <a:off x="1679" y="1244"/>
                <a:ext cx="3" cy="2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0 h 5"/>
                  <a:gd name="T6" fmla="*/ 0 w 1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5"/>
                  <a:gd name="T14" fmla="*/ 12 w 1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6" name="Freeform 3240"/>
              <p:cNvSpPr>
                <a:spLocks/>
              </p:cNvSpPr>
              <p:nvPr/>
            </p:nvSpPr>
            <p:spPr bwMode="auto">
              <a:xfrm>
                <a:off x="1682" y="1246"/>
                <a:ext cx="8" cy="1"/>
              </a:xfrm>
              <a:custGeom>
                <a:avLst/>
                <a:gdLst>
                  <a:gd name="T0" fmla="*/ 0 w 32"/>
                  <a:gd name="T1" fmla="*/ 0 h 4"/>
                  <a:gd name="T2" fmla="*/ 0 w 32"/>
                  <a:gd name="T3" fmla="*/ 0 h 4"/>
                  <a:gd name="T4" fmla="*/ 0 w 32"/>
                  <a:gd name="T5" fmla="*/ 0 h 4"/>
                  <a:gd name="T6" fmla="*/ 0 w 32"/>
                  <a:gd name="T7" fmla="*/ 0 h 4"/>
                  <a:gd name="T8" fmla="*/ 0 w 32"/>
                  <a:gd name="T9" fmla="*/ 0 h 4"/>
                  <a:gd name="T10" fmla="*/ 0 w 32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"/>
                  <a:gd name="T20" fmla="*/ 32 w 3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">
                    <a:moveTo>
                      <a:pt x="0" y="0"/>
                    </a:moveTo>
                    <a:lnTo>
                      <a:pt x="7" y="2"/>
                    </a:lnTo>
                    <a:lnTo>
                      <a:pt x="13" y="3"/>
                    </a:lnTo>
                    <a:lnTo>
                      <a:pt x="20" y="4"/>
                    </a:lnTo>
                    <a:lnTo>
                      <a:pt x="26" y="4"/>
                    </a:lnTo>
                    <a:lnTo>
                      <a:pt x="32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7" name="Freeform 3241"/>
              <p:cNvSpPr>
                <a:spLocks/>
              </p:cNvSpPr>
              <p:nvPr/>
            </p:nvSpPr>
            <p:spPr bwMode="auto">
              <a:xfrm>
                <a:off x="1690" y="1246"/>
                <a:ext cx="7" cy="1"/>
              </a:xfrm>
              <a:custGeom>
                <a:avLst/>
                <a:gdLst>
                  <a:gd name="T0" fmla="*/ 0 w 29"/>
                  <a:gd name="T1" fmla="*/ 1 h 2"/>
                  <a:gd name="T2" fmla="*/ 0 w 29"/>
                  <a:gd name="T3" fmla="*/ 1 h 2"/>
                  <a:gd name="T4" fmla="*/ 0 w 29"/>
                  <a:gd name="T5" fmla="*/ 1 h 2"/>
                  <a:gd name="T6" fmla="*/ 0 w 29"/>
                  <a:gd name="T7" fmla="*/ 1 h 2"/>
                  <a:gd name="T8" fmla="*/ 0 w 29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"/>
                  <a:gd name="T17" fmla="*/ 29 w 29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">
                    <a:moveTo>
                      <a:pt x="0" y="2"/>
                    </a:moveTo>
                    <a:lnTo>
                      <a:pt x="7" y="2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8" name="Freeform 3242"/>
              <p:cNvSpPr>
                <a:spLocks/>
              </p:cNvSpPr>
              <p:nvPr/>
            </p:nvSpPr>
            <p:spPr bwMode="auto">
              <a:xfrm>
                <a:off x="1697" y="1245"/>
                <a:ext cx="3" cy="1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0 h 5"/>
                  <a:gd name="T4" fmla="*/ 0 w 13"/>
                  <a:gd name="T5" fmla="*/ 0 h 5"/>
                  <a:gd name="T6" fmla="*/ 0 w 13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"/>
                  <a:gd name="T14" fmla="*/ 13 w 1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">
                    <a:moveTo>
                      <a:pt x="0" y="5"/>
                    </a:moveTo>
                    <a:lnTo>
                      <a:pt x="4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79" name="Freeform 3243"/>
              <p:cNvSpPr>
                <a:spLocks/>
              </p:cNvSpPr>
              <p:nvPr/>
            </p:nvSpPr>
            <p:spPr bwMode="auto">
              <a:xfrm>
                <a:off x="1700" y="1242"/>
                <a:ext cx="3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w 11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0"/>
                  <a:gd name="T26" fmla="*/ 11 w 11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0">
                    <a:moveTo>
                      <a:pt x="0" y="10"/>
                    </a:moveTo>
                    <a:lnTo>
                      <a:pt x="2" y="10"/>
                    </a:lnTo>
                    <a:lnTo>
                      <a:pt x="4" y="8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0" name="Freeform 3244"/>
              <p:cNvSpPr>
                <a:spLocks/>
              </p:cNvSpPr>
              <p:nvPr/>
            </p:nvSpPr>
            <p:spPr bwMode="auto">
              <a:xfrm>
                <a:off x="1665" y="1275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8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1" name="Freeform 3245"/>
              <p:cNvSpPr>
                <a:spLocks/>
              </p:cNvSpPr>
              <p:nvPr/>
            </p:nvSpPr>
            <p:spPr bwMode="auto">
              <a:xfrm>
                <a:off x="1669" y="1280"/>
                <a:ext cx="7" cy="3"/>
              </a:xfrm>
              <a:custGeom>
                <a:avLst/>
                <a:gdLst>
                  <a:gd name="T0" fmla="*/ 0 w 29"/>
                  <a:gd name="T1" fmla="*/ 0 h 11"/>
                  <a:gd name="T2" fmla="*/ 0 w 29"/>
                  <a:gd name="T3" fmla="*/ 0 h 11"/>
                  <a:gd name="T4" fmla="*/ 0 w 29"/>
                  <a:gd name="T5" fmla="*/ 0 h 11"/>
                  <a:gd name="T6" fmla="*/ 0 w 29"/>
                  <a:gd name="T7" fmla="*/ 0 h 11"/>
                  <a:gd name="T8" fmla="*/ 0 w 29"/>
                  <a:gd name="T9" fmla="*/ 0 h 11"/>
                  <a:gd name="T10" fmla="*/ 0 w 2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1"/>
                  <a:gd name="T20" fmla="*/ 29 w 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1">
                    <a:moveTo>
                      <a:pt x="0" y="0"/>
                    </a:moveTo>
                    <a:lnTo>
                      <a:pt x="6" y="3"/>
                    </a:lnTo>
                    <a:lnTo>
                      <a:pt x="11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2" name="Freeform 3246"/>
              <p:cNvSpPr>
                <a:spLocks/>
              </p:cNvSpPr>
              <p:nvPr/>
            </p:nvSpPr>
            <p:spPr bwMode="auto">
              <a:xfrm>
                <a:off x="1676" y="1283"/>
                <a:ext cx="14" cy="1"/>
              </a:xfrm>
              <a:custGeom>
                <a:avLst/>
                <a:gdLst>
                  <a:gd name="T0" fmla="*/ 0 w 57"/>
                  <a:gd name="T1" fmla="*/ 0 h 6"/>
                  <a:gd name="T2" fmla="*/ 0 w 57"/>
                  <a:gd name="T3" fmla="*/ 0 h 6"/>
                  <a:gd name="T4" fmla="*/ 0 w 57"/>
                  <a:gd name="T5" fmla="*/ 0 h 6"/>
                  <a:gd name="T6" fmla="*/ 0 w 57"/>
                  <a:gd name="T7" fmla="*/ 0 h 6"/>
                  <a:gd name="T8" fmla="*/ 0 w 57"/>
                  <a:gd name="T9" fmla="*/ 0 h 6"/>
                  <a:gd name="T10" fmla="*/ 0 w 57"/>
                  <a:gd name="T11" fmla="*/ 0 h 6"/>
                  <a:gd name="T12" fmla="*/ 0 w 57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6"/>
                  <a:gd name="T23" fmla="*/ 57 w 57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6">
                    <a:moveTo>
                      <a:pt x="0" y="0"/>
                    </a:moveTo>
                    <a:lnTo>
                      <a:pt x="9" y="1"/>
                    </a:lnTo>
                    <a:lnTo>
                      <a:pt x="19" y="3"/>
                    </a:lnTo>
                    <a:lnTo>
                      <a:pt x="28" y="4"/>
                    </a:lnTo>
                    <a:lnTo>
                      <a:pt x="38" y="5"/>
                    </a:lnTo>
                    <a:lnTo>
                      <a:pt x="48" y="5"/>
                    </a:lnTo>
                    <a:lnTo>
                      <a:pt x="57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3" name="Freeform 3247"/>
              <p:cNvSpPr>
                <a:spLocks/>
              </p:cNvSpPr>
              <p:nvPr/>
            </p:nvSpPr>
            <p:spPr bwMode="auto">
              <a:xfrm>
                <a:off x="1690" y="1283"/>
                <a:ext cx="12" cy="1"/>
              </a:xfrm>
              <a:custGeom>
                <a:avLst/>
                <a:gdLst>
                  <a:gd name="T0" fmla="*/ 0 w 50"/>
                  <a:gd name="T1" fmla="*/ 0 h 4"/>
                  <a:gd name="T2" fmla="*/ 0 w 50"/>
                  <a:gd name="T3" fmla="*/ 0 h 4"/>
                  <a:gd name="T4" fmla="*/ 0 w 50"/>
                  <a:gd name="T5" fmla="*/ 0 h 4"/>
                  <a:gd name="T6" fmla="*/ 0 w 50"/>
                  <a:gd name="T7" fmla="*/ 0 h 4"/>
                  <a:gd name="T8" fmla="*/ 0 w 50"/>
                  <a:gd name="T9" fmla="*/ 0 h 4"/>
                  <a:gd name="T10" fmla="*/ 0 w 50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4"/>
                  <a:gd name="T20" fmla="*/ 50 w 50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4">
                    <a:moveTo>
                      <a:pt x="0" y="4"/>
                    </a:moveTo>
                    <a:lnTo>
                      <a:pt x="10" y="3"/>
                    </a:lnTo>
                    <a:lnTo>
                      <a:pt x="20" y="3"/>
                    </a:lnTo>
                    <a:lnTo>
                      <a:pt x="30" y="2"/>
                    </a:lnTo>
                    <a:lnTo>
                      <a:pt x="40" y="1"/>
                    </a:lnTo>
                    <a:lnTo>
                      <a:pt x="5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84" name="Freeform 3248"/>
              <p:cNvSpPr>
                <a:spLocks/>
              </p:cNvSpPr>
              <p:nvPr/>
            </p:nvSpPr>
            <p:spPr bwMode="auto">
              <a:xfrm>
                <a:off x="1702" y="1280"/>
                <a:ext cx="10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0"/>
                    </a:lnTo>
                    <a:lnTo>
                      <a:pt x="12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2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6375" name="Freeform 3249"/>
            <p:cNvSpPr>
              <a:spLocks/>
            </p:cNvSpPr>
            <p:nvPr/>
          </p:nvSpPr>
          <p:spPr bwMode="auto">
            <a:xfrm>
              <a:off x="1712" y="1275"/>
              <a:ext cx="4" cy="5"/>
            </a:xfrm>
            <a:custGeom>
              <a:avLst/>
              <a:gdLst>
                <a:gd name="T0" fmla="*/ 0 w 17"/>
                <a:gd name="T1" fmla="*/ 0 h 20"/>
                <a:gd name="T2" fmla="*/ 0 w 17"/>
                <a:gd name="T3" fmla="*/ 0 h 20"/>
                <a:gd name="T4" fmla="*/ 0 w 17"/>
                <a:gd name="T5" fmla="*/ 0 h 20"/>
                <a:gd name="T6" fmla="*/ 0 w 17"/>
                <a:gd name="T7" fmla="*/ 0 h 20"/>
                <a:gd name="T8" fmla="*/ 0 w 17"/>
                <a:gd name="T9" fmla="*/ 0 h 20"/>
                <a:gd name="T10" fmla="*/ 0 w 17"/>
                <a:gd name="T11" fmla="*/ 0 h 20"/>
                <a:gd name="T12" fmla="*/ 0 w 17"/>
                <a:gd name="T13" fmla="*/ 0 h 20"/>
                <a:gd name="T14" fmla="*/ 0 w 17"/>
                <a:gd name="T15" fmla="*/ 0 h 20"/>
                <a:gd name="T16" fmla="*/ 0 w 17"/>
                <a:gd name="T17" fmla="*/ 0 h 20"/>
                <a:gd name="T18" fmla="*/ 0 w 17"/>
                <a:gd name="T19" fmla="*/ 0 h 20"/>
                <a:gd name="T20" fmla="*/ 0 w 17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20"/>
                <a:gd name="T35" fmla="*/ 17 w 17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20">
                  <a:moveTo>
                    <a:pt x="0" y="20"/>
                  </a:moveTo>
                  <a:lnTo>
                    <a:pt x="3" y="19"/>
                  </a:lnTo>
                  <a:lnTo>
                    <a:pt x="5" y="17"/>
                  </a:lnTo>
                  <a:lnTo>
                    <a:pt x="7" y="16"/>
                  </a:lnTo>
                  <a:lnTo>
                    <a:pt x="9" y="14"/>
                  </a:lnTo>
                  <a:lnTo>
                    <a:pt x="11" y="12"/>
                  </a:lnTo>
                  <a:lnTo>
                    <a:pt x="13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7" y="3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6" name="Line 3250"/>
            <p:cNvSpPr>
              <a:spLocks noChangeShapeType="1"/>
            </p:cNvSpPr>
            <p:nvPr/>
          </p:nvSpPr>
          <p:spPr bwMode="auto">
            <a:xfrm>
              <a:off x="1703" y="1242"/>
              <a:ext cx="13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7" name="Line 3251"/>
            <p:cNvSpPr>
              <a:spLocks noChangeShapeType="1"/>
            </p:cNvSpPr>
            <p:nvPr/>
          </p:nvSpPr>
          <p:spPr bwMode="auto">
            <a:xfrm>
              <a:off x="1716" y="1275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8" name="Line 3252"/>
            <p:cNvSpPr>
              <a:spLocks noChangeShapeType="1"/>
            </p:cNvSpPr>
            <p:nvPr/>
          </p:nvSpPr>
          <p:spPr bwMode="auto">
            <a:xfrm>
              <a:off x="1716" y="1291"/>
              <a:ext cx="5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79" name="Line 3253"/>
            <p:cNvSpPr>
              <a:spLocks noChangeShapeType="1"/>
            </p:cNvSpPr>
            <p:nvPr/>
          </p:nvSpPr>
          <p:spPr bwMode="auto">
            <a:xfrm>
              <a:off x="1721" y="1313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0" name="Freeform 3254"/>
            <p:cNvSpPr>
              <a:spLocks/>
            </p:cNvSpPr>
            <p:nvPr/>
          </p:nvSpPr>
          <p:spPr bwMode="auto">
            <a:xfrm>
              <a:off x="1660" y="1321"/>
              <a:ext cx="3" cy="5"/>
            </a:xfrm>
            <a:custGeom>
              <a:avLst/>
              <a:gdLst>
                <a:gd name="T0" fmla="*/ 0 w 12"/>
                <a:gd name="T1" fmla="*/ 0 h 18"/>
                <a:gd name="T2" fmla="*/ 0 w 12"/>
                <a:gd name="T3" fmla="*/ 0 h 18"/>
                <a:gd name="T4" fmla="*/ 0 w 12"/>
                <a:gd name="T5" fmla="*/ 0 h 18"/>
                <a:gd name="T6" fmla="*/ 0 w 12"/>
                <a:gd name="T7" fmla="*/ 0 h 18"/>
                <a:gd name="T8" fmla="*/ 0 w 12"/>
                <a:gd name="T9" fmla="*/ 0 h 18"/>
                <a:gd name="T10" fmla="*/ 0 w 12"/>
                <a:gd name="T11" fmla="*/ 0 h 18"/>
                <a:gd name="T12" fmla="*/ 0 w 12"/>
                <a:gd name="T13" fmla="*/ 0 h 18"/>
                <a:gd name="T14" fmla="*/ 0 w 12"/>
                <a:gd name="T15" fmla="*/ 0 h 18"/>
                <a:gd name="T16" fmla="*/ 0 w 12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0" y="0"/>
                  </a:moveTo>
                  <a:lnTo>
                    <a:pt x="1" y="3"/>
                  </a:lnTo>
                  <a:lnTo>
                    <a:pt x="1" y="6"/>
                  </a:lnTo>
                  <a:lnTo>
                    <a:pt x="2" y="8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2" y="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1" name="Freeform 3255"/>
            <p:cNvSpPr>
              <a:spLocks/>
            </p:cNvSpPr>
            <p:nvPr/>
          </p:nvSpPr>
          <p:spPr bwMode="auto">
            <a:xfrm>
              <a:off x="1663" y="1326"/>
              <a:ext cx="6" cy="2"/>
            </a:xfrm>
            <a:custGeom>
              <a:avLst/>
              <a:gdLst>
                <a:gd name="T0" fmla="*/ 0 w 23"/>
                <a:gd name="T1" fmla="*/ 0 h 11"/>
                <a:gd name="T2" fmla="*/ 0 w 23"/>
                <a:gd name="T3" fmla="*/ 0 h 11"/>
                <a:gd name="T4" fmla="*/ 0 w 23"/>
                <a:gd name="T5" fmla="*/ 0 h 11"/>
                <a:gd name="T6" fmla="*/ 0 w 23"/>
                <a:gd name="T7" fmla="*/ 0 h 11"/>
                <a:gd name="T8" fmla="*/ 0 w 23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11"/>
                <a:gd name="T17" fmla="*/ 23 w 2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11">
                  <a:moveTo>
                    <a:pt x="0" y="0"/>
                  </a:moveTo>
                  <a:lnTo>
                    <a:pt x="5" y="3"/>
                  </a:lnTo>
                  <a:lnTo>
                    <a:pt x="11" y="6"/>
                  </a:lnTo>
                  <a:lnTo>
                    <a:pt x="17" y="9"/>
                  </a:lnTo>
                  <a:lnTo>
                    <a:pt x="23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2" name="Freeform 3256"/>
            <p:cNvSpPr>
              <a:spLocks/>
            </p:cNvSpPr>
            <p:nvPr/>
          </p:nvSpPr>
          <p:spPr bwMode="auto">
            <a:xfrm>
              <a:off x="1669" y="1328"/>
              <a:ext cx="7" cy="2"/>
            </a:xfrm>
            <a:custGeom>
              <a:avLst/>
              <a:gdLst>
                <a:gd name="T0" fmla="*/ 0 w 30"/>
                <a:gd name="T1" fmla="*/ 0 h 8"/>
                <a:gd name="T2" fmla="*/ 0 w 30"/>
                <a:gd name="T3" fmla="*/ 0 h 8"/>
                <a:gd name="T4" fmla="*/ 0 w 30"/>
                <a:gd name="T5" fmla="*/ 0 h 8"/>
                <a:gd name="T6" fmla="*/ 0 w 30"/>
                <a:gd name="T7" fmla="*/ 0 h 8"/>
                <a:gd name="T8" fmla="*/ 0 w 30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"/>
                <a:gd name="T17" fmla="*/ 30 w 3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">
                  <a:moveTo>
                    <a:pt x="0" y="0"/>
                  </a:moveTo>
                  <a:lnTo>
                    <a:pt x="7" y="3"/>
                  </a:lnTo>
                  <a:lnTo>
                    <a:pt x="15" y="5"/>
                  </a:lnTo>
                  <a:lnTo>
                    <a:pt x="23" y="7"/>
                  </a:lnTo>
                  <a:lnTo>
                    <a:pt x="3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3" name="Freeform 3257"/>
            <p:cNvSpPr>
              <a:spLocks/>
            </p:cNvSpPr>
            <p:nvPr/>
          </p:nvSpPr>
          <p:spPr bwMode="auto">
            <a:xfrm>
              <a:off x="1676" y="1330"/>
              <a:ext cx="14" cy="2"/>
            </a:xfrm>
            <a:custGeom>
              <a:avLst/>
              <a:gdLst>
                <a:gd name="T0" fmla="*/ 0 w 56"/>
                <a:gd name="T1" fmla="*/ 0 h 5"/>
                <a:gd name="T2" fmla="*/ 0 w 56"/>
                <a:gd name="T3" fmla="*/ 0 h 5"/>
                <a:gd name="T4" fmla="*/ 0 w 56"/>
                <a:gd name="T5" fmla="*/ 0 h 5"/>
                <a:gd name="T6" fmla="*/ 0 w 56"/>
                <a:gd name="T7" fmla="*/ 0 h 5"/>
                <a:gd name="T8" fmla="*/ 0 w 56"/>
                <a:gd name="T9" fmla="*/ 0 h 5"/>
                <a:gd name="T10" fmla="*/ 0 w 56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5"/>
                <a:gd name="T20" fmla="*/ 56 w 56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5">
                  <a:moveTo>
                    <a:pt x="0" y="0"/>
                  </a:moveTo>
                  <a:lnTo>
                    <a:pt x="12" y="2"/>
                  </a:lnTo>
                  <a:lnTo>
                    <a:pt x="23" y="3"/>
                  </a:lnTo>
                  <a:lnTo>
                    <a:pt x="34" y="4"/>
                  </a:lnTo>
                  <a:lnTo>
                    <a:pt x="45" y="4"/>
                  </a:lnTo>
                  <a:lnTo>
                    <a:pt x="56" y="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4" name="Freeform 3258"/>
            <p:cNvSpPr>
              <a:spLocks/>
            </p:cNvSpPr>
            <p:nvPr/>
          </p:nvSpPr>
          <p:spPr bwMode="auto">
            <a:xfrm>
              <a:off x="1690" y="1331"/>
              <a:ext cx="12" cy="1"/>
            </a:xfrm>
            <a:custGeom>
              <a:avLst/>
              <a:gdLst>
                <a:gd name="T0" fmla="*/ 0 w 49"/>
                <a:gd name="T1" fmla="*/ 0 h 4"/>
                <a:gd name="T2" fmla="*/ 0 w 49"/>
                <a:gd name="T3" fmla="*/ 0 h 4"/>
                <a:gd name="T4" fmla="*/ 0 w 49"/>
                <a:gd name="T5" fmla="*/ 0 h 4"/>
                <a:gd name="T6" fmla="*/ 0 w 49"/>
                <a:gd name="T7" fmla="*/ 0 h 4"/>
                <a:gd name="T8" fmla="*/ 0 w 49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"/>
                <a:gd name="T17" fmla="*/ 49 w 49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">
                  <a:moveTo>
                    <a:pt x="0" y="4"/>
                  </a:moveTo>
                  <a:lnTo>
                    <a:pt x="12" y="3"/>
                  </a:lnTo>
                  <a:lnTo>
                    <a:pt x="25" y="3"/>
                  </a:lnTo>
                  <a:lnTo>
                    <a:pt x="37" y="2"/>
                  </a:lnTo>
                  <a:lnTo>
                    <a:pt x="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5" name="Freeform 3259"/>
            <p:cNvSpPr>
              <a:spLocks/>
            </p:cNvSpPr>
            <p:nvPr/>
          </p:nvSpPr>
          <p:spPr bwMode="auto">
            <a:xfrm>
              <a:off x="1702" y="1328"/>
              <a:ext cx="10" cy="3"/>
            </a:xfrm>
            <a:custGeom>
              <a:avLst/>
              <a:gdLst>
                <a:gd name="T0" fmla="*/ 0 w 41"/>
                <a:gd name="T1" fmla="*/ 0 h 10"/>
                <a:gd name="T2" fmla="*/ 0 w 41"/>
                <a:gd name="T3" fmla="*/ 0 h 10"/>
                <a:gd name="T4" fmla="*/ 0 w 41"/>
                <a:gd name="T5" fmla="*/ 0 h 10"/>
                <a:gd name="T6" fmla="*/ 0 w 41"/>
                <a:gd name="T7" fmla="*/ 0 h 10"/>
                <a:gd name="T8" fmla="*/ 0 w 41"/>
                <a:gd name="T9" fmla="*/ 0 h 10"/>
                <a:gd name="T10" fmla="*/ 0 w 41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0"/>
                <a:gd name="T20" fmla="*/ 41 w 41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0">
                  <a:moveTo>
                    <a:pt x="0" y="10"/>
                  </a:moveTo>
                  <a:lnTo>
                    <a:pt x="9" y="9"/>
                  </a:lnTo>
                  <a:lnTo>
                    <a:pt x="17" y="7"/>
                  </a:lnTo>
                  <a:lnTo>
                    <a:pt x="25" y="5"/>
                  </a:lnTo>
                  <a:lnTo>
                    <a:pt x="33" y="3"/>
                  </a:lnTo>
                  <a:lnTo>
                    <a:pt x="4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6" name="Freeform 3260"/>
            <p:cNvSpPr>
              <a:spLocks/>
            </p:cNvSpPr>
            <p:nvPr/>
          </p:nvSpPr>
          <p:spPr bwMode="auto">
            <a:xfrm>
              <a:off x="1712" y="1326"/>
              <a:ext cx="5" cy="2"/>
            </a:xfrm>
            <a:custGeom>
              <a:avLst/>
              <a:gdLst>
                <a:gd name="T0" fmla="*/ 0 w 17"/>
                <a:gd name="T1" fmla="*/ 0 h 8"/>
                <a:gd name="T2" fmla="*/ 0 w 17"/>
                <a:gd name="T3" fmla="*/ 0 h 8"/>
                <a:gd name="T4" fmla="*/ 0 w 17"/>
                <a:gd name="T5" fmla="*/ 0 h 8"/>
                <a:gd name="T6" fmla="*/ 0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8"/>
                <a:gd name="T14" fmla="*/ 17 w 1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8">
                  <a:moveTo>
                    <a:pt x="0" y="8"/>
                  </a:moveTo>
                  <a:lnTo>
                    <a:pt x="6" y="6"/>
                  </a:lnTo>
                  <a:lnTo>
                    <a:pt x="12" y="3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7" name="Freeform 3261"/>
            <p:cNvSpPr>
              <a:spLocks/>
            </p:cNvSpPr>
            <p:nvPr/>
          </p:nvSpPr>
          <p:spPr bwMode="auto">
            <a:xfrm>
              <a:off x="1717" y="1321"/>
              <a:ext cx="4" cy="5"/>
            </a:xfrm>
            <a:custGeom>
              <a:avLst/>
              <a:gdLst>
                <a:gd name="T0" fmla="*/ 0 w 16"/>
                <a:gd name="T1" fmla="*/ 0 h 20"/>
                <a:gd name="T2" fmla="*/ 0 w 16"/>
                <a:gd name="T3" fmla="*/ 0 h 20"/>
                <a:gd name="T4" fmla="*/ 0 w 16"/>
                <a:gd name="T5" fmla="*/ 0 h 20"/>
                <a:gd name="T6" fmla="*/ 0 w 16"/>
                <a:gd name="T7" fmla="*/ 0 h 20"/>
                <a:gd name="T8" fmla="*/ 0 w 16"/>
                <a:gd name="T9" fmla="*/ 0 h 20"/>
                <a:gd name="T10" fmla="*/ 0 w 16"/>
                <a:gd name="T11" fmla="*/ 0 h 20"/>
                <a:gd name="T12" fmla="*/ 0 w 16"/>
                <a:gd name="T13" fmla="*/ 0 h 20"/>
                <a:gd name="T14" fmla="*/ 0 w 16"/>
                <a:gd name="T15" fmla="*/ 0 h 20"/>
                <a:gd name="T16" fmla="*/ 0 w 16"/>
                <a:gd name="T17" fmla="*/ 0 h 20"/>
                <a:gd name="T18" fmla="*/ 0 w 16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0"/>
                <a:gd name="T32" fmla="*/ 16 w 16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0">
                  <a:moveTo>
                    <a:pt x="0" y="20"/>
                  </a:moveTo>
                  <a:lnTo>
                    <a:pt x="3" y="19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5" y="3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8" name="Freeform 3262"/>
            <p:cNvSpPr>
              <a:spLocks/>
            </p:cNvSpPr>
            <p:nvPr/>
          </p:nvSpPr>
          <p:spPr bwMode="auto">
            <a:xfrm>
              <a:off x="1660" y="1313"/>
              <a:ext cx="3" cy="4"/>
            </a:xfrm>
            <a:custGeom>
              <a:avLst/>
              <a:gdLst>
                <a:gd name="T0" fmla="*/ 0 w 12"/>
                <a:gd name="T1" fmla="*/ 0 h 18"/>
                <a:gd name="T2" fmla="*/ 0 w 12"/>
                <a:gd name="T3" fmla="*/ 0 h 18"/>
                <a:gd name="T4" fmla="*/ 0 w 12"/>
                <a:gd name="T5" fmla="*/ 0 h 18"/>
                <a:gd name="T6" fmla="*/ 0 w 12"/>
                <a:gd name="T7" fmla="*/ 0 h 18"/>
                <a:gd name="T8" fmla="*/ 0 w 12"/>
                <a:gd name="T9" fmla="*/ 0 h 18"/>
                <a:gd name="T10" fmla="*/ 0 w 12"/>
                <a:gd name="T11" fmla="*/ 0 h 18"/>
                <a:gd name="T12" fmla="*/ 0 w 12"/>
                <a:gd name="T13" fmla="*/ 0 h 18"/>
                <a:gd name="T14" fmla="*/ 0 w 12"/>
                <a:gd name="T15" fmla="*/ 0 h 18"/>
                <a:gd name="T16" fmla="*/ 0 w 12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0" y="0"/>
                  </a:moveTo>
                  <a:lnTo>
                    <a:pt x="1" y="3"/>
                  </a:lnTo>
                  <a:lnTo>
                    <a:pt x="1" y="6"/>
                  </a:lnTo>
                  <a:lnTo>
                    <a:pt x="2" y="8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2" y="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89" name="Freeform 3263"/>
            <p:cNvSpPr>
              <a:spLocks/>
            </p:cNvSpPr>
            <p:nvPr/>
          </p:nvSpPr>
          <p:spPr bwMode="auto">
            <a:xfrm>
              <a:off x="1663" y="1317"/>
              <a:ext cx="6" cy="3"/>
            </a:xfrm>
            <a:custGeom>
              <a:avLst/>
              <a:gdLst>
                <a:gd name="T0" fmla="*/ 0 w 23"/>
                <a:gd name="T1" fmla="*/ 0 h 11"/>
                <a:gd name="T2" fmla="*/ 0 w 23"/>
                <a:gd name="T3" fmla="*/ 0 h 11"/>
                <a:gd name="T4" fmla="*/ 0 w 23"/>
                <a:gd name="T5" fmla="*/ 0 h 11"/>
                <a:gd name="T6" fmla="*/ 0 w 23"/>
                <a:gd name="T7" fmla="*/ 0 h 11"/>
                <a:gd name="T8" fmla="*/ 0 w 23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11"/>
                <a:gd name="T17" fmla="*/ 23 w 2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11">
                  <a:moveTo>
                    <a:pt x="0" y="0"/>
                  </a:moveTo>
                  <a:lnTo>
                    <a:pt x="5" y="3"/>
                  </a:lnTo>
                  <a:lnTo>
                    <a:pt x="11" y="6"/>
                  </a:lnTo>
                  <a:lnTo>
                    <a:pt x="17" y="9"/>
                  </a:lnTo>
                  <a:lnTo>
                    <a:pt x="23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0" name="Freeform 3264"/>
            <p:cNvSpPr>
              <a:spLocks/>
            </p:cNvSpPr>
            <p:nvPr/>
          </p:nvSpPr>
          <p:spPr bwMode="auto">
            <a:xfrm>
              <a:off x="1669" y="1320"/>
              <a:ext cx="7" cy="2"/>
            </a:xfrm>
            <a:custGeom>
              <a:avLst/>
              <a:gdLst>
                <a:gd name="T0" fmla="*/ 0 w 30"/>
                <a:gd name="T1" fmla="*/ 0 h 8"/>
                <a:gd name="T2" fmla="*/ 0 w 30"/>
                <a:gd name="T3" fmla="*/ 0 h 8"/>
                <a:gd name="T4" fmla="*/ 0 w 30"/>
                <a:gd name="T5" fmla="*/ 0 h 8"/>
                <a:gd name="T6" fmla="*/ 0 w 30"/>
                <a:gd name="T7" fmla="*/ 0 h 8"/>
                <a:gd name="T8" fmla="*/ 0 w 30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"/>
                <a:gd name="T17" fmla="*/ 30 w 3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">
                  <a:moveTo>
                    <a:pt x="0" y="0"/>
                  </a:moveTo>
                  <a:lnTo>
                    <a:pt x="7" y="3"/>
                  </a:lnTo>
                  <a:lnTo>
                    <a:pt x="15" y="5"/>
                  </a:lnTo>
                  <a:lnTo>
                    <a:pt x="23" y="7"/>
                  </a:lnTo>
                  <a:lnTo>
                    <a:pt x="3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1" name="Freeform 3265"/>
            <p:cNvSpPr>
              <a:spLocks/>
            </p:cNvSpPr>
            <p:nvPr/>
          </p:nvSpPr>
          <p:spPr bwMode="auto">
            <a:xfrm>
              <a:off x="1676" y="1322"/>
              <a:ext cx="14" cy="1"/>
            </a:xfrm>
            <a:custGeom>
              <a:avLst/>
              <a:gdLst>
                <a:gd name="T0" fmla="*/ 0 w 56"/>
                <a:gd name="T1" fmla="*/ 0 h 5"/>
                <a:gd name="T2" fmla="*/ 0 w 56"/>
                <a:gd name="T3" fmla="*/ 0 h 5"/>
                <a:gd name="T4" fmla="*/ 0 w 56"/>
                <a:gd name="T5" fmla="*/ 0 h 5"/>
                <a:gd name="T6" fmla="*/ 0 w 56"/>
                <a:gd name="T7" fmla="*/ 0 h 5"/>
                <a:gd name="T8" fmla="*/ 0 w 56"/>
                <a:gd name="T9" fmla="*/ 0 h 5"/>
                <a:gd name="T10" fmla="*/ 0 w 56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5"/>
                <a:gd name="T20" fmla="*/ 56 w 56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5">
                  <a:moveTo>
                    <a:pt x="0" y="0"/>
                  </a:moveTo>
                  <a:lnTo>
                    <a:pt x="12" y="2"/>
                  </a:lnTo>
                  <a:lnTo>
                    <a:pt x="23" y="3"/>
                  </a:lnTo>
                  <a:lnTo>
                    <a:pt x="34" y="4"/>
                  </a:lnTo>
                  <a:lnTo>
                    <a:pt x="45" y="5"/>
                  </a:lnTo>
                  <a:lnTo>
                    <a:pt x="56" y="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2" name="Freeform 3266"/>
            <p:cNvSpPr>
              <a:spLocks/>
            </p:cNvSpPr>
            <p:nvPr/>
          </p:nvSpPr>
          <p:spPr bwMode="auto">
            <a:xfrm>
              <a:off x="1690" y="1322"/>
              <a:ext cx="12" cy="1"/>
            </a:xfrm>
            <a:custGeom>
              <a:avLst/>
              <a:gdLst>
                <a:gd name="T0" fmla="*/ 0 w 49"/>
                <a:gd name="T1" fmla="*/ 0 h 4"/>
                <a:gd name="T2" fmla="*/ 0 w 49"/>
                <a:gd name="T3" fmla="*/ 0 h 4"/>
                <a:gd name="T4" fmla="*/ 0 w 49"/>
                <a:gd name="T5" fmla="*/ 0 h 4"/>
                <a:gd name="T6" fmla="*/ 0 w 49"/>
                <a:gd name="T7" fmla="*/ 0 h 4"/>
                <a:gd name="T8" fmla="*/ 0 w 49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"/>
                <a:gd name="T17" fmla="*/ 49 w 49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">
                  <a:moveTo>
                    <a:pt x="0" y="4"/>
                  </a:moveTo>
                  <a:lnTo>
                    <a:pt x="12" y="3"/>
                  </a:lnTo>
                  <a:lnTo>
                    <a:pt x="25" y="3"/>
                  </a:lnTo>
                  <a:lnTo>
                    <a:pt x="37" y="2"/>
                  </a:lnTo>
                  <a:lnTo>
                    <a:pt x="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3" name="Freeform 3267"/>
            <p:cNvSpPr>
              <a:spLocks/>
            </p:cNvSpPr>
            <p:nvPr/>
          </p:nvSpPr>
          <p:spPr bwMode="auto">
            <a:xfrm>
              <a:off x="1702" y="1320"/>
              <a:ext cx="10" cy="2"/>
            </a:xfrm>
            <a:custGeom>
              <a:avLst/>
              <a:gdLst>
                <a:gd name="T0" fmla="*/ 0 w 41"/>
                <a:gd name="T1" fmla="*/ 0 h 10"/>
                <a:gd name="T2" fmla="*/ 0 w 41"/>
                <a:gd name="T3" fmla="*/ 0 h 10"/>
                <a:gd name="T4" fmla="*/ 0 w 41"/>
                <a:gd name="T5" fmla="*/ 0 h 10"/>
                <a:gd name="T6" fmla="*/ 0 w 41"/>
                <a:gd name="T7" fmla="*/ 0 h 10"/>
                <a:gd name="T8" fmla="*/ 0 w 41"/>
                <a:gd name="T9" fmla="*/ 0 h 10"/>
                <a:gd name="T10" fmla="*/ 0 w 41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0"/>
                <a:gd name="T20" fmla="*/ 41 w 41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0">
                  <a:moveTo>
                    <a:pt x="0" y="10"/>
                  </a:moveTo>
                  <a:lnTo>
                    <a:pt x="9" y="9"/>
                  </a:lnTo>
                  <a:lnTo>
                    <a:pt x="17" y="8"/>
                  </a:lnTo>
                  <a:lnTo>
                    <a:pt x="25" y="6"/>
                  </a:lnTo>
                  <a:lnTo>
                    <a:pt x="33" y="3"/>
                  </a:lnTo>
                  <a:lnTo>
                    <a:pt x="4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4" name="Freeform 3268"/>
            <p:cNvSpPr>
              <a:spLocks/>
            </p:cNvSpPr>
            <p:nvPr/>
          </p:nvSpPr>
          <p:spPr bwMode="auto">
            <a:xfrm>
              <a:off x="1712" y="1318"/>
              <a:ext cx="5" cy="2"/>
            </a:xfrm>
            <a:custGeom>
              <a:avLst/>
              <a:gdLst>
                <a:gd name="T0" fmla="*/ 0 w 17"/>
                <a:gd name="T1" fmla="*/ 0 h 8"/>
                <a:gd name="T2" fmla="*/ 0 w 17"/>
                <a:gd name="T3" fmla="*/ 0 h 8"/>
                <a:gd name="T4" fmla="*/ 0 w 17"/>
                <a:gd name="T5" fmla="*/ 0 h 8"/>
                <a:gd name="T6" fmla="*/ 0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8"/>
                <a:gd name="T14" fmla="*/ 17 w 1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8">
                  <a:moveTo>
                    <a:pt x="0" y="8"/>
                  </a:moveTo>
                  <a:lnTo>
                    <a:pt x="6" y="6"/>
                  </a:lnTo>
                  <a:lnTo>
                    <a:pt x="12" y="3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5" name="Freeform 3269"/>
            <p:cNvSpPr>
              <a:spLocks/>
            </p:cNvSpPr>
            <p:nvPr/>
          </p:nvSpPr>
          <p:spPr bwMode="auto">
            <a:xfrm>
              <a:off x="1717" y="1313"/>
              <a:ext cx="4" cy="5"/>
            </a:xfrm>
            <a:custGeom>
              <a:avLst/>
              <a:gdLst>
                <a:gd name="T0" fmla="*/ 0 w 16"/>
                <a:gd name="T1" fmla="*/ 0 h 20"/>
                <a:gd name="T2" fmla="*/ 0 w 16"/>
                <a:gd name="T3" fmla="*/ 0 h 20"/>
                <a:gd name="T4" fmla="*/ 0 w 16"/>
                <a:gd name="T5" fmla="*/ 0 h 20"/>
                <a:gd name="T6" fmla="*/ 0 w 16"/>
                <a:gd name="T7" fmla="*/ 0 h 20"/>
                <a:gd name="T8" fmla="*/ 0 w 16"/>
                <a:gd name="T9" fmla="*/ 0 h 20"/>
                <a:gd name="T10" fmla="*/ 0 w 16"/>
                <a:gd name="T11" fmla="*/ 0 h 20"/>
                <a:gd name="T12" fmla="*/ 0 w 16"/>
                <a:gd name="T13" fmla="*/ 0 h 20"/>
                <a:gd name="T14" fmla="*/ 0 w 16"/>
                <a:gd name="T15" fmla="*/ 0 h 20"/>
                <a:gd name="T16" fmla="*/ 0 w 16"/>
                <a:gd name="T17" fmla="*/ 0 h 20"/>
                <a:gd name="T18" fmla="*/ 0 w 16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0"/>
                <a:gd name="T32" fmla="*/ 16 w 16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0">
                  <a:moveTo>
                    <a:pt x="0" y="20"/>
                  </a:moveTo>
                  <a:lnTo>
                    <a:pt x="3" y="19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5" y="3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6" name="Line 3270"/>
            <p:cNvSpPr>
              <a:spLocks noChangeShapeType="1"/>
            </p:cNvSpPr>
            <p:nvPr/>
          </p:nvSpPr>
          <p:spPr bwMode="auto">
            <a:xfrm flipH="1">
              <a:off x="1925" y="17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7" name="Freeform 3271"/>
            <p:cNvSpPr>
              <a:spLocks/>
            </p:cNvSpPr>
            <p:nvPr/>
          </p:nvSpPr>
          <p:spPr bwMode="auto">
            <a:xfrm>
              <a:off x="1891" y="1712"/>
              <a:ext cx="34" cy="5"/>
            </a:xfrm>
            <a:custGeom>
              <a:avLst/>
              <a:gdLst>
                <a:gd name="T0" fmla="*/ 0 w 132"/>
                <a:gd name="T1" fmla="*/ 0 h 20"/>
                <a:gd name="T2" fmla="*/ 0 w 132"/>
                <a:gd name="T3" fmla="*/ 0 h 20"/>
                <a:gd name="T4" fmla="*/ 0 w 132"/>
                <a:gd name="T5" fmla="*/ 0 h 20"/>
                <a:gd name="T6" fmla="*/ 0 w 132"/>
                <a:gd name="T7" fmla="*/ 0 h 20"/>
                <a:gd name="T8" fmla="*/ 0 w 132"/>
                <a:gd name="T9" fmla="*/ 0 h 20"/>
                <a:gd name="T10" fmla="*/ 0 w 132"/>
                <a:gd name="T11" fmla="*/ 0 h 20"/>
                <a:gd name="T12" fmla="*/ 0 w 132"/>
                <a:gd name="T13" fmla="*/ 0 h 20"/>
                <a:gd name="T14" fmla="*/ 0 w 132"/>
                <a:gd name="T15" fmla="*/ 0 h 20"/>
                <a:gd name="T16" fmla="*/ 0 w 132"/>
                <a:gd name="T17" fmla="*/ 0 h 20"/>
                <a:gd name="T18" fmla="*/ 0 w 132"/>
                <a:gd name="T19" fmla="*/ 0 h 20"/>
                <a:gd name="T20" fmla="*/ 0 w 132"/>
                <a:gd name="T21" fmla="*/ 0 h 20"/>
                <a:gd name="T22" fmla="*/ 0 w 132"/>
                <a:gd name="T23" fmla="*/ 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2"/>
                <a:gd name="T37" fmla="*/ 0 h 20"/>
                <a:gd name="T38" fmla="*/ 132 w 13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2" h="20">
                  <a:moveTo>
                    <a:pt x="132" y="0"/>
                  </a:moveTo>
                  <a:lnTo>
                    <a:pt x="120" y="0"/>
                  </a:lnTo>
                  <a:lnTo>
                    <a:pt x="108" y="0"/>
                  </a:lnTo>
                  <a:lnTo>
                    <a:pt x="96" y="1"/>
                  </a:lnTo>
                  <a:lnTo>
                    <a:pt x="84" y="2"/>
                  </a:lnTo>
                  <a:lnTo>
                    <a:pt x="71" y="4"/>
                  </a:lnTo>
                  <a:lnTo>
                    <a:pt x="59" y="6"/>
                  </a:lnTo>
                  <a:lnTo>
                    <a:pt x="47" y="8"/>
                  </a:lnTo>
                  <a:lnTo>
                    <a:pt x="35" y="10"/>
                  </a:lnTo>
                  <a:lnTo>
                    <a:pt x="24" y="13"/>
                  </a:lnTo>
                  <a:lnTo>
                    <a:pt x="12" y="16"/>
                  </a:lnTo>
                  <a:lnTo>
                    <a:pt x="0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8" name="Freeform 3272"/>
            <p:cNvSpPr>
              <a:spLocks/>
            </p:cNvSpPr>
            <p:nvPr/>
          </p:nvSpPr>
          <p:spPr bwMode="auto">
            <a:xfrm>
              <a:off x="1865" y="1717"/>
              <a:ext cx="26" cy="13"/>
            </a:xfrm>
            <a:custGeom>
              <a:avLst/>
              <a:gdLst>
                <a:gd name="T0" fmla="*/ 0 w 106"/>
                <a:gd name="T1" fmla="*/ 0 h 54"/>
                <a:gd name="T2" fmla="*/ 0 w 106"/>
                <a:gd name="T3" fmla="*/ 0 h 54"/>
                <a:gd name="T4" fmla="*/ 0 w 106"/>
                <a:gd name="T5" fmla="*/ 0 h 54"/>
                <a:gd name="T6" fmla="*/ 0 w 106"/>
                <a:gd name="T7" fmla="*/ 0 h 54"/>
                <a:gd name="T8" fmla="*/ 0 w 106"/>
                <a:gd name="T9" fmla="*/ 0 h 54"/>
                <a:gd name="T10" fmla="*/ 0 w 106"/>
                <a:gd name="T11" fmla="*/ 0 h 54"/>
                <a:gd name="T12" fmla="*/ 0 w 106"/>
                <a:gd name="T13" fmla="*/ 0 h 54"/>
                <a:gd name="T14" fmla="*/ 0 w 106"/>
                <a:gd name="T15" fmla="*/ 0 h 54"/>
                <a:gd name="T16" fmla="*/ 0 w 106"/>
                <a:gd name="T17" fmla="*/ 0 h 54"/>
                <a:gd name="T18" fmla="*/ 0 w 106"/>
                <a:gd name="T19" fmla="*/ 0 h 54"/>
                <a:gd name="T20" fmla="*/ 0 w 106"/>
                <a:gd name="T21" fmla="*/ 0 h 54"/>
                <a:gd name="T22" fmla="*/ 0 w 106"/>
                <a:gd name="T23" fmla="*/ 0 h 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6"/>
                <a:gd name="T37" fmla="*/ 0 h 54"/>
                <a:gd name="T38" fmla="*/ 106 w 106"/>
                <a:gd name="T39" fmla="*/ 54 h 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6" h="54">
                  <a:moveTo>
                    <a:pt x="106" y="0"/>
                  </a:moveTo>
                  <a:lnTo>
                    <a:pt x="96" y="3"/>
                  </a:lnTo>
                  <a:lnTo>
                    <a:pt x="86" y="6"/>
                  </a:lnTo>
                  <a:lnTo>
                    <a:pt x="75" y="10"/>
                  </a:lnTo>
                  <a:lnTo>
                    <a:pt x="65" y="16"/>
                  </a:lnTo>
                  <a:lnTo>
                    <a:pt x="55" y="20"/>
                  </a:lnTo>
                  <a:lnTo>
                    <a:pt x="46" y="25"/>
                  </a:lnTo>
                  <a:lnTo>
                    <a:pt x="36" y="30"/>
                  </a:lnTo>
                  <a:lnTo>
                    <a:pt x="27" y="36"/>
                  </a:lnTo>
                  <a:lnTo>
                    <a:pt x="18" y="41"/>
                  </a:lnTo>
                  <a:lnTo>
                    <a:pt x="9" y="47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99" name="Freeform 3273"/>
            <p:cNvSpPr>
              <a:spLocks/>
            </p:cNvSpPr>
            <p:nvPr/>
          </p:nvSpPr>
          <p:spPr bwMode="auto">
            <a:xfrm>
              <a:off x="1848" y="1730"/>
              <a:ext cx="17" cy="19"/>
            </a:xfrm>
            <a:custGeom>
              <a:avLst/>
              <a:gdLst>
                <a:gd name="T0" fmla="*/ 0 w 69"/>
                <a:gd name="T1" fmla="*/ 0 h 75"/>
                <a:gd name="T2" fmla="*/ 0 w 69"/>
                <a:gd name="T3" fmla="*/ 0 h 75"/>
                <a:gd name="T4" fmla="*/ 0 w 69"/>
                <a:gd name="T5" fmla="*/ 0 h 75"/>
                <a:gd name="T6" fmla="*/ 0 w 69"/>
                <a:gd name="T7" fmla="*/ 0 h 75"/>
                <a:gd name="T8" fmla="*/ 0 w 69"/>
                <a:gd name="T9" fmla="*/ 0 h 75"/>
                <a:gd name="T10" fmla="*/ 0 w 69"/>
                <a:gd name="T11" fmla="*/ 0 h 75"/>
                <a:gd name="T12" fmla="*/ 0 w 69"/>
                <a:gd name="T13" fmla="*/ 0 h 75"/>
                <a:gd name="T14" fmla="*/ 0 w 69"/>
                <a:gd name="T15" fmla="*/ 0 h 75"/>
                <a:gd name="T16" fmla="*/ 0 w 69"/>
                <a:gd name="T17" fmla="*/ 0 h 75"/>
                <a:gd name="T18" fmla="*/ 0 w 69"/>
                <a:gd name="T19" fmla="*/ 0 h 75"/>
                <a:gd name="T20" fmla="*/ 0 w 69"/>
                <a:gd name="T21" fmla="*/ 0 h 75"/>
                <a:gd name="T22" fmla="*/ 0 w 69"/>
                <a:gd name="T23" fmla="*/ 0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75"/>
                <a:gd name="T38" fmla="*/ 69 w 69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75">
                  <a:moveTo>
                    <a:pt x="69" y="0"/>
                  </a:moveTo>
                  <a:lnTo>
                    <a:pt x="62" y="5"/>
                  </a:lnTo>
                  <a:lnTo>
                    <a:pt x="55" y="11"/>
                  </a:lnTo>
                  <a:lnTo>
                    <a:pt x="48" y="17"/>
                  </a:lnTo>
                  <a:lnTo>
                    <a:pt x="41" y="24"/>
                  </a:lnTo>
                  <a:lnTo>
                    <a:pt x="34" y="31"/>
                  </a:lnTo>
                  <a:lnTo>
                    <a:pt x="28" y="38"/>
                  </a:lnTo>
                  <a:lnTo>
                    <a:pt x="22" y="45"/>
                  </a:lnTo>
                  <a:lnTo>
                    <a:pt x="16" y="52"/>
                  </a:lnTo>
                  <a:lnTo>
                    <a:pt x="11" y="60"/>
                  </a:lnTo>
                  <a:lnTo>
                    <a:pt x="5" y="67"/>
                  </a:lnTo>
                  <a:lnTo>
                    <a:pt x="0" y="7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0" name="Line 3274"/>
            <p:cNvSpPr>
              <a:spLocks noChangeShapeType="1"/>
            </p:cNvSpPr>
            <p:nvPr/>
          </p:nvSpPr>
          <p:spPr bwMode="auto">
            <a:xfrm>
              <a:off x="1533" y="170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1" name="Line 3275"/>
            <p:cNvSpPr>
              <a:spLocks noChangeShapeType="1"/>
            </p:cNvSpPr>
            <p:nvPr/>
          </p:nvSpPr>
          <p:spPr bwMode="auto">
            <a:xfrm>
              <a:off x="1537" y="1739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2" name="Line 3276"/>
            <p:cNvSpPr>
              <a:spLocks noChangeShapeType="1"/>
            </p:cNvSpPr>
            <p:nvPr/>
          </p:nvSpPr>
          <p:spPr bwMode="auto">
            <a:xfrm>
              <a:off x="1582" y="168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3" name="Line 3277"/>
            <p:cNvSpPr>
              <a:spLocks noChangeShapeType="1"/>
            </p:cNvSpPr>
            <p:nvPr/>
          </p:nvSpPr>
          <p:spPr bwMode="auto">
            <a:xfrm>
              <a:off x="1533" y="168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4" name="Line 3278"/>
            <p:cNvSpPr>
              <a:spLocks noChangeShapeType="1"/>
            </p:cNvSpPr>
            <p:nvPr/>
          </p:nvSpPr>
          <p:spPr bwMode="auto">
            <a:xfrm flipV="1">
              <a:off x="1810" y="1293"/>
              <a:ext cx="1" cy="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6405" name="Group 3279"/>
            <p:cNvGrpSpPr>
              <a:grpSpLocks/>
            </p:cNvGrpSpPr>
            <p:nvPr/>
          </p:nvGrpSpPr>
          <p:grpSpPr bwMode="auto">
            <a:xfrm>
              <a:off x="1443" y="1183"/>
              <a:ext cx="61" cy="184"/>
              <a:chOff x="1443" y="1183"/>
              <a:chExt cx="61" cy="184"/>
            </a:xfrm>
          </p:grpSpPr>
          <p:sp>
            <p:nvSpPr>
              <p:cNvPr id="116630" name="Line 3280"/>
              <p:cNvSpPr>
                <a:spLocks noChangeShapeType="1"/>
              </p:cNvSpPr>
              <p:nvPr/>
            </p:nvSpPr>
            <p:spPr bwMode="auto">
              <a:xfrm flipV="1">
                <a:off x="1473" y="1287"/>
                <a:ext cx="1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1" name="Line 3281"/>
              <p:cNvSpPr>
                <a:spLocks noChangeShapeType="1"/>
              </p:cNvSpPr>
              <p:nvPr/>
            </p:nvSpPr>
            <p:spPr bwMode="auto">
              <a:xfrm flipV="1">
                <a:off x="1473" y="127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2" name="Line 3282"/>
              <p:cNvSpPr>
                <a:spLocks noChangeShapeType="1"/>
              </p:cNvSpPr>
              <p:nvPr/>
            </p:nvSpPr>
            <p:spPr bwMode="auto">
              <a:xfrm flipV="1">
                <a:off x="1473" y="1183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3" name="Freeform 3283"/>
              <p:cNvSpPr>
                <a:spLocks/>
              </p:cNvSpPr>
              <p:nvPr/>
            </p:nvSpPr>
            <p:spPr bwMode="auto">
              <a:xfrm>
                <a:off x="1500" y="1318"/>
                <a:ext cx="4" cy="4"/>
              </a:xfrm>
              <a:custGeom>
                <a:avLst/>
                <a:gdLst>
                  <a:gd name="T0" fmla="*/ 0 w 15"/>
                  <a:gd name="T1" fmla="*/ 0 h 19"/>
                  <a:gd name="T2" fmla="*/ 0 w 15"/>
                  <a:gd name="T3" fmla="*/ 0 h 19"/>
                  <a:gd name="T4" fmla="*/ 0 w 15"/>
                  <a:gd name="T5" fmla="*/ 0 h 19"/>
                  <a:gd name="T6" fmla="*/ 0 w 15"/>
                  <a:gd name="T7" fmla="*/ 0 h 19"/>
                  <a:gd name="T8" fmla="*/ 0 w 15"/>
                  <a:gd name="T9" fmla="*/ 0 h 19"/>
                  <a:gd name="T10" fmla="*/ 0 w 15"/>
                  <a:gd name="T11" fmla="*/ 0 h 19"/>
                  <a:gd name="T12" fmla="*/ 0 w 15"/>
                  <a:gd name="T13" fmla="*/ 0 h 19"/>
                  <a:gd name="T14" fmla="*/ 0 w 15"/>
                  <a:gd name="T15" fmla="*/ 0 h 19"/>
                  <a:gd name="T16" fmla="*/ 0 w 15"/>
                  <a:gd name="T17" fmla="*/ 0 h 19"/>
                  <a:gd name="T18" fmla="*/ 0 w 1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9"/>
                  <a:gd name="T32" fmla="*/ 15 w 1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9">
                    <a:moveTo>
                      <a:pt x="0" y="19"/>
                    </a:moveTo>
                    <a:lnTo>
                      <a:pt x="2" y="18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4" name="Freeform 3284"/>
              <p:cNvSpPr>
                <a:spLocks/>
              </p:cNvSpPr>
              <p:nvPr/>
            </p:nvSpPr>
            <p:spPr bwMode="auto">
              <a:xfrm>
                <a:off x="1500" y="1326"/>
                <a:ext cx="4" cy="5"/>
              </a:xfrm>
              <a:custGeom>
                <a:avLst/>
                <a:gdLst>
                  <a:gd name="T0" fmla="*/ 0 w 15"/>
                  <a:gd name="T1" fmla="*/ 0 h 19"/>
                  <a:gd name="T2" fmla="*/ 0 w 15"/>
                  <a:gd name="T3" fmla="*/ 0 h 19"/>
                  <a:gd name="T4" fmla="*/ 0 w 15"/>
                  <a:gd name="T5" fmla="*/ 0 h 19"/>
                  <a:gd name="T6" fmla="*/ 0 w 15"/>
                  <a:gd name="T7" fmla="*/ 0 h 19"/>
                  <a:gd name="T8" fmla="*/ 0 w 15"/>
                  <a:gd name="T9" fmla="*/ 0 h 19"/>
                  <a:gd name="T10" fmla="*/ 0 w 15"/>
                  <a:gd name="T11" fmla="*/ 0 h 19"/>
                  <a:gd name="T12" fmla="*/ 0 w 15"/>
                  <a:gd name="T13" fmla="*/ 0 h 19"/>
                  <a:gd name="T14" fmla="*/ 0 w 15"/>
                  <a:gd name="T15" fmla="*/ 0 h 19"/>
                  <a:gd name="T16" fmla="*/ 0 w 15"/>
                  <a:gd name="T17" fmla="*/ 0 h 19"/>
                  <a:gd name="T18" fmla="*/ 0 w 1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9"/>
                  <a:gd name="T32" fmla="*/ 15 w 1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9">
                    <a:moveTo>
                      <a:pt x="0" y="19"/>
                    </a:moveTo>
                    <a:lnTo>
                      <a:pt x="2" y="18"/>
                    </a:lnTo>
                    <a:lnTo>
                      <a:pt x="5" y="16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5" name="Line 3285"/>
              <p:cNvSpPr>
                <a:spLocks noChangeShapeType="1"/>
              </p:cNvSpPr>
              <p:nvPr/>
            </p:nvSpPr>
            <p:spPr bwMode="auto">
              <a:xfrm>
                <a:off x="1499" y="1295"/>
                <a:ext cx="5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6" name="Line 3286"/>
              <p:cNvSpPr>
                <a:spLocks noChangeShapeType="1"/>
              </p:cNvSpPr>
              <p:nvPr/>
            </p:nvSpPr>
            <p:spPr bwMode="auto">
              <a:xfrm>
                <a:off x="1486" y="1247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7" name="Freeform 3287"/>
              <p:cNvSpPr>
                <a:spLocks/>
              </p:cNvSpPr>
              <p:nvPr/>
            </p:nvSpPr>
            <p:spPr bwMode="auto">
              <a:xfrm>
                <a:off x="1486" y="1285"/>
                <a:ext cx="9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1"/>
                    </a:lnTo>
                    <a:lnTo>
                      <a:pt x="13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8" name="Freeform 3288"/>
              <p:cNvSpPr>
                <a:spLocks/>
              </p:cNvSpPr>
              <p:nvPr/>
            </p:nvSpPr>
            <p:spPr bwMode="auto">
              <a:xfrm>
                <a:off x="1495" y="1280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8"/>
                    </a:lnTo>
                    <a:lnTo>
                      <a:pt x="5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39" name="Freeform 3289"/>
              <p:cNvSpPr>
                <a:spLocks/>
              </p:cNvSpPr>
              <p:nvPr/>
            </p:nvSpPr>
            <p:spPr bwMode="auto">
              <a:xfrm>
                <a:off x="1496" y="1322"/>
                <a:ext cx="4" cy="3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0 h 9"/>
                  <a:gd name="T6" fmla="*/ 0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9"/>
                  <a:gd name="T14" fmla="*/ 17 w 17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9">
                    <a:moveTo>
                      <a:pt x="0" y="9"/>
                    </a:moveTo>
                    <a:lnTo>
                      <a:pt x="5" y="7"/>
                    </a:lnTo>
                    <a:lnTo>
                      <a:pt x="11" y="4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0" name="Freeform 3290"/>
              <p:cNvSpPr>
                <a:spLocks/>
              </p:cNvSpPr>
              <p:nvPr/>
            </p:nvSpPr>
            <p:spPr bwMode="auto">
              <a:xfrm>
                <a:off x="1486" y="1325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6" y="7"/>
                    </a:lnTo>
                    <a:lnTo>
                      <a:pt x="24" y="5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1" name="Freeform 3291"/>
              <p:cNvSpPr>
                <a:spLocks/>
              </p:cNvSpPr>
              <p:nvPr/>
            </p:nvSpPr>
            <p:spPr bwMode="auto">
              <a:xfrm>
                <a:off x="1486" y="1333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6" y="7"/>
                    </a:lnTo>
                    <a:lnTo>
                      <a:pt x="24" y="5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2" name="Freeform 3292"/>
              <p:cNvSpPr>
                <a:spLocks/>
              </p:cNvSpPr>
              <p:nvPr/>
            </p:nvSpPr>
            <p:spPr bwMode="auto">
              <a:xfrm>
                <a:off x="1496" y="1331"/>
                <a:ext cx="4" cy="2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0 h 9"/>
                  <a:gd name="T6" fmla="*/ 0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9"/>
                  <a:gd name="T14" fmla="*/ 17 w 17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9">
                    <a:moveTo>
                      <a:pt x="0" y="9"/>
                    </a:moveTo>
                    <a:lnTo>
                      <a:pt x="5" y="6"/>
                    </a:lnTo>
                    <a:lnTo>
                      <a:pt x="11" y="4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3" name="Freeform 3293"/>
              <p:cNvSpPr>
                <a:spLocks/>
              </p:cNvSpPr>
              <p:nvPr/>
            </p:nvSpPr>
            <p:spPr bwMode="auto">
              <a:xfrm>
                <a:off x="1486" y="1300"/>
                <a:ext cx="9" cy="3"/>
              </a:xfrm>
              <a:custGeom>
                <a:avLst/>
                <a:gdLst>
                  <a:gd name="T0" fmla="*/ 0 w 37"/>
                  <a:gd name="T1" fmla="*/ 0 h 13"/>
                  <a:gd name="T2" fmla="*/ 0 w 37"/>
                  <a:gd name="T3" fmla="*/ 0 h 13"/>
                  <a:gd name="T4" fmla="*/ 0 w 37"/>
                  <a:gd name="T5" fmla="*/ 0 h 13"/>
                  <a:gd name="T6" fmla="*/ 0 w 37"/>
                  <a:gd name="T7" fmla="*/ 0 h 13"/>
                  <a:gd name="T8" fmla="*/ 0 w 37"/>
                  <a:gd name="T9" fmla="*/ 0 h 13"/>
                  <a:gd name="T10" fmla="*/ 0 w 37"/>
                  <a:gd name="T11" fmla="*/ 0 h 13"/>
                  <a:gd name="T12" fmla="*/ 0 w 37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3"/>
                  <a:gd name="T23" fmla="*/ 37 w 37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3">
                    <a:moveTo>
                      <a:pt x="0" y="13"/>
                    </a:moveTo>
                    <a:lnTo>
                      <a:pt x="6" y="11"/>
                    </a:lnTo>
                    <a:lnTo>
                      <a:pt x="13" y="10"/>
                    </a:lnTo>
                    <a:lnTo>
                      <a:pt x="19" y="8"/>
                    </a:lnTo>
                    <a:lnTo>
                      <a:pt x="25" y="6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4" name="Freeform 3294"/>
              <p:cNvSpPr>
                <a:spLocks/>
              </p:cNvSpPr>
              <p:nvPr/>
            </p:nvSpPr>
            <p:spPr bwMode="auto">
              <a:xfrm>
                <a:off x="1486" y="1296"/>
                <a:ext cx="9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1"/>
                    </a:lnTo>
                    <a:lnTo>
                      <a:pt x="13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5" name="Freeform 3295"/>
              <p:cNvSpPr>
                <a:spLocks/>
              </p:cNvSpPr>
              <p:nvPr/>
            </p:nvSpPr>
            <p:spPr bwMode="auto">
              <a:xfrm>
                <a:off x="1495" y="1295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9"/>
                    </a:lnTo>
                    <a:lnTo>
                      <a:pt x="5" y="17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6" y="6"/>
                    </a:lnTo>
                    <a:lnTo>
                      <a:pt x="17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6" name="Freeform 3296"/>
              <p:cNvSpPr>
                <a:spLocks/>
              </p:cNvSpPr>
              <p:nvPr/>
            </p:nvSpPr>
            <p:spPr bwMode="auto">
              <a:xfrm>
                <a:off x="1495" y="1291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8"/>
                    </a:lnTo>
                    <a:lnTo>
                      <a:pt x="5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7" name="Line 3297"/>
              <p:cNvSpPr>
                <a:spLocks noChangeShapeType="1"/>
              </p:cNvSpPr>
              <p:nvPr/>
            </p:nvSpPr>
            <p:spPr bwMode="auto">
              <a:xfrm>
                <a:off x="1499" y="1280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8" name="Freeform 3298"/>
              <p:cNvSpPr>
                <a:spLocks/>
              </p:cNvSpPr>
              <p:nvPr/>
            </p:nvSpPr>
            <p:spPr bwMode="auto">
              <a:xfrm>
                <a:off x="1459" y="1287"/>
                <a:ext cx="14" cy="2"/>
              </a:xfrm>
              <a:custGeom>
                <a:avLst/>
                <a:gdLst>
                  <a:gd name="T0" fmla="*/ 0 w 58"/>
                  <a:gd name="T1" fmla="*/ 0 h 6"/>
                  <a:gd name="T2" fmla="*/ 0 w 58"/>
                  <a:gd name="T3" fmla="*/ 0 h 6"/>
                  <a:gd name="T4" fmla="*/ 0 w 58"/>
                  <a:gd name="T5" fmla="*/ 0 h 6"/>
                  <a:gd name="T6" fmla="*/ 0 w 58"/>
                  <a:gd name="T7" fmla="*/ 0 h 6"/>
                  <a:gd name="T8" fmla="*/ 0 w 58"/>
                  <a:gd name="T9" fmla="*/ 0 h 6"/>
                  <a:gd name="T10" fmla="*/ 0 w 58"/>
                  <a:gd name="T11" fmla="*/ 0 h 6"/>
                  <a:gd name="T12" fmla="*/ 0 w 5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6"/>
                  <a:gd name="T23" fmla="*/ 58 w 5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6">
                    <a:moveTo>
                      <a:pt x="0" y="0"/>
                    </a:moveTo>
                    <a:lnTo>
                      <a:pt x="10" y="2"/>
                    </a:lnTo>
                    <a:lnTo>
                      <a:pt x="19" y="4"/>
                    </a:lnTo>
                    <a:lnTo>
                      <a:pt x="29" y="5"/>
                    </a:lnTo>
                    <a:lnTo>
                      <a:pt x="38" y="5"/>
                    </a:lnTo>
                    <a:lnTo>
                      <a:pt x="48" y="6"/>
                    </a:lnTo>
                    <a:lnTo>
                      <a:pt x="58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49" name="Freeform 3299"/>
              <p:cNvSpPr>
                <a:spLocks/>
              </p:cNvSpPr>
              <p:nvPr/>
            </p:nvSpPr>
            <p:spPr bwMode="auto">
              <a:xfrm>
                <a:off x="1452" y="1285"/>
                <a:ext cx="7" cy="2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0 h 10"/>
                  <a:gd name="T4" fmla="*/ 0 w 29"/>
                  <a:gd name="T5" fmla="*/ 0 h 10"/>
                  <a:gd name="T6" fmla="*/ 0 w 29"/>
                  <a:gd name="T7" fmla="*/ 0 h 10"/>
                  <a:gd name="T8" fmla="*/ 0 w 29"/>
                  <a:gd name="T9" fmla="*/ 0 h 10"/>
                  <a:gd name="T10" fmla="*/ 0 w 2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0"/>
                  <a:gd name="T20" fmla="*/ 29 w 29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0">
                    <a:moveTo>
                      <a:pt x="0" y="0"/>
                    </a:moveTo>
                    <a:lnTo>
                      <a:pt x="6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0" name="Freeform 3300"/>
              <p:cNvSpPr>
                <a:spLocks/>
              </p:cNvSpPr>
              <p:nvPr/>
            </p:nvSpPr>
            <p:spPr bwMode="auto">
              <a:xfrm>
                <a:off x="1448" y="1280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7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1" name="Freeform 3301"/>
              <p:cNvSpPr>
                <a:spLocks/>
              </p:cNvSpPr>
              <p:nvPr/>
            </p:nvSpPr>
            <p:spPr bwMode="auto">
              <a:xfrm>
                <a:off x="1446" y="1322"/>
                <a:ext cx="6" cy="3"/>
              </a:xfrm>
              <a:custGeom>
                <a:avLst/>
                <a:gdLst>
                  <a:gd name="T0" fmla="*/ 0 w 23"/>
                  <a:gd name="T1" fmla="*/ 0 h 12"/>
                  <a:gd name="T2" fmla="*/ 0 w 23"/>
                  <a:gd name="T3" fmla="*/ 0 h 12"/>
                  <a:gd name="T4" fmla="*/ 0 w 23"/>
                  <a:gd name="T5" fmla="*/ 0 h 12"/>
                  <a:gd name="T6" fmla="*/ 0 w 23"/>
                  <a:gd name="T7" fmla="*/ 0 h 12"/>
                  <a:gd name="T8" fmla="*/ 0 w 23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2"/>
                  <a:gd name="T17" fmla="*/ 23 w 2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2">
                    <a:moveTo>
                      <a:pt x="0" y="0"/>
                    </a:moveTo>
                    <a:lnTo>
                      <a:pt x="6" y="4"/>
                    </a:lnTo>
                    <a:lnTo>
                      <a:pt x="11" y="7"/>
                    </a:lnTo>
                    <a:lnTo>
                      <a:pt x="17" y="9"/>
                    </a:lnTo>
                    <a:lnTo>
                      <a:pt x="23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2" name="Freeform 3302"/>
              <p:cNvSpPr>
                <a:spLocks/>
              </p:cNvSpPr>
              <p:nvPr/>
            </p:nvSpPr>
            <p:spPr bwMode="auto">
              <a:xfrm>
                <a:off x="1459" y="1327"/>
                <a:ext cx="14" cy="1"/>
              </a:xfrm>
              <a:custGeom>
                <a:avLst/>
                <a:gdLst>
                  <a:gd name="T0" fmla="*/ 0 w 56"/>
                  <a:gd name="T1" fmla="*/ 0 h 4"/>
                  <a:gd name="T2" fmla="*/ 0 w 56"/>
                  <a:gd name="T3" fmla="*/ 0 h 4"/>
                  <a:gd name="T4" fmla="*/ 0 w 56"/>
                  <a:gd name="T5" fmla="*/ 0 h 4"/>
                  <a:gd name="T6" fmla="*/ 0 w 56"/>
                  <a:gd name="T7" fmla="*/ 0 h 4"/>
                  <a:gd name="T8" fmla="*/ 0 w 56"/>
                  <a:gd name="T9" fmla="*/ 0 h 4"/>
                  <a:gd name="T10" fmla="*/ 0 w 56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4"/>
                  <a:gd name="T20" fmla="*/ 56 w 5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4">
                    <a:moveTo>
                      <a:pt x="0" y="0"/>
                    </a:moveTo>
                    <a:lnTo>
                      <a:pt x="11" y="1"/>
                    </a:lnTo>
                    <a:lnTo>
                      <a:pt x="22" y="3"/>
                    </a:lnTo>
                    <a:lnTo>
                      <a:pt x="33" y="3"/>
                    </a:lnTo>
                    <a:lnTo>
                      <a:pt x="44" y="4"/>
                    </a:lnTo>
                    <a:lnTo>
                      <a:pt x="56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3" name="Freeform 3303"/>
              <p:cNvSpPr>
                <a:spLocks/>
              </p:cNvSpPr>
              <p:nvPr/>
            </p:nvSpPr>
            <p:spPr bwMode="auto">
              <a:xfrm>
                <a:off x="1452" y="1325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2"/>
                    </a:lnTo>
                    <a:lnTo>
                      <a:pt x="15" y="4"/>
                    </a:lnTo>
                    <a:lnTo>
                      <a:pt x="23" y="6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4" name="Freeform 3304"/>
              <p:cNvSpPr>
                <a:spLocks/>
              </p:cNvSpPr>
              <p:nvPr/>
            </p:nvSpPr>
            <p:spPr bwMode="auto">
              <a:xfrm>
                <a:off x="1459" y="1335"/>
                <a:ext cx="14" cy="1"/>
              </a:xfrm>
              <a:custGeom>
                <a:avLst/>
                <a:gdLst>
                  <a:gd name="T0" fmla="*/ 0 w 56"/>
                  <a:gd name="T1" fmla="*/ 0 h 4"/>
                  <a:gd name="T2" fmla="*/ 0 w 56"/>
                  <a:gd name="T3" fmla="*/ 0 h 4"/>
                  <a:gd name="T4" fmla="*/ 0 w 56"/>
                  <a:gd name="T5" fmla="*/ 0 h 4"/>
                  <a:gd name="T6" fmla="*/ 0 w 56"/>
                  <a:gd name="T7" fmla="*/ 0 h 4"/>
                  <a:gd name="T8" fmla="*/ 0 w 56"/>
                  <a:gd name="T9" fmla="*/ 0 h 4"/>
                  <a:gd name="T10" fmla="*/ 0 w 56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4"/>
                  <a:gd name="T20" fmla="*/ 56 w 5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4">
                    <a:moveTo>
                      <a:pt x="0" y="0"/>
                    </a:moveTo>
                    <a:lnTo>
                      <a:pt x="11" y="1"/>
                    </a:lnTo>
                    <a:lnTo>
                      <a:pt x="22" y="2"/>
                    </a:lnTo>
                    <a:lnTo>
                      <a:pt x="33" y="3"/>
                    </a:lnTo>
                    <a:lnTo>
                      <a:pt x="44" y="4"/>
                    </a:lnTo>
                    <a:lnTo>
                      <a:pt x="56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5" name="Freeform 3305"/>
              <p:cNvSpPr>
                <a:spLocks/>
              </p:cNvSpPr>
              <p:nvPr/>
            </p:nvSpPr>
            <p:spPr bwMode="auto">
              <a:xfrm>
                <a:off x="1452" y="1333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2"/>
                    </a:lnTo>
                    <a:lnTo>
                      <a:pt x="15" y="4"/>
                    </a:lnTo>
                    <a:lnTo>
                      <a:pt x="23" y="6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6" name="Freeform 3306"/>
              <p:cNvSpPr>
                <a:spLocks/>
              </p:cNvSpPr>
              <p:nvPr/>
            </p:nvSpPr>
            <p:spPr bwMode="auto">
              <a:xfrm>
                <a:off x="1446" y="1330"/>
                <a:ext cx="6" cy="3"/>
              </a:xfrm>
              <a:custGeom>
                <a:avLst/>
                <a:gdLst>
                  <a:gd name="T0" fmla="*/ 0 w 23"/>
                  <a:gd name="T1" fmla="*/ 0 h 12"/>
                  <a:gd name="T2" fmla="*/ 0 w 23"/>
                  <a:gd name="T3" fmla="*/ 0 h 12"/>
                  <a:gd name="T4" fmla="*/ 0 w 23"/>
                  <a:gd name="T5" fmla="*/ 0 h 12"/>
                  <a:gd name="T6" fmla="*/ 0 w 23"/>
                  <a:gd name="T7" fmla="*/ 0 h 12"/>
                  <a:gd name="T8" fmla="*/ 0 w 23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2"/>
                  <a:gd name="T17" fmla="*/ 23 w 2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2">
                    <a:moveTo>
                      <a:pt x="0" y="0"/>
                    </a:moveTo>
                    <a:lnTo>
                      <a:pt x="6" y="4"/>
                    </a:lnTo>
                    <a:lnTo>
                      <a:pt x="11" y="7"/>
                    </a:lnTo>
                    <a:lnTo>
                      <a:pt x="17" y="9"/>
                    </a:lnTo>
                    <a:lnTo>
                      <a:pt x="23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7" name="Freeform 3307"/>
              <p:cNvSpPr>
                <a:spLocks/>
              </p:cNvSpPr>
              <p:nvPr/>
            </p:nvSpPr>
            <p:spPr bwMode="auto">
              <a:xfrm>
                <a:off x="1443" y="1326"/>
                <a:ext cx="3" cy="4"/>
              </a:xfrm>
              <a:custGeom>
                <a:avLst/>
                <a:gdLst>
                  <a:gd name="T0" fmla="*/ 0 w 13"/>
                  <a:gd name="T1" fmla="*/ 0 h 17"/>
                  <a:gd name="T2" fmla="*/ 0 w 13"/>
                  <a:gd name="T3" fmla="*/ 0 h 17"/>
                  <a:gd name="T4" fmla="*/ 0 w 13"/>
                  <a:gd name="T5" fmla="*/ 0 h 17"/>
                  <a:gd name="T6" fmla="*/ 0 w 13"/>
                  <a:gd name="T7" fmla="*/ 0 h 17"/>
                  <a:gd name="T8" fmla="*/ 0 w 13"/>
                  <a:gd name="T9" fmla="*/ 0 h 17"/>
                  <a:gd name="T10" fmla="*/ 0 w 13"/>
                  <a:gd name="T11" fmla="*/ 0 h 17"/>
                  <a:gd name="T12" fmla="*/ 0 w 13"/>
                  <a:gd name="T13" fmla="*/ 0 h 17"/>
                  <a:gd name="T14" fmla="*/ 0 w 13"/>
                  <a:gd name="T15" fmla="*/ 0 h 17"/>
                  <a:gd name="T16" fmla="*/ 0 w 13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7"/>
                  <a:gd name="T29" fmla="*/ 13 w 13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7">
                    <a:moveTo>
                      <a:pt x="0" y="0"/>
                    </a:moveTo>
                    <a:lnTo>
                      <a:pt x="1" y="2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3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8" name="Freeform 3308"/>
              <p:cNvSpPr>
                <a:spLocks/>
              </p:cNvSpPr>
              <p:nvPr/>
            </p:nvSpPr>
            <p:spPr bwMode="auto">
              <a:xfrm>
                <a:off x="1443" y="1318"/>
                <a:ext cx="3" cy="4"/>
              </a:xfrm>
              <a:custGeom>
                <a:avLst/>
                <a:gdLst>
                  <a:gd name="T0" fmla="*/ 0 w 13"/>
                  <a:gd name="T1" fmla="*/ 0 h 17"/>
                  <a:gd name="T2" fmla="*/ 0 w 13"/>
                  <a:gd name="T3" fmla="*/ 0 h 17"/>
                  <a:gd name="T4" fmla="*/ 0 w 13"/>
                  <a:gd name="T5" fmla="*/ 0 h 17"/>
                  <a:gd name="T6" fmla="*/ 0 w 13"/>
                  <a:gd name="T7" fmla="*/ 0 h 17"/>
                  <a:gd name="T8" fmla="*/ 0 w 13"/>
                  <a:gd name="T9" fmla="*/ 0 h 17"/>
                  <a:gd name="T10" fmla="*/ 0 w 13"/>
                  <a:gd name="T11" fmla="*/ 0 h 17"/>
                  <a:gd name="T12" fmla="*/ 0 w 13"/>
                  <a:gd name="T13" fmla="*/ 0 h 17"/>
                  <a:gd name="T14" fmla="*/ 0 w 13"/>
                  <a:gd name="T15" fmla="*/ 0 h 17"/>
                  <a:gd name="T16" fmla="*/ 0 w 13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7"/>
                  <a:gd name="T29" fmla="*/ 13 w 13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7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3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59" name="Freeform 3309"/>
              <p:cNvSpPr>
                <a:spLocks/>
              </p:cNvSpPr>
              <p:nvPr/>
            </p:nvSpPr>
            <p:spPr bwMode="auto">
              <a:xfrm>
                <a:off x="1459" y="1303"/>
                <a:ext cx="14" cy="1"/>
              </a:xfrm>
              <a:custGeom>
                <a:avLst/>
                <a:gdLst>
                  <a:gd name="T0" fmla="*/ 0 w 58"/>
                  <a:gd name="T1" fmla="*/ 0 h 5"/>
                  <a:gd name="T2" fmla="*/ 0 w 58"/>
                  <a:gd name="T3" fmla="*/ 0 h 5"/>
                  <a:gd name="T4" fmla="*/ 0 w 58"/>
                  <a:gd name="T5" fmla="*/ 0 h 5"/>
                  <a:gd name="T6" fmla="*/ 0 w 58"/>
                  <a:gd name="T7" fmla="*/ 0 h 5"/>
                  <a:gd name="T8" fmla="*/ 0 w 58"/>
                  <a:gd name="T9" fmla="*/ 0 h 5"/>
                  <a:gd name="T10" fmla="*/ 0 w 58"/>
                  <a:gd name="T11" fmla="*/ 0 h 5"/>
                  <a:gd name="T12" fmla="*/ 0 w 5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5"/>
                  <a:gd name="T23" fmla="*/ 58 w 58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5">
                    <a:moveTo>
                      <a:pt x="0" y="0"/>
                    </a:moveTo>
                    <a:lnTo>
                      <a:pt x="10" y="1"/>
                    </a:lnTo>
                    <a:lnTo>
                      <a:pt x="19" y="3"/>
                    </a:lnTo>
                    <a:lnTo>
                      <a:pt x="29" y="4"/>
                    </a:lnTo>
                    <a:lnTo>
                      <a:pt x="38" y="5"/>
                    </a:lnTo>
                    <a:lnTo>
                      <a:pt x="48" y="5"/>
                    </a:lnTo>
                    <a:lnTo>
                      <a:pt x="58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0" name="Freeform 3310"/>
              <p:cNvSpPr>
                <a:spLocks/>
              </p:cNvSpPr>
              <p:nvPr/>
            </p:nvSpPr>
            <p:spPr bwMode="auto">
              <a:xfrm>
                <a:off x="1452" y="1300"/>
                <a:ext cx="7" cy="3"/>
              </a:xfrm>
              <a:custGeom>
                <a:avLst/>
                <a:gdLst>
                  <a:gd name="T0" fmla="*/ 0 w 29"/>
                  <a:gd name="T1" fmla="*/ 0 h 11"/>
                  <a:gd name="T2" fmla="*/ 0 w 29"/>
                  <a:gd name="T3" fmla="*/ 0 h 11"/>
                  <a:gd name="T4" fmla="*/ 0 w 29"/>
                  <a:gd name="T5" fmla="*/ 0 h 11"/>
                  <a:gd name="T6" fmla="*/ 0 w 29"/>
                  <a:gd name="T7" fmla="*/ 0 h 11"/>
                  <a:gd name="T8" fmla="*/ 0 w 29"/>
                  <a:gd name="T9" fmla="*/ 0 h 11"/>
                  <a:gd name="T10" fmla="*/ 0 w 2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1"/>
                  <a:gd name="T20" fmla="*/ 29 w 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1">
                    <a:moveTo>
                      <a:pt x="0" y="0"/>
                    </a:moveTo>
                    <a:lnTo>
                      <a:pt x="6" y="3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1" name="Freeform 3311"/>
              <p:cNvSpPr>
                <a:spLocks/>
              </p:cNvSpPr>
              <p:nvPr/>
            </p:nvSpPr>
            <p:spPr bwMode="auto">
              <a:xfrm>
                <a:off x="1448" y="1295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8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2" name="Freeform 3312"/>
              <p:cNvSpPr>
                <a:spLocks/>
              </p:cNvSpPr>
              <p:nvPr/>
            </p:nvSpPr>
            <p:spPr bwMode="auto">
              <a:xfrm>
                <a:off x="1459" y="1298"/>
                <a:ext cx="14" cy="2"/>
              </a:xfrm>
              <a:custGeom>
                <a:avLst/>
                <a:gdLst>
                  <a:gd name="T0" fmla="*/ 0 w 58"/>
                  <a:gd name="T1" fmla="*/ 0 h 6"/>
                  <a:gd name="T2" fmla="*/ 0 w 58"/>
                  <a:gd name="T3" fmla="*/ 0 h 6"/>
                  <a:gd name="T4" fmla="*/ 0 w 58"/>
                  <a:gd name="T5" fmla="*/ 0 h 6"/>
                  <a:gd name="T6" fmla="*/ 0 w 58"/>
                  <a:gd name="T7" fmla="*/ 0 h 6"/>
                  <a:gd name="T8" fmla="*/ 0 w 58"/>
                  <a:gd name="T9" fmla="*/ 0 h 6"/>
                  <a:gd name="T10" fmla="*/ 0 w 58"/>
                  <a:gd name="T11" fmla="*/ 0 h 6"/>
                  <a:gd name="T12" fmla="*/ 0 w 5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6"/>
                  <a:gd name="T23" fmla="*/ 58 w 5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6">
                    <a:moveTo>
                      <a:pt x="0" y="0"/>
                    </a:moveTo>
                    <a:lnTo>
                      <a:pt x="10" y="2"/>
                    </a:lnTo>
                    <a:lnTo>
                      <a:pt x="19" y="3"/>
                    </a:lnTo>
                    <a:lnTo>
                      <a:pt x="29" y="5"/>
                    </a:lnTo>
                    <a:lnTo>
                      <a:pt x="38" y="5"/>
                    </a:lnTo>
                    <a:lnTo>
                      <a:pt x="48" y="6"/>
                    </a:lnTo>
                    <a:lnTo>
                      <a:pt x="58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3" name="Freeform 3313"/>
              <p:cNvSpPr>
                <a:spLocks/>
              </p:cNvSpPr>
              <p:nvPr/>
            </p:nvSpPr>
            <p:spPr bwMode="auto">
              <a:xfrm>
                <a:off x="1452" y="1296"/>
                <a:ext cx="7" cy="2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0 h 10"/>
                  <a:gd name="T4" fmla="*/ 0 w 29"/>
                  <a:gd name="T5" fmla="*/ 0 h 10"/>
                  <a:gd name="T6" fmla="*/ 0 w 29"/>
                  <a:gd name="T7" fmla="*/ 0 h 10"/>
                  <a:gd name="T8" fmla="*/ 0 w 29"/>
                  <a:gd name="T9" fmla="*/ 0 h 10"/>
                  <a:gd name="T10" fmla="*/ 0 w 2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0"/>
                  <a:gd name="T20" fmla="*/ 29 w 29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0">
                    <a:moveTo>
                      <a:pt x="0" y="0"/>
                    </a:moveTo>
                    <a:lnTo>
                      <a:pt x="6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4" name="Freeform 3314"/>
              <p:cNvSpPr>
                <a:spLocks/>
              </p:cNvSpPr>
              <p:nvPr/>
            </p:nvSpPr>
            <p:spPr bwMode="auto">
              <a:xfrm>
                <a:off x="1448" y="1291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7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5" name="Freeform 3315"/>
              <p:cNvSpPr>
                <a:spLocks/>
              </p:cNvSpPr>
              <p:nvPr/>
            </p:nvSpPr>
            <p:spPr bwMode="auto">
              <a:xfrm>
                <a:off x="1473" y="1327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"/>
                  <a:gd name="T17" fmla="*/ 48 w 48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">
                    <a:moveTo>
                      <a:pt x="0" y="3"/>
                    </a:moveTo>
                    <a:lnTo>
                      <a:pt x="12" y="3"/>
                    </a:lnTo>
                    <a:lnTo>
                      <a:pt x="24" y="2"/>
                    </a:lnTo>
                    <a:lnTo>
                      <a:pt x="36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6" name="Freeform 3316"/>
              <p:cNvSpPr>
                <a:spLocks/>
              </p:cNvSpPr>
              <p:nvPr/>
            </p:nvSpPr>
            <p:spPr bwMode="auto">
              <a:xfrm>
                <a:off x="1473" y="1335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"/>
                  <a:gd name="T17" fmla="*/ 48 w 48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">
                    <a:moveTo>
                      <a:pt x="0" y="3"/>
                    </a:moveTo>
                    <a:lnTo>
                      <a:pt x="12" y="3"/>
                    </a:lnTo>
                    <a:lnTo>
                      <a:pt x="24" y="2"/>
                    </a:lnTo>
                    <a:lnTo>
                      <a:pt x="36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7" name="Freeform 3317"/>
              <p:cNvSpPr>
                <a:spLocks/>
              </p:cNvSpPr>
              <p:nvPr/>
            </p:nvSpPr>
            <p:spPr bwMode="auto">
              <a:xfrm>
                <a:off x="1473" y="1303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w 48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"/>
                  <a:gd name="T20" fmla="*/ 48 w 48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">
                    <a:moveTo>
                      <a:pt x="0" y="3"/>
                    </a:moveTo>
                    <a:lnTo>
                      <a:pt x="9" y="3"/>
                    </a:lnTo>
                    <a:lnTo>
                      <a:pt x="19" y="3"/>
                    </a:lnTo>
                    <a:lnTo>
                      <a:pt x="29" y="2"/>
                    </a:lnTo>
                    <a:lnTo>
                      <a:pt x="38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8" name="Freeform 3318"/>
              <p:cNvSpPr>
                <a:spLocks/>
              </p:cNvSpPr>
              <p:nvPr/>
            </p:nvSpPr>
            <p:spPr bwMode="auto">
              <a:xfrm>
                <a:off x="1473" y="1299"/>
                <a:ext cx="13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w 48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4"/>
                  <a:gd name="T20" fmla="*/ 48 w 48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4">
                    <a:moveTo>
                      <a:pt x="0" y="4"/>
                    </a:moveTo>
                    <a:lnTo>
                      <a:pt x="9" y="4"/>
                    </a:lnTo>
                    <a:lnTo>
                      <a:pt x="19" y="3"/>
                    </a:lnTo>
                    <a:lnTo>
                      <a:pt x="29" y="3"/>
                    </a:lnTo>
                    <a:lnTo>
                      <a:pt x="38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69" name="Freeform 3319"/>
              <p:cNvSpPr>
                <a:spLocks/>
              </p:cNvSpPr>
              <p:nvPr/>
            </p:nvSpPr>
            <p:spPr bwMode="auto">
              <a:xfrm>
                <a:off x="1460" y="1247"/>
                <a:ext cx="2" cy="2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0 h 9"/>
                  <a:gd name="T4" fmla="*/ 0 w 7"/>
                  <a:gd name="T5" fmla="*/ 0 h 9"/>
                  <a:gd name="T6" fmla="*/ 0 w 7"/>
                  <a:gd name="T7" fmla="*/ 0 h 9"/>
                  <a:gd name="T8" fmla="*/ 0 w 7"/>
                  <a:gd name="T9" fmla="*/ 0 h 9"/>
                  <a:gd name="T10" fmla="*/ 0 w 7"/>
                  <a:gd name="T11" fmla="*/ 0 h 9"/>
                  <a:gd name="T12" fmla="*/ 0 w 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9"/>
                  <a:gd name="T23" fmla="*/ 7 w 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9">
                    <a:moveTo>
                      <a:pt x="0" y="0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0" name="Freeform 3320"/>
              <p:cNvSpPr>
                <a:spLocks/>
              </p:cNvSpPr>
              <p:nvPr/>
            </p:nvSpPr>
            <p:spPr bwMode="auto">
              <a:xfrm>
                <a:off x="1462" y="1249"/>
                <a:ext cx="3" cy="1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0 h 5"/>
                  <a:gd name="T4" fmla="*/ 0 w 13"/>
                  <a:gd name="T5" fmla="*/ 0 h 5"/>
                  <a:gd name="T6" fmla="*/ 0 w 13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"/>
                  <a:gd name="T14" fmla="*/ 13 w 1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3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1" name="Freeform 3321"/>
              <p:cNvSpPr>
                <a:spLocks/>
              </p:cNvSpPr>
              <p:nvPr/>
            </p:nvSpPr>
            <p:spPr bwMode="auto">
              <a:xfrm>
                <a:off x="1465" y="1250"/>
                <a:ext cx="8" cy="1"/>
              </a:xfrm>
              <a:custGeom>
                <a:avLst/>
                <a:gdLst>
                  <a:gd name="T0" fmla="*/ 0 w 32"/>
                  <a:gd name="T1" fmla="*/ 0 h 5"/>
                  <a:gd name="T2" fmla="*/ 0 w 32"/>
                  <a:gd name="T3" fmla="*/ 0 h 5"/>
                  <a:gd name="T4" fmla="*/ 0 w 32"/>
                  <a:gd name="T5" fmla="*/ 0 h 5"/>
                  <a:gd name="T6" fmla="*/ 0 w 32"/>
                  <a:gd name="T7" fmla="*/ 0 h 5"/>
                  <a:gd name="T8" fmla="*/ 0 w 32"/>
                  <a:gd name="T9" fmla="*/ 0 h 5"/>
                  <a:gd name="T10" fmla="*/ 0 w 32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5"/>
                  <a:gd name="T20" fmla="*/ 32 w 3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5">
                    <a:moveTo>
                      <a:pt x="0" y="0"/>
                    </a:moveTo>
                    <a:lnTo>
                      <a:pt x="6" y="1"/>
                    </a:lnTo>
                    <a:lnTo>
                      <a:pt x="12" y="2"/>
                    </a:lnTo>
                    <a:lnTo>
                      <a:pt x="19" y="3"/>
                    </a:lnTo>
                    <a:lnTo>
                      <a:pt x="25" y="5"/>
                    </a:lnTo>
                    <a:lnTo>
                      <a:pt x="3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2" name="Freeform 3322"/>
              <p:cNvSpPr>
                <a:spLocks/>
              </p:cNvSpPr>
              <p:nvPr/>
            </p:nvSpPr>
            <p:spPr bwMode="auto">
              <a:xfrm>
                <a:off x="1473" y="1251"/>
                <a:ext cx="7" cy="1"/>
              </a:xfrm>
              <a:custGeom>
                <a:avLst/>
                <a:gdLst>
                  <a:gd name="T0" fmla="*/ 0 w 27"/>
                  <a:gd name="T1" fmla="*/ 0 h 4"/>
                  <a:gd name="T2" fmla="*/ 0 w 27"/>
                  <a:gd name="T3" fmla="*/ 0 h 4"/>
                  <a:gd name="T4" fmla="*/ 0 w 27"/>
                  <a:gd name="T5" fmla="*/ 0 h 4"/>
                  <a:gd name="T6" fmla="*/ 0 w 27"/>
                  <a:gd name="T7" fmla="*/ 0 h 4"/>
                  <a:gd name="T8" fmla="*/ 0 w 2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4"/>
                  <a:gd name="T17" fmla="*/ 27 w 2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4">
                    <a:moveTo>
                      <a:pt x="0" y="4"/>
                    </a:moveTo>
                    <a:lnTo>
                      <a:pt x="7" y="4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3" name="Freeform 3323"/>
              <p:cNvSpPr>
                <a:spLocks/>
              </p:cNvSpPr>
              <p:nvPr/>
            </p:nvSpPr>
            <p:spPr bwMode="auto">
              <a:xfrm>
                <a:off x="1480" y="1250"/>
                <a:ext cx="4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4" name="Freeform 3324"/>
              <p:cNvSpPr>
                <a:spLocks/>
              </p:cNvSpPr>
              <p:nvPr/>
            </p:nvSpPr>
            <p:spPr bwMode="auto">
              <a:xfrm>
                <a:off x="1484" y="1247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5" name="Freeform 3325"/>
              <p:cNvSpPr>
                <a:spLocks/>
              </p:cNvSpPr>
              <p:nvPr/>
            </p:nvSpPr>
            <p:spPr bwMode="auto">
              <a:xfrm>
                <a:off x="1460" y="1238"/>
                <a:ext cx="2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8"/>
                  <a:gd name="T23" fmla="*/ 7 w 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6" name="Freeform 3326"/>
              <p:cNvSpPr>
                <a:spLocks/>
              </p:cNvSpPr>
              <p:nvPr/>
            </p:nvSpPr>
            <p:spPr bwMode="auto">
              <a:xfrm>
                <a:off x="1462" y="1240"/>
                <a:ext cx="3" cy="2"/>
              </a:xfrm>
              <a:custGeom>
                <a:avLst/>
                <a:gdLst>
                  <a:gd name="T0" fmla="*/ 0 w 13"/>
                  <a:gd name="T1" fmla="*/ 0 h 6"/>
                  <a:gd name="T2" fmla="*/ 0 w 13"/>
                  <a:gd name="T3" fmla="*/ 0 h 6"/>
                  <a:gd name="T4" fmla="*/ 0 w 13"/>
                  <a:gd name="T5" fmla="*/ 0 h 6"/>
                  <a:gd name="T6" fmla="*/ 0 w 13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6"/>
                  <a:gd name="T14" fmla="*/ 13 w 13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6">
                    <a:moveTo>
                      <a:pt x="0" y="0"/>
                    </a:moveTo>
                    <a:lnTo>
                      <a:pt x="4" y="3"/>
                    </a:lnTo>
                    <a:lnTo>
                      <a:pt x="8" y="4"/>
                    </a:lnTo>
                    <a:lnTo>
                      <a:pt x="13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7" name="Freeform 3327"/>
              <p:cNvSpPr>
                <a:spLocks/>
              </p:cNvSpPr>
              <p:nvPr/>
            </p:nvSpPr>
            <p:spPr bwMode="auto">
              <a:xfrm>
                <a:off x="1465" y="1242"/>
                <a:ext cx="8" cy="1"/>
              </a:xfrm>
              <a:custGeom>
                <a:avLst/>
                <a:gdLst>
                  <a:gd name="T0" fmla="*/ 0 w 32"/>
                  <a:gd name="T1" fmla="*/ 0 h 3"/>
                  <a:gd name="T2" fmla="*/ 0 w 32"/>
                  <a:gd name="T3" fmla="*/ 0 h 3"/>
                  <a:gd name="T4" fmla="*/ 0 w 32"/>
                  <a:gd name="T5" fmla="*/ 0 h 3"/>
                  <a:gd name="T6" fmla="*/ 0 w 32"/>
                  <a:gd name="T7" fmla="*/ 0 h 3"/>
                  <a:gd name="T8" fmla="*/ 0 w 32"/>
                  <a:gd name="T9" fmla="*/ 0 h 3"/>
                  <a:gd name="T10" fmla="*/ 0 w 3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3"/>
                  <a:gd name="T20" fmla="*/ 32 w 3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3">
                    <a:moveTo>
                      <a:pt x="0" y="0"/>
                    </a:moveTo>
                    <a:lnTo>
                      <a:pt x="6" y="1"/>
                    </a:lnTo>
                    <a:lnTo>
                      <a:pt x="12" y="2"/>
                    </a:lnTo>
                    <a:lnTo>
                      <a:pt x="19" y="3"/>
                    </a:lnTo>
                    <a:lnTo>
                      <a:pt x="25" y="3"/>
                    </a:lnTo>
                    <a:lnTo>
                      <a:pt x="32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8" name="Freeform 3328"/>
              <p:cNvSpPr>
                <a:spLocks/>
              </p:cNvSpPr>
              <p:nvPr/>
            </p:nvSpPr>
            <p:spPr bwMode="auto">
              <a:xfrm>
                <a:off x="1473" y="1242"/>
                <a:ext cx="7" cy="1"/>
              </a:xfrm>
              <a:custGeom>
                <a:avLst/>
                <a:gdLst>
                  <a:gd name="T0" fmla="*/ 0 w 27"/>
                  <a:gd name="T1" fmla="*/ 1 h 2"/>
                  <a:gd name="T2" fmla="*/ 0 w 27"/>
                  <a:gd name="T3" fmla="*/ 1 h 2"/>
                  <a:gd name="T4" fmla="*/ 0 w 27"/>
                  <a:gd name="T5" fmla="*/ 1 h 2"/>
                  <a:gd name="T6" fmla="*/ 0 w 27"/>
                  <a:gd name="T7" fmla="*/ 1 h 2"/>
                  <a:gd name="T8" fmla="*/ 0 w 2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"/>
                  <a:gd name="T17" fmla="*/ 27 w 27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">
                    <a:moveTo>
                      <a:pt x="0" y="2"/>
                    </a:moveTo>
                    <a:lnTo>
                      <a:pt x="7" y="2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79" name="Freeform 3329"/>
              <p:cNvSpPr>
                <a:spLocks/>
              </p:cNvSpPr>
              <p:nvPr/>
            </p:nvSpPr>
            <p:spPr bwMode="auto">
              <a:xfrm>
                <a:off x="1480" y="1241"/>
                <a:ext cx="4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0" name="Freeform 3330"/>
              <p:cNvSpPr>
                <a:spLocks/>
              </p:cNvSpPr>
              <p:nvPr/>
            </p:nvSpPr>
            <p:spPr bwMode="auto">
              <a:xfrm>
                <a:off x="1484" y="1238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1" name="Line 3331"/>
              <p:cNvSpPr>
                <a:spLocks noChangeShapeType="1"/>
              </p:cNvSpPr>
              <p:nvPr/>
            </p:nvSpPr>
            <p:spPr bwMode="auto">
              <a:xfrm flipH="1">
                <a:off x="1448" y="1247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2" name="Line 3332"/>
              <p:cNvSpPr>
                <a:spLocks noChangeShapeType="1"/>
              </p:cNvSpPr>
              <p:nvPr/>
            </p:nvSpPr>
            <p:spPr bwMode="auto">
              <a:xfrm>
                <a:off x="1448" y="1280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3" name="Line 3333"/>
              <p:cNvSpPr>
                <a:spLocks noChangeShapeType="1"/>
              </p:cNvSpPr>
              <p:nvPr/>
            </p:nvSpPr>
            <p:spPr bwMode="auto">
              <a:xfrm flipH="1">
                <a:off x="1443" y="1295"/>
                <a:ext cx="5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84" name="Line 3334"/>
              <p:cNvSpPr>
                <a:spLocks noChangeShapeType="1"/>
              </p:cNvSpPr>
              <p:nvPr/>
            </p:nvSpPr>
            <p:spPr bwMode="auto">
              <a:xfrm>
                <a:off x="1443" y="131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6406" name="Line 3335"/>
            <p:cNvSpPr>
              <a:spLocks noChangeShapeType="1"/>
            </p:cNvSpPr>
            <p:nvPr/>
          </p:nvSpPr>
          <p:spPr bwMode="auto">
            <a:xfrm flipH="1">
              <a:off x="1293" y="146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7" name="Line 3336"/>
            <p:cNvSpPr>
              <a:spLocks noChangeShapeType="1"/>
            </p:cNvSpPr>
            <p:nvPr/>
          </p:nvSpPr>
          <p:spPr bwMode="auto">
            <a:xfrm flipV="1">
              <a:off x="1293" y="14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8" name="Line 3337"/>
            <p:cNvSpPr>
              <a:spLocks noChangeShapeType="1"/>
            </p:cNvSpPr>
            <p:nvPr/>
          </p:nvSpPr>
          <p:spPr bwMode="auto">
            <a:xfrm flipH="1">
              <a:off x="1291" y="146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09" name="Line 3338"/>
            <p:cNvSpPr>
              <a:spLocks noChangeShapeType="1"/>
            </p:cNvSpPr>
            <p:nvPr/>
          </p:nvSpPr>
          <p:spPr bwMode="auto">
            <a:xfrm>
              <a:off x="1291" y="146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0" name="Line 3339"/>
            <p:cNvSpPr>
              <a:spLocks noChangeShapeType="1"/>
            </p:cNvSpPr>
            <p:nvPr/>
          </p:nvSpPr>
          <p:spPr bwMode="auto">
            <a:xfrm flipH="1">
              <a:off x="1284" y="1462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1" name="Line 3340"/>
            <p:cNvSpPr>
              <a:spLocks noChangeShapeType="1"/>
            </p:cNvSpPr>
            <p:nvPr/>
          </p:nvSpPr>
          <p:spPr bwMode="auto">
            <a:xfrm flipH="1">
              <a:off x="1278" y="1464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2" name="Line 3341"/>
            <p:cNvSpPr>
              <a:spLocks noChangeShapeType="1"/>
            </p:cNvSpPr>
            <p:nvPr/>
          </p:nvSpPr>
          <p:spPr bwMode="auto">
            <a:xfrm flipH="1">
              <a:off x="1274" y="14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3" name="Line 3342"/>
            <p:cNvSpPr>
              <a:spLocks noChangeShapeType="1"/>
            </p:cNvSpPr>
            <p:nvPr/>
          </p:nvSpPr>
          <p:spPr bwMode="auto">
            <a:xfrm flipH="1">
              <a:off x="1269" y="14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4" name="Freeform 3343"/>
            <p:cNvSpPr>
              <a:spLocks/>
            </p:cNvSpPr>
            <p:nvPr/>
          </p:nvSpPr>
          <p:spPr bwMode="auto">
            <a:xfrm>
              <a:off x="1299" y="1463"/>
              <a:ext cx="1" cy="4"/>
            </a:xfrm>
            <a:custGeom>
              <a:avLst/>
              <a:gdLst>
                <a:gd name="T0" fmla="*/ 1 w 2"/>
                <a:gd name="T1" fmla="*/ 0 h 19"/>
                <a:gd name="T2" fmla="*/ 1 w 2"/>
                <a:gd name="T3" fmla="*/ 0 h 19"/>
                <a:gd name="T4" fmla="*/ 1 w 2"/>
                <a:gd name="T5" fmla="*/ 0 h 19"/>
                <a:gd name="T6" fmla="*/ 1 w 2"/>
                <a:gd name="T7" fmla="*/ 0 h 19"/>
                <a:gd name="T8" fmla="*/ 1 w 2"/>
                <a:gd name="T9" fmla="*/ 0 h 19"/>
                <a:gd name="T10" fmla="*/ 1 w 2"/>
                <a:gd name="T11" fmla="*/ 0 h 19"/>
                <a:gd name="T12" fmla="*/ 0 w 2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9"/>
                <a:gd name="T23" fmla="*/ 2 w 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9">
                  <a:moveTo>
                    <a:pt x="1" y="19"/>
                  </a:moveTo>
                  <a:lnTo>
                    <a:pt x="1" y="16"/>
                  </a:lnTo>
                  <a:lnTo>
                    <a:pt x="2" y="13"/>
                  </a:lnTo>
                  <a:lnTo>
                    <a:pt x="2" y="9"/>
                  </a:lnTo>
                  <a:lnTo>
                    <a:pt x="1" y="6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5" name="Freeform 3344"/>
            <p:cNvSpPr>
              <a:spLocks/>
            </p:cNvSpPr>
            <p:nvPr/>
          </p:nvSpPr>
          <p:spPr bwMode="auto">
            <a:xfrm>
              <a:off x="1298" y="1467"/>
              <a:ext cx="1" cy="5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0 w 3"/>
                <a:gd name="T5" fmla="*/ 0 h 20"/>
                <a:gd name="T6" fmla="*/ 0 60000 65536"/>
                <a:gd name="T7" fmla="*/ 0 60000 65536"/>
                <a:gd name="T8" fmla="*/ 0 60000 65536"/>
                <a:gd name="T9" fmla="*/ 0 w 3"/>
                <a:gd name="T10" fmla="*/ 0 h 20"/>
                <a:gd name="T11" fmla="*/ 3 w 3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0">
                  <a:moveTo>
                    <a:pt x="0" y="20"/>
                  </a:moveTo>
                  <a:lnTo>
                    <a:pt x="2" y="10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6" name="Line 3345"/>
            <p:cNvSpPr>
              <a:spLocks noChangeShapeType="1"/>
            </p:cNvSpPr>
            <p:nvPr/>
          </p:nvSpPr>
          <p:spPr bwMode="auto">
            <a:xfrm flipV="1">
              <a:off x="1297" y="147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7" name="Freeform 3346"/>
            <p:cNvSpPr>
              <a:spLocks/>
            </p:cNvSpPr>
            <p:nvPr/>
          </p:nvSpPr>
          <p:spPr bwMode="auto">
            <a:xfrm>
              <a:off x="1255" y="1401"/>
              <a:ext cx="19" cy="93"/>
            </a:xfrm>
            <a:custGeom>
              <a:avLst/>
              <a:gdLst>
                <a:gd name="T0" fmla="*/ 0 w 78"/>
                <a:gd name="T1" fmla="*/ 0 h 374"/>
                <a:gd name="T2" fmla="*/ 0 w 78"/>
                <a:gd name="T3" fmla="*/ 0 h 374"/>
                <a:gd name="T4" fmla="*/ 0 w 78"/>
                <a:gd name="T5" fmla="*/ 0 h 374"/>
                <a:gd name="T6" fmla="*/ 0 w 78"/>
                <a:gd name="T7" fmla="*/ 0 h 374"/>
                <a:gd name="T8" fmla="*/ 0 w 78"/>
                <a:gd name="T9" fmla="*/ 0 h 374"/>
                <a:gd name="T10" fmla="*/ 0 w 78"/>
                <a:gd name="T11" fmla="*/ 0 h 374"/>
                <a:gd name="T12" fmla="*/ 0 w 78"/>
                <a:gd name="T13" fmla="*/ 0 h 374"/>
                <a:gd name="T14" fmla="*/ 0 w 78"/>
                <a:gd name="T15" fmla="*/ 0 h 374"/>
                <a:gd name="T16" fmla="*/ 0 w 78"/>
                <a:gd name="T17" fmla="*/ 0 h 374"/>
                <a:gd name="T18" fmla="*/ 0 w 78"/>
                <a:gd name="T19" fmla="*/ 0 h 374"/>
                <a:gd name="T20" fmla="*/ 0 w 78"/>
                <a:gd name="T21" fmla="*/ 0 h 374"/>
                <a:gd name="T22" fmla="*/ 0 w 78"/>
                <a:gd name="T23" fmla="*/ 0 h 374"/>
                <a:gd name="T24" fmla="*/ 0 w 78"/>
                <a:gd name="T25" fmla="*/ 0 h 374"/>
                <a:gd name="T26" fmla="*/ 0 w 78"/>
                <a:gd name="T27" fmla="*/ 0 h 374"/>
                <a:gd name="T28" fmla="*/ 0 w 78"/>
                <a:gd name="T29" fmla="*/ 0 h 374"/>
                <a:gd name="T30" fmla="*/ 0 w 78"/>
                <a:gd name="T31" fmla="*/ 0 h 374"/>
                <a:gd name="T32" fmla="*/ 0 w 78"/>
                <a:gd name="T33" fmla="*/ 0 h 374"/>
                <a:gd name="T34" fmla="*/ 0 w 78"/>
                <a:gd name="T35" fmla="*/ 0 h 374"/>
                <a:gd name="T36" fmla="*/ 0 w 78"/>
                <a:gd name="T37" fmla="*/ 0 h 374"/>
                <a:gd name="T38" fmla="*/ 0 w 78"/>
                <a:gd name="T39" fmla="*/ 0 h 37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8"/>
                <a:gd name="T61" fmla="*/ 0 h 374"/>
                <a:gd name="T62" fmla="*/ 78 w 78"/>
                <a:gd name="T63" fmla="*/ 374 h 37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8" h="374">
                  <a:moveTo>
                    <a:pt x="78" y="0"/>
                  </a:moveTo>
                  <a:lnTo>
                    <a:pt x="71" y="19"/>
                  </a:lnTo>
                  <a:lnTo>
                    <a:pt x="64" y="37"/>
                  </a:lnTo>
                  <a:lnTo>
                    <a:pt x="58" y="57"/>
                  </a:lnTo>
                  <a:lnTo>
                    <a:pt x="52" y="76"/>
                  </a:lnTo>
                  <a:lnTo>
                    <a:pt x="46" y="95"/>
                  </a:lnTo>
                  <a:lnTo>
                    <a:pt x="40" y="115"/>
                  </a:lnTo>
                  <a:lnTo>
                    <a:pt x="35" y="135"/>
                  </a:lnTo>
                  <a:lnTo>
                    <a:pt x="31" y="154"/>
                  </a:lnTo>
                  <a:lnTo>
                    <a:pt x="26" y="174"/>
                  </a:lnTo>
                  <a:lnTo>
                    <a:pt x="22" y="193"/>
                  </a:lnTo>
                  <a:lnTo>
                    <a:pt x="18" y="213"/>
                  </a:lnTo>
                  <a:lnTo>
                    <a:pt x="15" y="233"/>
                  </a:lnTo>
                  <a:lnTo>
                    <a:pt x="11" y="253"/>
                  </a:lnTo>
                  <a:lnTo>
                    <a:pt x="9" y="273"/>
                  </a:lnTo>
                  <a:lnTo>
                    <a:pt x="6" y="293"/>
                  </a:lnTo>
                  <a:lnTo>
                    <a:pt x="4" y="313"/>
                  </a:lnTo>
                  <a:lnTo>
                    <a:pt x="2" y="333"/>
                  </a:lnTo>
                  <a:lnTo>
                    <a:pt x="1" y="354"/>
                  </a:lnTo>
                  <a:lnTo>
                    <a:pt x="0" y="37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8" name="Line 3347"/>
            <p:cNvSpPr>
              <a:spLocks noChangeShapeType="1"/>
            </p:cNvSpPr>
            <p:nvPr/>
          </p:nvSpPr>
          <p:spPr bwMode="auto">
            <a:xfrm>
              <a:off x="1435" y="1739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19" name="Line 3348"/>
            <p:cNvSpPr>
              <a:spLocks noChangeShapeType="1"/>
            </p:cNvSpPr>
            <p:nvPr/>
          </p:nvSpPr>
          <p:spPr bwMode="auto">
            <a:xfrm>
              <a:off x="1431" y="170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0" name="Line 3349"/>
            <p:cNvSpPr>
              <a:spLocks noChangeShapeType="1"/>
            </p:cNvSpPr>
            <p:nvPr/>
          </p:nvSpPr>
          <p:spPr bwMode="auto">
            <a:xfrm>
              <a:off x="1431" y="168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1" name="Line 3350"/>
            <p:cNvSpPr>
              <a:spLocks noChangeShapeType="1"/>
            </p:cNvSpPr>
            <p:nvPr/>
          </p:nvSpPr>
          <p:spPr bwMode="auto">
            <a:xfrm>
              <a:off x="1480" y="168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2" name="Line 3351"/>
            <p:cNvSpPr>
              <a:spLocks noChangeShapeType="1"/>
            </p:cNvSpPr>
            <p:nvPr/>
          </p:nvSpPr>
          <p:spPr bwMode="auto">
            <a:xfrm flipH="1">
              <a:off x="1293" y="148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3" name="Line 3352"/>
            <p:cNvSpPr>
              <a:spLocks noChangeShapeType="1"/>
            </p:cNvSpPr>
            <p:nvPr/>
          </p:nvSpPr>
          <p:spPr bwMode="auto">
            <a:xfrm>
              <a:off x="1293" y="148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4" name="Line 3353"/>
            <p:cNvSpPr>
              <a:spLocks noChangeShapeType="1"/>
            </p:cNvSpPr>
            <p:nvPr/>
          </p:nvSpPr>
          <p:spPr bwMode="auto">
            <a:xfrm flipH="1">
              <a:off x="1291" y="1481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5" name="Line 3354"/>
            <p:cNvSpPr>
              <a:spLocks noChangeShapeType="1"/>
            </p:cNvSpPr>
            <p:nvPr/>
          </p:nvSpPr>
          <p:spPr bwMode="auto">
            <a:xfrm flipV="1">
              <a:off x="1291" y="148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6" name="Line 3355"/>
            <p:cNvSpPr>
              <a:spLocks noChangeShapeType="1"/>
            </p:cNvSpPr>
            <p:nvPr/>
          </p:nvSpPr>
          <p:spPr bwMode="auto">
            <a:xfrm flipH="1" flipV="1">
              <a:off x="1284" y="1478"/>
              <a:ext cx="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7" name="Line 3356"/>
            <p:cNvSpPr>
              <a:spLocks noChangeShapeType="1"/>
            </p:cNvSpPr>
            <p:nvPr/>
          </p:nvSpPr>
          <p:spPr bwMode="auto">
            <a:xfrm flipH="1">
              <a:off x="1278" y="1478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8" name="Line 3357"/>
            <p:cNvSpPr>
              <a:spLocks noChangeShapeType="1"/>
            </p:cNvSpPr>
            <p:nvPr/>
          </p:nvSpPr>
          <p:spPr bwMode="auto">
            <a:xfrm flipH="1" flipV="1">
              <a:off x="1274" y="1477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29" name="Line 3358"/>
            <p:cNvSpPr>
              <a:spLocks noChangeShapeType="1"/>
            </p:cNvSpPr>
            <p:nvPr/>
          </p:nvSpPr>
          <p:spPr bwMode="auto">
            <a:xfrm flipH="1">
              <a:off x="1269" y="1477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0" name="Freeform 3359"/>
            <p:cNvSpPr>
              <a:spLocks/>
            </p:cNvSpPr>
            <p:nvPr/>
          </p:nvSpPr>
          <p:spPr bwMode="auto">
            <a:xfrm>
              <a:off x="1251" y="1556"/>
              <a:ext cx="1" cy="40"/>
            </a:xfrm>
            <a:custGeom>
              <a:avLst/>
              <a:gdLst>
                <a:gd name="T0" fmla="*/ 0 w 7"/>
                <a:gd name="T1" fmla="*/ 0 h 158"/>
                <a:gd name="T2" fmla="*/ 0 w 7"/>
                <a:gd name="T3" fmla="*/ 0 h 158"/>
                <a:gd name="T4" fmla="*/ 0 w 7"/>
                <a:gd name="T5" fmla="*/ 0 h 158"/>
                <a:gd name="T6" fmla="*/ 0 w 7"/>
                <a:gd name="T7" fmla="*/ 0 h 158"/>
                <a:gd name="T8" fmla="*/ 0 w 7"/>
                <a:gd name="T9" fmla="*/ 0 h 158"/>
                <a:gd name="T10" fmla="*/ 0 w 7"/>
                <a:gd name="T11" fmla="*/ 0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58"/>
                <a:gd name="T20" fmla="*/ 7 w 7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58">
                  <a:moveTo>
                    <a:pt x="0" y="0"/>
                  </a:moveTo>
                  <a:lnTo>
                    <a:pt x="1" y="32"/>
                  </a:lnTo>
                  <a:lnTo>
                    <a:pt x="2" y="63"/>
                  </a:lnTo>
                  <a:lnTo>
                    <a:pt x="3" y="95"/>
                  </a:lnTo>
                  <a:lnTo>
                    <a:pt x="5" y="126"/>
                  </a:lnTo>
                  <a:lnTo>
                    <a:pt x="7" y="15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1" name="Line 3360"/>
            <p:cNvSpPr>
              <a:spLocks noChangeShapeType="1"/>
            </p:cNvSpPr>
            <p:nvPr/>
          </p:nvSpPr>
          <p:spPr bwMode="auto">
            <a:xfrm flipH="1">
              <a:off x="1251" y="1545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2" name="Line 3361"/>
            <p:cNvSpPr>
              <a:spLocks noChangeShapeType="1"/>
            </p:cNvSpPr>
            <p:nvPr/>
          </p:nvSpPr>
          <p:spPr bwMode="auto">
            <a:xfrm flipH="1">
              <a:off x="1251" y="1531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3" name="Line 3362"/>
            <p:cNvSpPr>
              <a:spLocks noChangeShapeType="1"/>
            </p:cNvSpPr>
            <p:nvPr/>
          </p:nvSpPr>
          <p:spPr bwMode="auto">
            <a:xfrm flipH="1">
              <a:off x="1257" y="1651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4" name="Line 3363"/>
            <p:cNvSpPr>
              <a:spLocks noChangeShapeType="1"/>
            </p:cNvSpPr>
            <p:nvPr/>
          </p:nvSpPr>
          <p:spPr bwMode="auto">
            <a:xfrm flipH="1">
              <a:off x="1254" y="1651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5" name="Line 3364"/>
            <p:cNvSpPr>
              <a:spLocks noChangeShapeType="1"/>
            </p:cNvSpPr>
            <p:nvPr/>
          </p:nvSpPr>
          <p:spPr bwMode="auto">
            <a:xfrm flipH="1">
              <a:off x="1248" y="165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6" name="Line 3365"/>
            <p:cNvSpPr>
              <a:spLocks noChangeShapeType="1"/>
            </p:cNvSpPr>
            <p:nvPr/>
          </p:nvSpPr>
          <p:spPr bwMode="auto">
            <a:xfrm flipV="1">
              <a:off x="1248" y="1652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7" name="Line 3366"/>
            <p:cNvSpPr>
              <a:spLocks noChangeShapeType="1"/>
            </p:cNvSpPr>
            <p:nvPr/>
          </p:nvSpPr>
          <p:spPr bwMode="auto">
            <a:xfrm flipV="1">
              <a:off x="1254" y="1652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8" name="Line 3367"/>
            <p:cNvSpPr>
              <a:spLocks noChangeShapeType="1"/>
            </p:cNvSpPr>
            <p:nvPr/>
          </p:nvSpPr>
          <p:spPr bwMode="auto">
            <a:xfrm flipV="1">
              <a:off x="1257" y="1651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39" name="Freeform 3368"/>
            <p:cNvSpPr>
              <a:spLocks/>
            </p:cNvSpPr>
            <p:nvPr/>
          </p:nvSpPr>
          <p:spPr bwMode="auto">
            <a:xfrm>
              <a:off x="1257" y="1641"/>
              <a:ext cx="12" cy="56"/>
            </a:xfrm>
            <a:custGeom>
              <a:avLst/>
              <a:gdLst>
                <a:gd name="T0" fmla="*/ 0 w 51"/>
                <a:gd name="T1" fmla="*/ 0 h 226"/>
                <a:gd name="T2" fmla="*/ 0 w 51"/>
                <a:gd name="T3" fmla="*/ 0 h 226"/>
                <a:gd name="T4" fmla="*/ 0 w 51"/>
                <a:gd name="T5" fmla="*/ 0 h 226"/>
                <a:gd name="T6" fmla="*/ 0 w 51"/>
                <a:gd name="T7" fmla="*/ 0 h 226"/>
                <a:gd name="T8" fmla="*/ 0 w 51"/>
                <a:gd name="T9" fmla="*/ 0 h 226"/>
                <a:gd name="T10" fmla="*/ 0 w 51"/>
                <a:gd name="T11" fmla="*/ 0 h 226"/>
                <a:gd name="T12" fmla="*/ 0 w 51"/>
                <a:gd name="T13" fmla="*/ 0 h 226"/>
                <a:gd name="T14" fmla="*/ 0 w 51"/>
                <a:gd name="T15" fmla="*/ 0 h 226"/>
                <a:gd name="T16" fmla="*/ 0 w 51"/>
                <a:gd name="T17" fmla="*/ 0 h 226"/>
                <a:gd name="T18" fmla="*/ 0 w 51"/>
                <a:gd name="T19" fmla="*/ 0 h 226"/>
                <a:gd name="T20" fmla="*/ 0 w 51"/>
                <a:gd name="T21" fmla="*/ 0 h 226"/>
                <a:gd name="T22" fmla="*/ 0 w 51"/>
                <a:gd name="T23" fmla="*/ 0 h 226"/>
                <a:gd name="T24" fmla="*/ 0 w 51"/>
                <a:gd name="T25" fmla="*/ 0 h 2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1"/>
                <a:gd name="T40" fmla="*/ 0 h 226"/>
                <a:gd name="T41" fmla="*/ 51 w 51"/>
                <a:gd name="T42" fmla="*/ 226 h 2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1" h="226">
                  <a:moveTo>
                    <a:pt x="0" y="0"/>
                  </a:moveTo>
                  <a:lnTo>
                    <a:pt x="3" y="19"/>
                  </a:lnTo>
                  <a:lnTo>
                    <a:pt x="6" y="38"/>
                  </a:lnTo>
                  <a:lnTo>
                    <a:pt x="9" y="57"/>
                  </a:lnTo>
                  <a:lnTo>
                    <a:pt x="12" y="76"/>
                  </a:lnTo>
                  <a:lnTo>
                    <a:pt x="16" y="96"/>
                  </a:lnTo>
                  <a:lnTo>
                    <a:pt x="20" y="115"/>
                  </a:lnTo>
                  <a:lnTo>
                    <a:pt x="24" y="133"/>
                  </a:lnTo>
                  <a:lnTo>
                    <a:pt x="29" y="152"/>
                  </a:lnTo>
                  <a:lnTo>
                    <a:pt x="34" y="171"/>
                  </a:lnTo>
                  <a:lnTo>
                    <a:pt x="39" y="189"/>
                  </a:lnTo>
                  <a:lnTo>
                    <a:pt x="45" y="208"/>
                  </a:lnTo>
                  <a:lnTo>
                    <a:pt x="51" y="22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0" name="Freeform 3369"/>
            <p:cNvSpPr>
              <a:spLocks/>
            </p:cNvSpPr>
            <p:nvPr/>
          </p:nvSpPr>
          <p:spPr bwMode="auto">
            <a:xfrm>
              <a:off x="1252" y="1596"/>
              <a:ext cx="5" cy="45"/>
            </a:xfrm>
            <a:custGeom>
              <a:avLst/>
              <a:gdLst>
                <a:gd name="T0" fmla="*/ 0 w 18"/>
                <a:gd name="T1" fmla="*/ 0 h 180"/>
                <a:gd name="T2" fmla="*/ 0 w 18"/>
                <a:gd name="T3" fmla="*/ 0 h 180"/>
                <a:gd name="T4" fmla="*/ 0 w 18"/>
                <a:gd name="T5" fmla="*/ 0 h 180"/>
                <a:gd name="T6" fmla="*/ 0 w 18"/>
                <a:gd name="T7" fmla="*/ 0 h 180"/>
                <a:gd name="T8" fmla="*/ 0 w 18"/>
                <a:gd name="T9" fmla="*/ 0 h 180"/>
                <a:gd name="T10" fmla="*/ 0 w 18"/>
                <a:gd name="T11" fmla="*/ 0 h 1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180"/>
                <a:gd name="T20" fmla="*/ 18 w 18"/>
                <a:gd name="T21" fmla="*/ 180 h 1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180">
                  <a:moveTo>
                    <a:pt x="0" y="0"/>
                  </a:moveTo>
                  <a:lnTo>
                    <a:pt x="2" y="37"/>
                  </a:lnTo>
                  <a:lnTo>
                    <a:pt x="6" y="72"/>
                  </a:lnTo>
                  <a:lnTo>
                    <a:pt x="10" y="108"/>
                  </a:lnTo>
                  <a:lnTo>
                    <a:pt x="14" y="144"/>
                  </a:lnTo>
                  <a:lnTo>
                    <a:pt x="18" y="18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1" name="Line 3370"/>
            <p:cNvSpPr>
              <a:spLocks noChangeShapeType="1"/>
            </p:cNvSpPr>
            <p:nvPr/>
          </p:nvSpPr>
          <p:spPr bwMode="auto">
            <a:xfrm flipV="1">
              <a:off x="1284" y="1464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2" name="Line 3371"/>
            <p:cNvSpPr>
              <a:spLocks noChangeShapeType="1"/>
            </p:cNvSpPr>
            <p:nvPr/>
          </p:nvSpPr>
          <p:spPr bwMode="auto">
            <a:xfrm>
              <a:off x="1284" y="1464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3" name="Line 3372"/>
            <p:cNvSpPr>
              <a:spLocks noChangeShapeType="1"/>
            </p:cNvSpPr>
            <p:nvPr/>
          </p:nvSpPr>
          <p:spPr bwMode="auto">
            <a:xfrm>
              <a:off x="1278" y="1464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4" name="Line 3373"/>
            <p:cNvSpPr>
              <a:spLocks noChangeShapeType="1"/>
            </p:cNvSpPr>
            <p:nvPr/>
          </p:nvSpPr>
          <p:spPr bwMode="auto">
            <a:xfrm>
              <a:off x="1274" y="1465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5" name="Line 3374"/>
            <p:cNvSpPr>
              <a:spLocks noChangeShapeType="1"/>
            </p:cNvSpPr>
            <p:nvPr/>
          </p:nvSpPr>
          <p:spPr bwMode="auto">
            <a:xfrm>
              <a:off x="1269" y="1465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6" name="Freeform 3375"/>
            <p:cNvSpPr>
              <a:spLocks/>
            </p:cNvSpPr>
            <p:nvPr/>
          </p:nvSpPr>
          <p:spPr bwMode="auto">
            <a:xfrm>
              <a:off x="1299" y="1462"/>
              <a:ext cx="1" cy="5"/>
            </a:xfrm>
            <a:custGeom>
              <a:avLst/>
              <a:gdLst>
                <a:gd name="T0" fmla="*/ 1 w 2"/>
                <a:gd name="T1" fmla="*/ 0 h 19"/>
                <a:gd name="T2" fmla="*/ 1 w 2"/>
                <a:gd name="T3" fmla="*/ 0 h 19"/>
                <a:gd name="T4" fmla="*/ 1 w 2"/>
                <a:gd name="T5" fmla="*/ 0 h 19"/>
                <a:gd name="T6" fmla="*/ 1 w 2"/>
                <a:gd name="T7" fmla="*/ 0 h 19"/>
                <a:gd name="T8" fmla="*/ 1 w 2"/>
                <a:gd name="T9" fmla="*/ 0 h 19"/>
                <a:gd name="T10" fmla="*/ 1 w 2"/>
                <a:gd name="T11" fmla="*/ 0 h 19"/>
                <a:gd name="T12" fmla="*/ 0 w 2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9"/>
                <a:gd name="T23" fmla="*/ 2 w 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9">
                  <a:moveTo>
                    <a:pt x="1" y="19"/>
                  </a:moveTo>
                  <a:lnTo>
                    <a:pt x="2" y="16"/>
                  </a:lnTo>
                  <a:lnTo>
                    <a:pt x="2" y="13"/>
                  </a:lnTo>
                  <a:lnTo>
                    <a:pt x="2" y="9"/>
                  </a:lnTo>
                  <a:lnTo>
                    <a:pt x="2" y="6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7" name="Freeform 3376"/>
            <p:cNvSpPr>
              <a:spLocks/>
            </p:cNvSpPr>
            <p:nvPr/>
          </p:nvSpPr>
          <p:spPr bwMode="auto">
            <a:xfrm>
              <a:off x="1298" y="1467"/>
              <a:ext cx="1" cy="5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0 w 3"/>
                <a:gd name="T5" fmla="*/ 0 h 20"/>
                <a:gd name="T6" fmla="*/ 0 60000 65536"/>
                <a:gd name="T7" fmla="*/ 0 60000 65536"/>
                <a:gd name="T8" fmla="*/ 0 60000 65536"/>
                <a:gd name="T9" fmla="*/ 0 w 3"/>
                <a:gd name="T10" fmla="*/ 0 h 20"/>
                <a:gd name="T11" fmla="*/ 3 w 3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0">
                  <a:moveTo>
                    <a:pt x="0" y="20"/>
                  </a:moveTo>
                  <a:lnTo>
                    <a:pt x="2" y="10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8" name="Freeform 3377"/>
            <p:cNvSpPr>
              <a:spLocks/>
            </p:cNvSpPr>
            <p:nvPr/>
          </p:nvSpPr>
          <p:spPr bwMode="auto">
            <a:xfrm>
              <a:off x="1297" y="1472"/>
              <a:ext cx="1" cy="5"/>
            </a:xfrm>
            <a:custGeom>
              <a:avLst/>
              <a:gdLst>
                <a:gd name="T0" fmla="*/ 0 w 4"/>
                <a:gd name="T1" fmla="*/ 0 h 19"/>
                <a:gd name="T2" fmla="*/ 0 w 4"/>
                <a:gd name="T3" fmla="*/ 0 h 19"/>
                <a:gd name="T4" fmla="*/ 0 w 4"/>
                <a:gd name="T5" fmla="*/ 0 h 19"/>
                <a:gd name="T6" fmla="*/ 0 60000 65536"/>
                <a:gd name="T7" fmla="*/ 0 60000 65536"/>
                <a:gd name="T8" fmla="*/ 0 60000 65536"/>
                <a:gd name="T9" fmla="*/ 0 w 4"/>
                <a:gd name="T10" fmla="*/ 0 h 19"/>
                <a:gd name="T11" fmla="*/ 4 w 4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9">
                  <a:moveTo>
                    <a:pt x="0" y="19"/>
                  </a:moveTo>
                  <a:lnTo>
                    <a:pt x="2" y="9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49" name="Freeform 3378"/>
            <p:cNvSpPr>
              <a:spLocks/>
            </p:cNvSpPr>
            <p:nvPr/>
          </p:nvSpPr>
          <p:spPr bwMode="auto">
            <a:xfrm>
              <a:off x="1295" y="1477"/>
              <a:ext cx="2" cy="4"/>
            </a:xfrm>
            <a:custGeom>
              <a:avLst/>
              <a:gdLst>
                <a:gd name="T0" fmla="*/ 0 w 7"/>
                <a:gd name="T1" fmla="*/ 0 h 16"/>
                <a:gd name="T2" fmla="*/ 0 w 7"/>
                <a:gd name="T3" fmla="*/ 0 h 16"/>
                <a:gd name="T4" fmla="*/ 0 w 7"/>
                <a:gd name="T5" fmla="*/ 0 h 16"/>
                <a:gd name="T6" fmla="*/ 0 w 7"/>
                <a:gd name="T7" fmla="*/ 0 h 16"/>
                <a:gd name="T8" fmla="*/ 0 w 7"/>
                <a:gd name="T9" fmla="*/ 0 h 16"/>
                <a:gd name="T10" fmla="*/ 0 w 7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6"/>
                <a:gd name="T20" fmla="*/ 7 w 7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6">
                  <a:moveTo>
                    <a:pt x="0" y="16"/>
                  </a:moveTo>
                  <a:lnTo>
                    <a:pt x="2" y="13"/>
                  </a:lnTo>
                  <a:lnTo>
                    <a:pt x="3" y="10"/>
                  </a:lnTo>
                  <a:lnTo>
                    <a:pt x="5" y="7"/>
                  </a:lnTo>
                  <a:lnTo>
                    <a:pt x="6" y="3"/>
                  </a:lnTo>
                  <a:lnTo>
                    <a:pt x="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0" name="Line 3379"/>
            <p:cNvSpPr>
              <a:spLocks noChangeShapeType="1"/>
            </p:cNvSpPr>
            <p:nvPr/>
          </p:nvSpPr>
          <p:spPr bwMode="auto">
            <a:xfrm>
              <a:off x="1293" y="1462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1" name="Line 3380"/>
            <p:cNvSpPr>
              <a:spLocks noChangeShapeType="1"/>
            </p:cNvSpPr>
            <p:nvPr/>
          </p:nvSpPr>
          <p:spPr bwMode="auto">
            <a:xfrm>
              <a:off x="1291" y="1462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2" name="Line 3381"/>
            <p:cNvSpPr>
              <a:spLocks noChangeShapeType="1"/>
            </p:cNvSpPr>
            <p:nvPr/>
          </p:nvSpPr>
          <p:spPr bwMode="auto">
            <a:xfrm>
              <a:off x="1485" y="1739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3" name="Line 3382"/>
            <p:cNvSpPr>
              <a:spLocks noChangeShapeType="1"/>
            </p:cNvSpPr>
            <p:nvPr/>
          </p:nvSpPr>
          <p:spPr bwMode="auto">
            <a:xfrm flipV="1">
              <a:off x="1840" y="1774"/>
              <a:ext cx="1" cy="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4" name="Line 3383"/>
            <p:cNvSpPr>
              <a:spLocks noChangeShapeType="1"/>
            </p:cNvSpPr>
            <p:nvPr/>
          </p:nvSpPr>
          <p:spPr bwMode="auto">
            <a:xfrm>
              <a:off x="1810" y="1820"/>
              <a:ext cx="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5" name="Line 3384"/>
            <p:cNvSpPr>
              <a:spLocks noChangeShapeType="1"/>
            </p:cNvSpPr>
            <p:nvPr/>
          </p:nvSpPr>
          <p:spPr bwMode="auto">
            <a:xfrm>
              <a:off x="1545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6" name="Line 3385"/>
            <p:cNvSpPr>
              <a:spLocks noChangeShapeType="1"/>
            </p:cNvSpPr>
            <p:nvPr/>
          </p:nvSpPr>
          <p:spPr bwMode="auto">
            <a:xfrm>
              <a:off x="1516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7" name="Line 3386"/>
            <p:cNvSpPr>
              <a:spLocks noChangeShapeType="1"/>
            </p:cNvSpPr>
            <p:nvPr/>
          </p:nvSpPr>
          <p:spPr bwMode="auto">
            <a:xfrm>
              <a:off x="1586" y="179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8" name="Line 3387"/>
            <p:cNvSpPr>
              <a:spLocks noChangeShapeType="1"/>
            </p:cNvSpPr>
            <p:nvPr/>
          </p:nvSpPr>
          <p:spPr bwMode="auto">
            <a:xfrm flipH="1">
              <a:off x="1655" y="1816"/>
              <a:ext cx="6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59" name="Freeform 3388"/>
            <p:cNvSpPr>
              <a:spLocks/>
            </p:cNvSpPr>
            <p:nvPr/>
          </p:nvSpPr>
          <p:spPr bwMode="auto">
            <a:xfrm>
              <a:off x="1527" y="1981"/>
              <a:ext cx="10" cy="5"/>
            </a:xfrm>
            <a:custGeom>
              <a:avLst/>
              <a:gdLst>
                <a:gd name="T0" fmla="*/ 0 w 37"/>
                <a:gd name="T1" fmla="*/ 0 h 18"/>
                <a:gd name="T2" fmla="*/ 0 w 37"/>
                <a:gd name="T3" fmla="*/ 0 h 18"/>
                <a:gd name="T4" fmla="*/ 0 w 37"/>
                <a:gd name="T5" fmla="*/ 0 h 18"/>
                <a:gd name="T6" fmla="*/ 0 w 37"/>
                <a:gd name="T7" fmla="*/ 0 h 18"/>
                <a:gd name="T8" fmla="*/ 0 w 37"/>
                <a:gd name="T9" fmla="*/ 0 h 18"/>
                <a:gd name="T10" fmla="*/ 0 w 37"/>
                <a:gd name="T11" fmla="*/ 0 h 18"/>
                <a:gd name="T12" fmla="*/ 0 w 37"/>
                <a:gd name="T13" fmla="*/ 0 h 18"/>
                <a:gd name="T14" fmla="*/ 0 w 37"/>
                <a:gd name="T15" fmla="*/ 0 h 18"/>
                <a:gd name="T16" fmla="*/ 0 w 37"/>
                <a:gd name="T17" fmla="*/ 0 h 18"/>
                <a:gd name="T18" fmla="*/ 0 w 37"/>
                <a:gd name="T19" fmla="*/ 0 h 18"/>
                <a:gd name="T20" fmla="*/ 0 w 37"/>
                <a:gd name="T21" fmla="*/ 0 h 18"/>
                <a:gd name="T22" fmla="*/ 0 w 37"/>
                <a:gd name="T23" fmla="*/ 0 h 18"/>
                <a:gd name="T24" fmla="*/ 0 w 37"/>
                <a:gd name="T25" fmla="*/ 0 h 18"/>
                <a:gd name="T26" fmla="*/ 0 w 37"/>
                <a:gd name="T27" fmla="*/ 0 h 18"/>
                <a:gd name="T28" fmla="*/ 0 w 37"/>
                <a:gd name="T29" fmla="*/ 0 h 18"/>
                <a:gd name="T30" fmla="*/ 0 w 37"/>
                <a:gd name="T31" fmla="*/ 0 h 18"/>
                <a:gd name="T32" fmla="*/ 0 w 37"/>
                <a:gd name="T33" fmla="*/ 0 h 18"/>
                <a:gd name="T34" fmla="*/ 0 w 37"/>
                <a:gd name="T35" fmla="*/ 0 h 18"/>
                <a:gd name="T36" fmla="*/ 0 w 37"/>
                <a:gd name="T37" fmla="*/ 0 h 18"/>
                <a:gd name="T38" fmla="*/ 0 w 37"/>
                <a:gd name="T39" fmla="*/ 0 h 18"/>
                <a:gd name="T40" fmla="*/ 0 w 37"/>
                <a:gd name="T41" fmla="*/ 0 h 18"/>
                <a:gd name="T42" fmla="*/ 0 w 37"/>
                <a:gd name="T43" fmla="*/ 0 h 18"/>
                <a:gd name="T44" fmla="*/ 0 w 37"/>
                <a:gd name="T45" fmla="*/ 0 h 18"/>
                <a:gd name="T46" fmla="*/ 0 w 37"/>
                <a:gd name="T47" fmla="*/ 0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37" y="18"/>
                  </a:moveTo>
                  <a:lnTo>
                    <a:pt x="36" y="16"/>
                  </a:lnTo>
                  <a:lnTo>
                    <a:pt x="36" y="13"/>
                  </a:lnTo>
                  <a:lnTo>
                    <a:pt x="35" y="11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7" y="2"/>
                  </a:lnTo>
                  <a:lnTo>
                    <a:pt x="25" y="1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0" name="Freeform 3389"/>
            <p:cNvSpPr>
              <a:spLocks/>
            </p:cNvSpPr>
            <p:nvPr/>
          </p:nvSpPr>
          <p:spPr bwMode="auto">
            <a:xfrm>
              <a:off x="1527" y="1986"/>
              <a:ext cx="10" cy="5"/>
            </a:xfrm>
            <a:custGeom>
              <a:avLst/>
              <a:gdLst>
                <a:gd name="T0" fmla="*/ 0 w 37"/>
                <a:gd name="T1" fmla="*/ 0 h 19"/>
                <a:gd name="T2" fmla="*/ 0 w 37"/>
                <a:gd name="T3" fmla="*/ 0 h 19"/>
                <a:gd name="T4" fmla="*/ 0 w 37"/>
                <a:gd name="T5" fmla="*/ 0 h 19"/>
                <a:gd name="T6" fmla="*/ 0 w 37"/>
                <a:gd name="T7" fmla="*/ 0 h 19"/>
                <a:gd name="T8" fmla="*/ 0 w 37"/>
                <a:gd name="T9" fmla="*/ 0 h 19"/>
                <a:gd name="T10" fmla="*/ 0 w 37"/>
                <a:gd name="T11" fmla="*/ 0 h 19"/>
                <a:gd name="T12" fmla="*/ 0 w 37"/>
                <a:gd name="T13" fmla="*/ 0 h 19"/>
                <a:gd name="T14" fmla="*/ 0 w 37"/>
                <a:gd name="T15" fmla="*/ 0 h 19"/>
                <a:gd name="T16" fmla="*/ 0 w 37"/>
                <a:gd name="T17" fmla="*/ 0 h 19"/>
                <a:gd name="T18" fmla="*/ 0 w 37"/>
                <a:gd name="T19" fmla="*/ 0 h 19"/>
                <a:gd name="T20" fmla="*/ 0 w 37"/>
                <a:gd name="T21" fmla="*/ 0 h 19"/>
                <a:gd name="T22" fmla="*/ 0 w 37"/>
                <a:gd name="T23" fmla="*/ 0 h 19"/>
                <a:gd name="T24" fmla="*/ 0 w 37"/>
                <a:gd name="T25" fmla="*/ 0 h 19"/>
                <a:gd name="T26" fmla="*/ 0 w 37"/>
                <a:gd name="T27" fmla="*/ 0 h 19"/>
                <a:gd name="T28" fmla="*/ 0 w 37"/>
                <a:gd name="T29" fmla="*/ 0 h 19"/>
                <a:gd name="T30" fmla="*/ 0 w 37"/>
                <a:gd name="T31" fmla="*/ 0 h 19"/>
                <a:gd name="T32" fmla="*/ 0 w 37"/>
                <a:gd name="T33" fmla="*/ 0 h 19"/>
                <a:gd name="T34" fmla="*/ 0 w 37"/>
                <a:gd name="T35" fmla="*/ 0 h 19"/>
                <a:gd name="T36" fmla="*/ 0 w 37"/>
                <a:gd name="T37" fmla="*/ 0 h 19"/>
                <a:gd name="T38" fmla="*/ 0 w 37"/>
                <a:gd name="T39" fmla="*/ 0 h 19"/>
                <a:gd name="T40" fmla="*/ 0 w 37"/>
                <a:gd name="T41" fmla="*/ 0 h 19"/>
                <a:gd name="T42" fmla="*/ 0 w 37"/>
                <a:gd name="T43" fmla="*/ 0 h 19"/>
                <a:gd name="T44" fmla="*/ 0 w 37"/>
                <a:gd name="T45" fmla="*/ 0 h 19"/>
                <a:gd name="T46" fmla="*/ 0 w 37"/>
                <a:gd name="T47" fmla="*/ 0 h 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9"/>
                <a:gd name="T74" fmla="*/ 37 w 37"/>
                <a:gd name="T75" fmla="*/ 19 h 1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9">
                  <a:moveTo>
                    <a:pt x="0" y="3"/>
                  </a:moveTo>
                  <a:lnTo>
                    <a:pt x="0" y="5"/>
                  </a:lnTo>
                  <a:lnTo>
                    <a:pt x="1" y="8"/>
                  </a:lnTo>
                  <a:lnTo>
                    <a:pt x="2" y="10"/>
                  </a:lnTo>
                  <a:lnTo>
                    <a:pt x="3" y="12"/>
                  </a:lnTo>
                  <a:lnTo>
                    <a:pt x="5" y="14"/>
                  </a:lnTo>
                  <a:lnTo>
                    <a:pt x="7" y="15"/>
                  </a:lnTo>
                  <a:lnTo>
                    <a:pt x="9" y="16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6" y="19"/>
                  </a:lnTo>
                  <a:lnTo>
                    <a:pt x="18" y="19"/>
                  </a:lnTo>
                  <a:lnTo>
                    <a:pt x="21" y="19"/>
                  </a:lnTo>
                  <a:lnTo>
                    <a:pt x="23" y="18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3" y="11"/>
                  </a:lnTo>
                  <a:lnTo>
                    <a:pt x="34" y="9"/>
                  </a:lnTo>
                  <a:lnTo>
                    <a:pt x="35" y="7"/>
                  </a:lnTo>
                  <a:lnTo>
                    <a:pt x="36" y="5"/>
                  </a:lnTo>
                  <a:lnTo>
                    <a:pt x="36" y="3"/>
                  </a:lnTo>
                  <a:lnTo>
                    <a:pt x="3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1" name="Line 3390"/>
            <p:cNvSpPr>
              <a:spLocks noChangeShapeType="1"/>
            </p:cNvSpPr>
            <p:nvPr/>
          </p:nvSpPr>
          <p:spPr bwMode="auto">
            <a:xfrm>
              <a:off x="1641" y="2015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2" name="Line 3391"/>
            <p:cNvSpPr>
              <a:spLocks noChangeShapeType="1"/>
            </p:cNvSpPr>
            <p:nvPr/>
          </p:nvSpPr>
          <p:spPr bwMode="auto">
            <a:xfrm flipV="1">
              <a:off x="1431" y="1803"/>
              <a:ext cx="1" cy="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3" name="Line 3392"/>
            <p:cNvSpPr>
              <a:spLocks noChangeShapeType="1"/>
            </p:cNvSpPr>
            <p:nvPr/>
          </p:nvSpPr>
          <p:spPr bwMode="auto">
            <a:xfrm>
              <a:off x="1463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4" name="Line 3393"/>
            <p:cNvSpPr>
              <a:spLocks noChangeShapeType="1"/>
            </p:cNvSpPr>
            <p:nvPr/>
          </p:nvSpPr>
          <p:spPr bwMode="auto">
            <a:xfrm>
              <a:off x="1439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5" name="Line 3394"/>
            <p:cNvSpPr>
              <a:spLocks noChangeShapeType="1"/>
            </p:cNvSpPr>
            <p:nvPr/>
          </p:nvSpPr>
          <p:spPr bwMode="auto">
            <a:xfrm>
              <a:off x="1439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6" name="Line 3395"/>
            <p:cNvSpPr>
              <a:spLocks noChangeShapeType="1"/>
            </p:cNvSpPr>
            <p:nvPr/>
          </p:nvSpPr>
          <p:spPr bwMode="auto">
            <a:xfrm>
              <a:off x="1492" y="18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7" name="Line 3396"/>
            <p:cNvSpPr>
              <a:spLocks noChangeShapeType="1"/>
            </p:cNvSpPr>
            <p:nvPr/>
          </p:nvSpPr>
          <p:spPr bwMode="auto">
            <a:xfrm>
              <a:off x="1492" y="184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8" name="Line 3397"/>
            <p:cNvSpPr>
              <a:spLocks noChangeShapeType="1"/>
            </p:cNvSpPr>
            <p:nvPr/>
          </p:nvSpPr>
          <p:spPr bwMode="auto">
            <a:xfrm flipH="1">
              <a:off x="1428" y="179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69" name="Line 3398"/>
            <p:cNvSpPr>
              <a:spLocks noChangeShapeType="1"/>
            </p:cNvSpPr>
            <p:nvPr/>
          </p:nvSpPr>
          <p:spPr bwMode="auto">
            <a:xfrm flipH="1">
              <a:off x="1373" y="1816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0" name="Line 3399"/>
            <p:cNvSpPr>
              <a:spLocks noChangeShapeType="1"/>
            </p:cNvSpPr>
            <p:nvPr/>
          </p:nvSpPr>
          <p:spPr bwMode="auto">
            <a:xfrm>
              <a:off x="1497" y="1972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1" name="Line 3400"/>
            <p:cNvSpPr>
              <a:spLocks noChangeShapeType="1"/>
            </p:cNvSpPr>
            <p:nvPr/>
          </p:nvSpPr>
          <p:spPr bwMode="auto">
            <a:xfrm>
              <a:off x="1493" y="1975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2" name="Freeform 3401"/>
            <p:cNvSpPr>
              <a:spLocks/>
            </p:cNvSpPr>
            <p:nvPr/>
          </p:nvSpPr>
          <p:spPr bwMode="auto">
            <a:xfrm>
              <a:off x="1481" y="1981"/>
              <a:ext cx="9" cy="5"/>
            </a:xfrm>
            <a:custGeom>
              <a:avLst/>
              <a:gdLst>
                <a:gd name="T0" fmla="*/ 0 w 37"/>
                <a:gd name="T1" fmla="*/ 0 h 18"/>
                <a:gd name="T2" fmla="*/ 0 w 37"/>
                <a:gd name="T3" fmla="*/ 0 h 18"/>
                <a:gd name="T4" fmla="*/ 0 w 37"/>
                <a:gd name="T5" fmla="*/ 0 h 18"/>
                <a:gd name="T6" fmla="*/ 0 w 37"/>
                <a:gd name="T7" fmla="*/ 0 h 18"/>
                <a:gd name="T8" fmla="*/ 0 w 37"/>
                <a:gd name="T9" fmla="*/ 0 h 18"/>
                <a:gd name="T10" fmla="*/ 0 w 37"/>
                <a:gd name="T11" fmla="*/ 0 h 18"/>
                <a:gd name="T12" fmla="*/ 0 w 37"/>
                <a:gd name="T13" fmla="*/ 0 h 18"/>
                <a:gd name="T14" fmla="*/ 0 w 37"/>
                <a:gd name="T15" fmla="*/ 0 h 18"/>
                <a:gd name="T16" fmla="*/ 0 w 37"/>
                <a:gd name="T17" fmla="*/ 0 h 18"/>
                <a:gd name="T18" fmla="*/ 0 w 37"/>
                <a:gd name="T19" fmla="*/ 0 h 18"/>
                <a:gd name="T20" fmla="*/ 0 w 37"/>
                <a:gd name="T21" fmla="*/ 0 h 18"/>
                <a:gd name="T22" fmla="*/ 0 w 37"/>
                <a:gd name="T23" fmla="*/ 0 h 18"/>
                <a:gd name="T24" fmla="*/ 0 w 37"/>
                <a:gd name="T25" fmla="*/ 0 h 18"/>
                <a:gd name="T26" fmla="*/ 0 w 37"/>
                <a:gd name="T27" fmla="*/ 0 h 18"/>
                <a:gd name="T28" fmla="*/ 0 w 37"/>
                <a:gd name="T29" fmla="*/ 0 h 18"/>
                <a:gd name="T30" fmla="*/ 0 w 37"/>
                <a:gd name="T31" fmla="*/ 0 h 18"/>
                <a:gd name="T32" fmla="*/ 0 w 37"/>
                <a:gd name="T33" fmla="*/ 0 h 18"/>
                <a:gd name="T34" fmla="*/ 0 w 37"/>
                <a:gd name="T35" fmla="*/ 0 h 18"/>
                <a:gd name="T36" fmla="*/ 0 w 37"/>
                <a:gd name="T37" fmla="*/ 0 h 18"/>
                <a:gd name="T38" fmla="*/ 0 w 37"/>
                <a:gd name="T39" fmla="*/ 0 h 18"/>
                <a:gd name="T40" fmla="*/ 0 w 37"/>
                <a:gd name="T41" fmla="*/ 0 h 18"/>
                <a:gd name="T42" fmla="*/ 0 w 37"/>
                <a:gd name="T43" fmla="*/ 0 h 18"/>
                <a:gd name="T44" fmla="*/ 0 w 37"/>
                <a:gd name="T45" fmla="*/ 0 h 18"/>
                <a:gd name="T46" fmla="*/ 0 w 37"/>
                <a:gd name="T47" fmla="*/ 0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37" y="15"/>
                  </a:moveTo>
                  <a:lnTo>
                    <a:pt x="37" y="13"/>
                  </a:lnTo>
                  <a:lnTo>
                    <a:pt x="36" y="11"/>
                  </a:lnTo>
                  <a:lnTo>
                    <a:pt x="35" y="9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0" y="3"/>
                  </a:lnTo>
                  <a:lnTo>
                    <a:pt x="28" y="2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3" name="Freeform 3402"/>
            <p:cNvSpPr>
              <a:spLocks/>
            </p:cNvSpPr>
            <p:nvPr/>
          </p:nvSpPr>
          <p:spPr bwMode="auto">
            <a:xfrm>
              <a:off x="1481" y="1986"/>
              <a:ext cx="9" cy="5"/>
            </a:xfrm>
            <a:custGeom>
              <a:avLst/>
              <a:gdLst>
                <a:gd name="T0" fmla="*/ 0 w 37"/>
                <a:gd name="T1" fmla="*/ 0 h 19"/>
                <a:gd name="T2" fmla="*/ 0 w 37"/>
                <a:gd name="T3" fmla="*/ 0 h 19"/>
                <a:gd name="T4" fmla="*/ 0 w 37"/>
                <a:gd name="T5" fmla="*/ 0 h 19"/>
                <a:gd name="T6" fmla="*/ 0 w 37"/>
                <a:gd name="T7" fmla="*/ 0 h 19"/>
                <a:gd name="T8" fmla="*/ 0 w 37"/>
                <a:gd name="T9" fmla="*/ 0 h 19"/>
                <a:gd name="T10" fmla="*/ 0 w 37"/>
                <a:gd name="T11" fmla="*/ 0 h 19"/>
                <a:gd name="T12" fmla="*/ 0 w 37"/>
                <a:gd name="T13" fmla="*/ 0 h 19"/>
                <a:gd name="T14" fmla="*/ 0 w 37"/>
                <a:gd name="T15" fmla="*/ 0 h 19"/>
                <a:gd name="T16" fmla="*/ 0 w 37"/>
                <a:gd name="T17" fmla="*/ 0 h 19"/>
                <a:gd name="T18" fmla="*/ 0 w 37"/>
                <a:gd name="T19" fmla="*/ 0 h 19"/>
                <a:gd name="T20" fmla="*/ 0 w 37"/>
                <a:gd name="T21" fmla="*/ 0 h 19"/>
                <a:gd name="T22" fmla="*/ 0 w 37"/>
                <a:gd name="T23" fmla="*/ 0 h 19"/>
                <a:gd name="T24" fmla="*/ 0 w 37"/>
                <a:gd name="T25" fmla="*/ 0 h 19"/>
                <a:gd name="T26" fmla="*/ 0 w 37"/>
                <a:gd name="T27" fmla="*/ 0 h 19"/>
                <a:gd name="T28" fmla="*/ 0 w 37"/>
                <a:gd name="T29" fmla="*/ 0 h 19"/>
                <a:gd name="T30" fmla="*/ 0 w 37"/>
                <a:gd name="T31" fmla="*/ 0 h 19"/>
                <a:gd name="T32" fmla="*/ 0 w 37"/>
                <a:gd name="T33" fmla="*/ 0 h 19"/>
                <a:gd name="T34" fmla="*/ 0 w 37"/>
                <a:gd name="T35" fmla="*/ 0 h 19"/>
                <a:gd name="T36" fmla="*/ 0 w 37"/>
                <a:gd name="T37" fmla="*/ 0 h 19"/>
                <a:gd name="T38" fmla="*/ 0 w 37"/>
                <a:gd name="T39" fmla="*/ 0 h 19"/>
                <a:gd name="T40" fmla="*/ 0 w 37"/>
                <a:gd name="T41" fmla="*/ 0 h 19"/>
                <a:gd name="T42" fmla="*/ 0 w 37"/>
                <a:gd name="T43" fmla="*/ 0 h 19"/>
                <a:gd name="T44" fmla="*/ 0 w 37"/>
                <a:gd name="T45" fmla="*/ 0 h 19"/>
                <a:gd name="T46" fmla="*/ 0 w 37"/>
                <a:gd name="T47" fmla="*/ 0 h 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9"/>
                <a:gd name="T74" fmla="*/ 37 w 37"/>
                <a:gd name="T75" fmla="*/ 19 h 1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9">
                  <a:moveTo>
                    <a:pt x="0" y="0"/>
                  </a:moveTo>
                  <a:lnTo>
                    <a:pt x="0" y="3"/>
                  </a:lnTo>
                  <a:lnTo>
                    <a:pt x="1" y="5"/>
                  </a:lnTo>
                  <a:lnTo>
                    <a:pt x="1" y="7"/>
                  </a:lnTo>
                  <a:lnTo>
                    <a:pt x="2" y="9"/>
                  </a:lnTo>
                  <a:lnTo>
                    <a:pt x="4" y="11"/>
                  </a:lnTo>
                  <a:lnTo>
                    <a:pt x="5" y="13"/>
                  </a:lnTo>
                  <a:lnTo>
                    <a:pt x="7" y="15"/>
                  </a:lnTo>
                  <a:lnTo>
                    <a:pt x="9" y="16"/>
                  </a:lnTo>
                  <a:lnTo>
                    <a:pt x="11" y="17"/>
                  </a:lnTo>
                  <a:lnTo>
                    <a:pt x="14" y="18"/>
                  </a:lnTo>
                  <a:lnTo>
                    <a:pt x="16" y="19"/>
                  </a:lnTo>
                  <a:lnTo>
                    <a:pt x="18" y="19"/>
                  </a:lnTo>
                  <a:lnTo>
                    <a:pt x="21" y="19"/>
                  </a:lnTo>
                  <a:lnTo>
                    <a:pt x="23" y="18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5"/>
                  </a:lnTo>
                  <a:lnTo>
                    <a:pt x="32" y="14"/>
                  </a:lnTo>
                  <a:lnTo>
                    <a:pt x="33" y="12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7" y="5"/>
                  </a:lnTo>
                  <a:lnTo>
                    <a:pt x="37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4" name="Line 3403"/>
            <p:cNvSpPr>
              <a:spLocks noChangeShapeType="1"/>
            </p:cNvSpPr>
            <p:nvPr/>
          </p:nvSpPr>
          <p:spPr bwMode="auto">
            <a:xfrm flipH="1">
              <a:off x="1377" y="2015"/>
              <a:ext cx="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5" name="Line 3404"/>
            <p:cNvSpPr>
              <a:spLocks noChangeShapeType="1"/>
            </p:cNvSpPr>
            <p:nvPr/>
          </p:nvSpPr>
          <p:spPr bwMode="auto">
            <a:xfrm>
              <a:off x="1431" y="1866"/>
              <a:ext cx="1" cy="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6" name="Line 3405"/>
            <p:cNvSpPr>
              <a:spLocks noChangeShapeType="1"/>
            </p:cNvSpPr>
            <p:nvPr/>
          </p:nvSpPr>
          <p:spPr bwMode="auto">
            <a:xfrm>
              <a:off x="1377" y="2015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7" name="Line 3406"/>
            <p:cNvSpPr>
              <a:spLocks noChangeShapeType="1"/>
            </p:cNvSpPr>
            <p:nvPr/>
          </p:nvSpPr>
          <p:spPr bwMode="auto">
            <a:xfrm>
              <a:off x="1377" y="2048"/>
              <a:ext cx="16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8" name="Line 3407"/>
            <p:cNvSpPr>
              <a:spLocks noChangeShapeType="1"/>
            </p:cNvSpPr>
            <p:nvPr/>
          </p:nvSpPr>
          <p:spPr bwMode="auto">
            <a:xfrm>
              <a:off x="1393" y="2053"/>
              <a:ext cx="13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79" name="Line 3408"/>
            <p:cNvSpPr>
              <a:spLocks noChangeShapeType="1"/>
            </p:cNvSpPr>
            <p:nvPr/>
          </p:nvSpPr>
          <p:spPr bwMode="auto">
            <a:xfrm>
              <a:off x="1406" y="2057"/>
              <a:ext cx="1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0" name="Line 3409"/>
            <p:cNvSpPr>
              <a:spLocks noChangeShapeType="1"/>
            </p:cNvSpPr>
            <p:nvPr/>
          </p:nvSpPr>
          <p:spPr bwMode="auto">
            <a:xfrm>
              <a:off x="1418" y="2060"/>
              <a:ext cx="1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1" name="Line 3410"/>
            <p:cNvSpPr>
              <a:spLocks noChangeShapeType="1"/>
            </p:cNvSpPr>
            <p:nvPr/>
          </p:nvSpPr>
          <p:spPr bwMode="auto">
            <a:xfrm>
              <a:off x="1428" y="206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2" name="Line 3411"/>
            <p:cNvSpPr>
              <a:spLocks noChangeShapeType="1"/>
            </p:cNvSpPr>
            <p:nvPr/>
          </p:nvSpPr>
          <p:spPr bwMode="auto">
            <a:xfrm>
              <a:off x="1437" y="2063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3" name="Line 3412"/>
            <p:cNvSpPr>
              <a:spLocks noChangeShapeType="1"/>
            </p:cNvSpPr>
            <p:nvPr/>
          </p:nvSpPr>
          <p:spPr bwMode="auto">
            <a:xfrm>
              <a:off x="1444" y="2064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4" name="Line 3413"/>
            <p:cNvSpPr>
              <a:spLocks noChangeShapeType="1"/>
            </p:cNvSpPr>
            <p:nvPr/>
          </p:nvSpPr>
          <p:spPr bwMode="auto">
            <a:xfrm>
              <a:off x="1450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5" name="Line 3414"/>
            <p:cNvSpPr>
              <a:spLocks noChangeShapeType="1"/>
            </p:cNvSpPr>
            <p:nvPr/>
          </p:nvSpPr>
          <p:spPr bwMode="auto">
            <a:xfrm>
              <a:off x="1455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6" name="Line 3415"/>
            <p:cNvSpPr>
              <a:spLocks noChangeShapeType="1"/>
            </p:cNvSpPr>
            <p:nvPr/>
          </p:nvSpPr>
          <p:spPr bwMode="auto">
            <a:xfrm>
              <a:off x="1460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7" name="Line 3416"/>
            <p:cNvSpPr>
              <a:spLocks noChangeShapeType="1"/>
            </p:cNvSpPr>
            <p:nvPr/>
          </p:nvSpPr>
          <p:spPr bwMode="auto">
            <a:xfrm>
              <a:off x="1464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8" name="Line 3417"/>
            <p:cNvSpPr>
              <a:spLocks noChangeShapeType="1"/>
            </p:cNvSpPr>
            <p:nvPr/>
          </p:nvSpPr>
          <p:spPr bwMode="auto">
            <a:xfrm>
              <a:off x="1468" y="206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89" name="Line 3418"/>
            <p:cNvSpPr>
              <a:spLocks noChangeShapeType="1"/>
            </p:cNvSpPr>
            <p:nvPr/>
          </p:nvSpPr>
          <p:spPr bwMode="auto">
            <a:xfrm>
              <a:off x="1472" y="206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0" name="Line 3419"/>
            <p:cNvSpPr>
              <a:spLocks noChangeShapeType="1"/>
            </p:cNvSpPr>
            <p:nvPr/>
          </p:nvSpPr>
          <p:spPr bwMode="auto">
            <a:xfrm>
              <a:off x="1476" y="206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1" name="Line 3420"/>
            <p:cNvSpPr>
              <a:spLocks noChangeShapeType="1"/>
            </p:cNvSpPr>
            <p:nvPr/>
          </p:nvSpPr>
          <p:spPr bwMode="auto">
            <a:xfrm>
              <a:off x="1479" y="206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2" name="Line 3421"/>
            <p:cNvSpPr>
              <a:spLocks noChangeShapeType="1"/>
            </p:cNvSpPr>
            <p:nvPr/>
          </p:nvSpPr>
          <p:spPr bwMode="auto">
            <a:xfrm flipV="1">
              <a:off x="1483" y="2065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3" name="Line 3422"/>
            <p:cNvSpPr>
              <a:spLocks noChangeShapeType="1"/>
            </p:cNvSpPr>
            <p:nvPr/>
          </p:nvSpPr>
          <p:spPr bwMode="auto">
            <a:xfrm>
              <a:off x="1486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4" name="Line 3423"/>
            <p:cNvSpPr>
              <a:spLocks noChangeShapeType="1"/>
            </p:cNvSpPr>
            <p:nvPr/>
          </p:nvSpPr>
          <p:spPr bwMode="auto">
            <a:xfrm>
              <a:off x="1490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5" name="Line 3424"/>
            <p:cNvSpPr>
              <a:spLocks noChangeShapeType="1"/>
            </p:cNvSpPr>
            <p:nvPr/>
          </p:nvSpPr>
          <p:spPr bwMode="auto">
            <a:xfrm>
              <a:off x="1494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6" name="Line 3425"/>
            <p:cNvSpPr>
              <a:spLocks noChangeShapeType="1"/>
            </p:cNvSpPr>
            <p:nvPr/>
          </p:nvSpPr>
          <p:spPr bwMode="auto">
            <a:xfrm>
              <a:off x="1499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7" name="Line 3426"/>
            <p:cNvSpPr>
              <a:spLocks noChangeShapeType="1"/>
            </p:cNvSpPr>
            <p:nvPr/>
          </p:nvSpPr>
          <p:spPr bwMode="auto">
            <a:xfrm>
              <a:off x="1503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8" name="Line 3427"/>
            <p:cNvSpPr>
              <a:spLocks noChangeShapeType="1"/>
            </p:cNvSpPr>
            <p:nvPr/>
          </p:nvSpPr>
          <p:spPr bwMode="auto">
            <a:xfrm flipV="1">
              <a:off x="1508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99" name="Line 3428"/>
            <p:cNvSpPr>
              <a:spLocks noChangeShapeType="1"/>
            </p:cNvSpPr>
            <p:nvPr/>
          </p:nvSpPr>
          <p:spPr bwMode="auto">
            <a:xfrm>
              <a:off x="1512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0" name="Line 3429"/>
            <p:cNvSpPr>
              <a:spLocks noChangeShapeType="1"/>
            </p:cNvSpPr>
            <p:nvPr/>
          </p:nvSpPr>
          <p:spPr bwMode="auto">
            <a:xfrm flipV="1">
              <a:off x="1516" y="206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1" name="Line 3430"/>
            <p:cNvSpPr>
              <a:spLocks noChangeShapeType="1"/>
            </p:cNvSpPr>
            <p:nvPr/>
          </p:nvSpPr>
          <p:spPr bwMode="auto">
            <a:xfrm flipV="1">
              <a:off x="1521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2" name="Line 3431"/>
            <p:cNvSpPr>
              <a:spLocks noChangeShapeType="1"/>
            </p:cNvSpPr>
            <p:nvPr/>
          </p:nvSpPr>
          <p:spPr bwMode="auto">
            <a:xfrm>
              <a:off x="1525" y="206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3" name="Line 3432"/>
            <p:cNvSpPr>
              <a:spLocks noChangeShapeType="1"/>
            </p:cNvSpPr>
            <p:nvPr/>
          </p:nvSpPr>
          <p:spPr bwMode="auto">
            <a:xfrm flipV="1">
              <a:off x="1529" y="206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4" name="Line 3433"/>
            <p:cNvSpPr>
              <a:spLocks noChangeShapeType="1"/>
            </p:cNvSpPr>
            <p:nvPr/>
          </p:nvSpPr>
          <p:spPr bwMode="auto">
            <a:xfrm flipV="1">
              <a:off x="1532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5" name="Line 3434"/>
            <p:cNvSpPr>
              <a:spLocks noChangeShapeType="1"/>
            </p:cNvSpPr>
            <p:nvPr/>
          </p:nvSpPr>
          <p:spPr bwMode="auto">
            <a:xfrm flipV="1">
              <a:off x="1536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6" name="Line 3435"/>
            <p:cNvSpPr>
              <a:spLocks noChangeShapeType="1"/>
            </p:cNvSpPr>
            <p:nvPr/>
          </p:nvSpPr>
          <p:spPr bwMode="auto">
            <a:xfrm flipV="1">
              <a:off x="1540" y="206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7" name="Line 3436"/>
            <p:cNvSpPr>
              <a:spLocks noChangeShapeType="1"/>
            </p:cNvSpPr>
            <p:nvPr/>
          </p:nvSpPr>
          <p:spPr bwMode="auto">
            <a:xfrm flipV="1">
              <a:off x="1544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8" name="Line 3437"/>
            <p:cNvSpPr>
              <a:spLocks noChangeShapeType="1"/>
            </p:cNvSpPr>
            <p:nvPr/>
          </p:nvSpPr>
          <p:spPr bwMode="auto">
            <a:xfrm>
              <a:off x="1548" y="2063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09" name="Line 3438"/>
            <p:cNvSpPr>
              <a:spLocks noChangeShapeType="1"/>
            </p:cNvSpPr>
            <p:nvPr/>
          </p:nvSpPr>
          <p:spPr bwMode="auto">
            <a:xfrm>
              <a:off x="1551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0" name="Line 3439"/>
            <p:cNvSpPr>
              <a:spLocks noChangeShapeType="1"/>
            </p:cNvSpPr>
            <p:nvPr/>
          </p:nvSpPr>
          <p:spPr bwMode="auto">
            <a:xfrm>
              <a:off x="1555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1" name="Line 3440"/>
            <p:cNvSpPr>
              <a:spLocks noChangeShapeType="1"/>
            </p:cNvSpPr>
            <p:nvPr/>
          </p:nvSpPr>
          <p:spPr bwMode="auto">
            <a:xfrm>
              <a:off x="1559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2" name="Line 3441"/>
            <p:cNvSpPr>
              <a:spLocks noChangeShapeType="1"/>
            </p:cNvSpPr>
            <p:nvPr/>
          </p:nvSpPr>
          <p:spPr bwMode="auto">
            <a:xfrm>
              <a:off x="1564" y="20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3" name="Line 3442"/>
            <p:cNvSpPr>
              <a:spLocks noChangeShapeType="1"/>
            </p:cNvSpPr>
            <p:nvPr/>
          </p:nvSpPr>
          <p:spPr bwMode="auto">
            <a:xfrm>
              <a:off x="1568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4" name="Line 3443"/>
            <p:cNvSpPr>
              <a:spLocks noChangeShapeType="1"/>
            </p:cNvSpPr>
            <p:nvPr/>
          </p:nvSpPr>
          <p:spPr bwMode="auto">
            <a:xfrm flipV="1">
              <a:off x="1573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5" name="Line 3444"/>
            <p:cNvSpPr>
              <a:spLocks noChangeShapeType="1"/>
            </p:cNvSpPr>
            <p:nvPr/>
          </p:nvSpPr>
          <p:spPr bwMode="auto">
            <a:xfrm flipV="1">
              <a:off x="1578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6" name="Line 3445"/>
            <p:cNvSpPr>
              <a:spLocks noChangeShapeType="1"/>
            </p:cNvSpPr>
            <p:nvPr/>
          </p:nvSpPr>
          <p:spPr bwMode="auto">
            <a:xfrm flipV="1">
              <a:off x="1583" y="206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7" name="Line 3446"/>
            <p:cNvSpPr>
              <a:spLocks noChangeShapeType="1"/>
            </p:cNvSpPr>
            <p:nvPr/>
          </p:nvSpPr>
          <p:spPr bwMode="auto">
            <a:xfrm flipV="1">
              <a:off x="1588" y="206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8" name="Line 3447"/>
            <p:cNvSpPr>
              <a:spLocks noChangeShapeType="1"/>
            </p:cNvSpPr>
            <p:nvPr/>
          </p:nvSpPr>
          <p:spPr bwMode="auto">
            <a:xfrm flipV="1">
              <a:off x="1594" y="2061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19" name="Line 3448"/>
            <p:cNvSpPr>
              <a:spLocks noChangeShapeType="1"/>
            </p:cNvSpPr>
            <p:nvPr/>
          </p:nvSpPr>
          <p:spPr bwMode="auto">
            <a:xfrm flipV="1">
              <a:off x="1600" y="2060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0" name="Line 3449"/>
            <p:cNvSpPr>
              <a:spLocks noChangeShapeType="1"/>
            </p:cNvSpPr>
            <p:nvPr/>
          </p:nvSpPr>
          <p:spPr bwMode="auto">
            <a:xfrm flipV="1">
              <a:off x="1606" y="2058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1" name="Line 3450"/>
            <p:cNvSpPr>
              <a:spLocks noChangeShapeType="1"/>
            </p:cNvSpPr>
            <p:nvPr/>
          </p:nvSpPr>
          <p:spPr bwMode="auto">
            <a:xfrm flipV="1">
              <a:off x="1613" y="2057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2" name="Line 3451"/>
            <p:cNvSpPr>
              <a:spLocks noChangeShapeType="1"/>
            </p:cNvSpPr>
            <p:nvPr/>
          </p:nvSpPr>
          <p:spPr bwMode="auto">
            <a:xfrm flipV="1">
              <a:off x="1620" y="2054"/>
              <a:ext cx="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3" name="Line 3452"/>
            <p:cNvSpPr>
              <a:spLocks noChangeShapeType="1"/>
            </p:cNvSpPr>
            <p:nvPr/>
          </p:nvSpPr>
          <p:spPr bwMode="auto">
            <a:xfrm flipV="1">
              <a:off x="1626" y="2052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4" name="Line 3453"/>
            <p:cNvSpPr>
              <a:spLocks noChangeShapeType="1"/>
            </p:cNvSpPr>
            <p:nvPr/>
          </p:nvSpPr>
          <p:spPr bwMode="auto">
            <a:xfrm flipV="1">
              <a:off x="1633" y="2048"/>
              <a:ext cx="8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5" name="Line 3454"/>
            <p:cNvSpPr>
              <a:spLocks noChangeShapeType="1"/>
            </p:cNvSpPr>
            <p:nvPr/>
          </p:nvSpPr>
          <p:spPr bwMode="auto">
            <a:xfrm flipH="1">
              <a:off x="1537" y="181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6" name="Line 3455"/>
            <p:cNvSpPr>
              <a:spLocks noChangeShapeType="1"/>
            </p:cNvSpPr>
            <p:nvPr/>
          </p:nvSpPr>
          <p:spPr bwMode="auto">
            <a:xfrm flipV="1">
              <a:off x="1431" y="1682"/>
              <a:ext cx="1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7" name="Line 3456"/>
            <p:cNvSpPr>
              <a:spLocks noChangeShapeType="1"/>
            </p:cNvSpPr>
            <p:nvPr/>
          </p:nvSpPr>
          <p:spPr bwMode="auto">
            <a:xfrm flipV="1">
              <a:off x="1533" y="1682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8" name="Line 3457"/>
            <p:cNvSpPr>
              <a:spLocks noChangeShapeType="1"/>
            </p:cNvSpPr>
            <p:nvPr/>
          </p:nvSpPr>
          <p:spPr bwMode="auto">
            <a:xfrm flipH="1">
              <a:off x="1846" y="1749"/>
              <a:ext cx="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29" name="Freeform 3458"/>
            <p:cNvSpPr>
              <a:spLocks/>
            </p:cNvSpPr>
            <p:nvPr/>
          </p:nvSpPr>
          <p:spPr bwMode="auto">
            <a:xfrm>
              <a:off x="1840" y="1752"/>
              <a:ext cx="6" cy="22"/>
            </a:xfrm>
            <a:custGeom>
              <a:avLst/>
              <a:gdLst>
                <a:gd name="T0" fmla="*/ 0 w 24"/>
                <a:gd name="T1" fmla="*/ 0 h 91"/>
                <a:gd name="T2" fmla="*/ 0 w 24"/>
                <a:gd name="T3" fmla="*/ 0 h 91"/>
                <a:gd name="T4" fmla="*/ 0 w 24"/>
                <a:gd name="T5" fmla="*/ 0 h 91"/>
                <a:gd name="T6" fmla="*/ 0 w 24"/>
                <a:gd name="T7" fmla="*/ 0 h 91"/>
                <a:gd name="T8" fmla="*/ 0 w 24"/>
                <a:gd name="T9" fmla="*/ 0 h 91"/>
                <a:gd name="T10" fmla="*/ 0 w 24"/>
                <a:gd name="T11" fmla="*/ 0 h 91"/>
                <a:gd name="T12" fmla="*/ 0 w 24"/>
                <a:gd name="T13" fmla="*/ 0 h 91"/>
                <a:gd name="T14" fmla="*/ 0 w 24"/>
                <a:gd name="T15" fmla="*/ 0 h 91"/>
                <a:gd name="T16" fmla="*/ 0 w 24"/>
                <a:gd name="T17" fmla="*/ 0 h 91"/>
                <a:gd name="T18" fmla="*/ 0 w 24"/>
                <a:gd name="T19" fmla="*/ 0 h 91"/>
                <a:gd name="T20" fmla="*/ 0 w 24"/>
                <a:gd name="T21" fmla="*/ 0 h 91"/>
                <a:gd name="T22" fmla="*/ 0 w 24"/>
                <a:gd name="T23" fmla="*/ 0 h 91"/>
                <a:gd name="T24" fmla="*/ 0 w 24"/>
                <a:gd name="T25" fmla="*/ 0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91"/>
                <a:gd name="T41" fmla="*/ 24 w 24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91">
                  <a:moveTo>
                    <a:pt x="24" y="0"/>
                  </a:moveTo>
                  <a:lnTo>
                    <a:pt x="20" y="7"/>
                  </a:lnTo>
                  <a:lnTo>
                    <a:pt x="17" y="14"/>
                  </a:lnTo>
                  <a:lnTo>
                    <a:pt x="14" y="22"/>
                  </a:lnTo>
                  <a:lnTo>
                    <a:pt x="11" y="29"/>
                  </a:lnTo>
                  <a:lnTo>
                    <a:pt x="8" y="37"/>
                  </a:lnTo>
                  <a:lnTo>
                    <a:pt x="6" y="44"/>
                  </a:lnTo>
                  <a:lnTo>
                    <a:pt x="4" y="52"/>
                  </a:lnTo>
                  <a:lnTo>
                    <a:pt x="3" y="60"/>
                  </a:lnTo>
                  <a:lnTo>
                    <a:pt x="2" y="68"/>
                  </a:lnTo>
                  <a:lnTo>
                    <a:pt x="1" y="76"/>
                  </a:lnTo>
                  <a:lnTo>
                    <a:pt x="0" y="84"/>
                  </a:lnTo>
                  <a:lnTo>
                    <a:pt x="0" y="9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0" name="Line 3459"/>
            <p:cNvSpPr>
              <a:spLocks noChangeShapeType="1"/>
            </p:cNvSpPr>
            <p:nvPr/>
          </p:nvSpPr>
          <p:spPr bwMode="auto">
            <a:xfrm>
              <a:off x="1810" y="1556"/>
              <a:ext cx="1" cy="1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1" name="Freeform 3460"/>
            <p:cNvSpPr>
              <a:spLocks/>
            </p:cNvSpPr>
            <p:nvPr/>
          </p:nvSpPr>
          <p:spPr bwMode="auto">
            <a:xfrm>
              <a:off x="1864" y="1327"/>
              <a:ext cx="3" cy="14"/>
            </a:xfrm>
            <a:custGeom>
              <a:avLst/>
              <a:gdLst>
                <a:gd name="T0" fmla="*/ 0 w 15"/>
                <a:gd name="T1" fmla="*/ 0 h 52"/>
                <a:gd name="T2" fmla="*/ 0 w 15"/>
                <a:gd name="T3" fmla="*/ 0 h 52"/>
                <a:gd name="T4" fmla="*/ 0 w 15"/>
                <a:gd name="T5" fmla="*/ 0 h 52"/>
                <a:gd name="T6" fmla="*/ 0 w 15"/>
                <a:gd name="T7" fmla="*/ 0 h 52"/>
                <a:gd name="T8" fmla="*/ 0 w 15"/>
                <a:gd name="T9" fmla="*/ 0 h 52"/>
                <a:gd name="T10" fmla="*/ 0 w 15"/>
                <a:gd name="T11" fmla="*/ 0 h 52"/>
                <a:gd name="T12" fmla="*/ 0 w 15"/>
                <a:gd name="T13" fmla="*/ 0 h 52"/>
                <a:gd name="T14" fmla="*/ 0 w 15"/>
                <a:gd name="T15" fmla="*/ 0 h 52"/>
                <a:gd name="T16" fmla="*/ 0 w 15"/>
                <a:gd name="T17" fmla="*/ 0 h 52"/>
                <a:gd name="T18" fmla="*/ 0 w 15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52"/>
                <a:gd name="T32" fmla="*/ 15 w 15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52">
                  <a:moveTo>
                    <a:pt x="0" y="0"/>
                  </a:moveTo>
                  <a:lnTo>
                    <a:pt x="1" y="6"/>
                  </a:lnTo>
                  <a:lnTo>
                    <a:pt x="1" y="12"/>
                  </a:lnTo>
                  <a:lnTo>
                    <a:pt x="2" y="18"/>
                  </a:lnTo>
                  <a:lnTo>
                    <a:pt x="3" y="24"/>
                  </a:lnTo>
                  <a:lnTo>
                    <a:pt x="5" y="30"/>
                  </a:lnTo>
                  <a:lnTo>
                    <a:pt x="7" y="36"/>
                  </a:lnTo>
                  <a:lnTo>
                    <a:pt x="9" y="41"/>
                  </a:lnTo>
                  <a:lnTo>
                    <a:pt x="12" y="47"/>
                  </a:lnTo>
                  <a:lnTo>
                    <a:pt x="15" y="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2" name="Freeform 3461"/>
            <p:cNvSpPr>
              <a:spLocks/>
            </p:cNvSpPr>
            <p:nvPr/>
          </p:nvSpPr>
          <p:spPr bwMode="auto">
            <a:xfrm>
              <a:off x="1867" y="1341"/>
              <a:ext cx="14" cy="14"/>
            </a:xfrm>
            <a:custGeom>
              <a:avLst/>
              <a:gdLst>
                <a:gd name="T0" fmla="*/ 0 w 56"/>
                <a:gd name="T1" fmla="*/ 0 h 56"/>
                <a:gd name="T2" fmla="*/ 0 w 56"/>
                <a:gd name="T3" fmla="*/ 0 h 56"/>
                <a:gd name="T4" fmla="*/ 0 w 56"/>
                <a:gd name="T5" fmla="*/ 0 h 56"/>
                <a:gd name="T6" fmla="*/ 0 w 56"/>
                <a:gd name="T7" fmla="*/ 0 h 56"/>
                <a:gd name="T8" fmla="*/ 0 w 56"/>
                <a:gd name="T9" fmla="*/ 0 h 56"/>
                <a:gd name="T10" fmla="*/ 0 w 56"/>
                <a:gd name="T11" fmla="*/ 0 h 56"/>
                <a:gd name="T12" fmla="*/ 0 w 56"/>
                <a:gd name="T13" fmla="*/ 0 h 56"/>
                <a:gd name="T14" fmla="*/ 0 w 56"/>
                <a:gd name="T15" fmla="*/ 0 h 56"/>
                <a:gd name="T16" fmla="*/ 0 w 56"/>
                <a:gd name="T17" fmla="*/ 0 h 56"/>
                <a:gd name="T18" fmla="*/ 0 w 56"/>
                <a:gd name="T19" fmla="*/ 0 h 56"/>
                <a:gd name="T20" fmla="*/ 0 w 56"/>
                <a:gd name="T21" fmla="*/ 0 h 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6"/>
                <a:gd name="T34" fmla="*/ 0 h 56"/>
                <a:gd name="T35" fmla="*/ 56 w 56"/>
                <a:gd name="T36" fmla="*/ 56 h 5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6" h="56">
                  <a:moveTo>
                    <a:pt x="0" y="0"/>
                  </a:moveTo>
                  <a:lnTo>
                    <a:pt x="4" y="7"/>
                  </a:lnTo>
                  <a:lnTo>
                    <a:pt x="9" y="13"/>
                  </a:lnTo>
                  <a:lnTo>
                    <a:pt x="14" y="19"/>
                  </a:lnTo>
                  <a:lnTo>
                    <a:pt x="19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7" y="42"/>
                  </a:lnTo>
                  <a:lnTo>
                    <a:pt x="43" y="47"/>
                  </a:lnTo>
                  <a:lnTo>
                    <a:pt x="50" y="52"/>
                  </a:lnTo>
                  <a:lnTo>
                    <a:pt x="56" y="5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3" name="Freeform 3462"/>
            <p:cNvSpPr>
              <a:spLocks/>
            </p:cNvSpPr>
            <p:nvPr/>
          </p:nvSpPr>
          <p:spPr bwMode="auto">
            <a:xfrm>
              <a:off x="1881" y="1355"/>
              <a:ext cx="20" cy="8"/>
            </a:xfrm>
            <a:custGeom>
              <a:avLst/>
              <a:gdLst>
                <a:gd name="T0" fmla="*/ 0 w 81"/>
                <a:gd name="T1" fmla="*/ 0 h 34"/>
                <a:gd name="T2" fmla="*/ 0 w 81"/>
                <a:gd name="T3" fmla="*/ 0 h 34"/>
                <a:gd name="T4" fmla="*/ 0 w 81"/>
                <a:gd name="T5" fmla="*/ 0 h 34"/>
                <a:gd name="T6" fmla="*/ 0 w 81"/>
                <a:gd name="T7" fmla="*/ 0 h 34"/>
                <a:gd name="T8" fmla="*/ 0 w 81"/>
                <a:gd name="T9" fmla="*/ 0 h 34"/>
                <a:gd name="T10" fmla="*/ 0 w 81"/>
                <a:gd name="T11" fmla="*/ 0 h 34"/>
                <a:gd name="T12" fmla="*/ 0 w 81"/>
                <a:gd name="T13" fmla="*/ 0 h 34"/>
                <a:gd name="T14" fmla="*/ 0 w 81"/>
                <a:gd name="T15" fmla="*/ 0 h 34"/>
                <a:gd name="T16" fmla="*/ 0 w 81"/>
                <a:gd name="T17" fmla="*/ 0 h 34"/>
                <a:gd name="T18" fmla="*/ 0 w 81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1"/>
                <a:gd name="T31" fmla="*/ 0 h 34"/>
                <a:gd name="T32" fmla="*/ 81 w 81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1" h="34">
                  <a:moveTo>
                    <a:pt x="0" y="0"/>
                  </a:moveTo>
                  <a:lnTo>
                    <a:pt x="8" y="5"/>
                  </a:lnTo>
                  <a:lnTo>
                    <a:pt x="18" y="10"/>
                  </a:lnTo>
                  <a:lnTo>
                    <a:pt x="26" y="15"/>
                  </a:lnTo>
                  <a:lnTo>
                    <a:pt x="35" y="19"/>
                  </a:lnTo>
                  <a:lnTo>
                    <a:pt x="44" y="22"/>
                  </a:lnTo>
                  <a:lnTo>
                    <a:pt x="53" y="26"/>
                  </a:lnTo>
                  <a:lnTo>
                    <a:pt x="62" y="29"/>
                  </a:lnTo>
                  <a:lnTo>
                    <a:pt x="71" y="32"/>
                  </a:lnTo>
                  <a:lnTo>
                    <a:pt x="81" y="3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4" name="Freeform 3463"/>
            <p:cNvSpPr>
              <a:spLocks/>
            </p:cNvSpPr>
            <p:nvPr/>
          </p:nvSpPr>
          <p:spPr bwMode="auto">
            <a:xfrm>
              <a:off x="1901" y="1363"/>
              <a:ext cx="24" cy="3"/>
            </a:xfrm>
            <a:custGeom>
              <a:avLst/>
              <a:gdLst>
                <a:gd name="T0" fmla="*/ 0 w 92"/>
                <a:gd name="T1" fmla="*/ 0 h 12"/>
                <a:gd name="T2" fmla="*/ 0 w 92"/>
                <a:gd name="T3" fmla="*/ 0 h 12"/>
                <a:gd name="T4" fmla="*/ 0 w 92"/>
                <a:gd name="T5" fmla="*/ 0 h 12"/>
                <a:gd name="T6" fmla="*/ 0 w 92"/>
                <a:gd name="T7" fmla="*/ 0 h 12"/>
                <a:gd name="T8" fmla="*/ 0 w 92"/>
                <a:gd name="T9" fmla="*/ 0 h 12"/>
                <a:gd name="T10" fmla="*/ 0 w 92"/>
                <a:gd name="T11" fmla="*/ 0 h 12"/>
                <a:gd name="T12" fmla="*/ 0 w 92"/>
                <a:gd name="T13" fmla="*/ 0 h 12"/>
                <a:gd name="T14" fmla="*/ 0 w 92"/>
                <a:gd name="T15" fmla="*/ 0 h 12"/>
                <a:gd name="T16" fmla="*/ 0 w 92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12"/>
                <a:gd name="T29" fmla="*/ 92 w 92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12">
                  <a:moveTo>
                    <a:pt x="0" y="0"/>
                  </a:moveTo>
                  <a:lnTo>
                    <a:pt x="11" y="3"/>
                  </a:lnTo>
                  <a:lnTo>
                    <a:pt x="22" y="5"/>
                  </a:lnTo>
                  <a:lnTo>
                    <a:pt x="34" y="7"/>
                  </a:lnTo>
                  <a:lnTo>
                    <a:pt x="46" y="9"/>
                  </a:lnTo>
                  <a:lnTo>
                    <a:pt x="57" y="10"/>
                  </a:lnTo>
                  <a:lnTo>
                    <a:pt x="69" y="11"/>
                  </a:lnTo>
                  <a:lnTo>
                    <a:pt x="81" y="11"/>
                  </a:lnTo>
                  <a:lnTo>
                    <a:pt x="92" y="1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5" name="Freeform 3464"/>
            <p:cNvSpPr>
              <a:spLocks/>
            </p:cNvSpPr>
            <p:nvPr/>
          </p:nvSpPr>
          <p:spPr bwMode="auto">
            <a:xfrm>
              <a:off x="1925" y="1364"/>
              <a:ext cx="19" cy="2"/>
            </a:xfrm>
            <a:custGeom>
              <a:avLst/>
              <a:gdLst>
                <a:gd name="T0" fmla="*/ 0 w 79"/>
                <a:gd name="T1" fmla="*/ 0 h 9"/>
                <a:gd name="T2" fmla="*/ 0 w 79"/>
                <a:gd name="T3" fmla="*/ 0 h 9"/>
                <a:gd name="T4" fmla="*/ 0 w 79"/>
                <a:gd name="T5" fmla="*/ 0 h 9"/>
                <a:gd name="T6" fmla="*/ 0 w 79"/>
                <a:gd name="T7" fmla="*/ 0 h 9"/>
                <a:gd name="T8" fmla="*/ 0 w 79"/>
                <a:gd name="T9" fmla="*/ 0 h 9"/>
                <a:gd name="T10" fmla="*/ 0 w 79"/>
                <a:gd name="T11" fmla="*/ 0 h 9"/>
                <a:gd name="T12" fmla="*/ 0 w 79"/>
                <a:gd name="T13" fmla="*/ 0 h 9"/>
                <a:gd name="T14" fmla="*/ 0 w 79"/>
                <a:gd name="T15" fmla="*/ 0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9"/>
                <a:gd name="T25" fmla="*/ 0 h 9"/>
                <a:gd name="T26" fmla="*/ 79 w 79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9" h="9">
                  <a:moveTo>
                    <a:pt x="0" y="9"/>
                  </a:moveTo>
                  <a:lnTo>
                    <a:pt x="12" y="8"/>
                  </a:lnTo>
                  <a:lnTo>
                    <a:pt x="23" y="8"/>
                  </a:lnTo>
                  <a:lnTo>
                    <a:pt x="34" y="7"/>
                  </a:lnTo>
                  <a:lnTo>
                    <a:pt x="45" y="6"/>
                  </a:lnTo>
                  <a:lnTo>
                    <a:pt x="56" y="4"/>
                  </a:lnTo>
                  <a:lnTo>
                    <a:pt x="68" y="3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6" name="Freeform 3465"/>
            <p:cNvSpPr>
              <a:spLocks/>
            </p:cNvSpPr>
            <p:nvPr/>
          </p:nvSpPr>
          <p:spPr bwMode="auto">
            <a:xfrm>
              <a:off x="1944" y="1357"/>
              <a:ext cx="20" cy="7"/>
            </a:xfrm>
            <a:custGeom>
              <a:avLst/>
              <a:gdLst>
                <a:gd name="T0" fmla="*/ 0 w 79"/>
                <a:gd name="T1" fmla="*/ 0 h 28"/>
                <a:gd name="T2" fmla="*/ 0 w 79"/>
                <a:gd name="T3" fmla="*/ 0 h 28"/>
                <a:gd name="T4" fmla="*/ 0 w 79"/>
                <a:gd name="T5" fmla="*/ 0 h 28"/>
                <a:gd name="T6" fmla="*/ 0 w 79"/>
                <a:gd name="T7" fmla="*/ 0 h 28"/>
                <a:gd name="T8" fmla="*/ 0 w 79"/>
                <a:gd name="T9" fmla="*/ 0 h 28"/>
                <a:gd name="T10" fmla="*/ 0 w 79"/>
                <a:gd name="T11" fmla="*/ 0 h 28"/>
                <a:gd name="T12" fmla="*/ 0 w 79"/>
                <a:gd name="T13" fmla="*/ 0 h 28"/>
                <a:gd name="T14" fmla="*/ 0 w 79"/>
                <a:gd name="T15" fmla="*/ 0 h 28"/>
                <a:gd name="T16" fmla="*/ 0 w 79"/>
                <a:gd name="T17" fmla="*/ 0 h 28"/>
                <a:gd name="T18" fmla="*/ 0 w 79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"/>
                <a:gd name="T31" fmla="*/ 0 h 28"/>
                <a:gd name="T32" fmla="*/ 79 w 79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" h="28">
                  <a:moveTo>
                    <a:pt x="0" y="28"/>
                  </a:moveTo>
                  <a:lnTo>
                    <a:pt x="9" y="27"/>
                  </a:lnTo>
                  <a:lnTo>
                    <a:pt x="19" y="24"/>
                  </a:lnTo>
                  <a:lnTo>
                    <a:pt x="28" y="22"/>
                  </a:lnTo>
                  <a:lnTo>
                    <a:pt x="37" y="19"/>
                  </a:lnTo>
                  <a:lnTo>
                    <a:pt x="45" y="16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1" y="5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7" name="Freeform 3466"/>
            <p:cNvSpPr>
              <a:spLocks/>
            </p:cNvSpPr>
            <p:nvPr/>
          </p:nvSpPr>
          <p:spPr bwMode="auto">
            <a:xfrm>
              <a:off x="1964" y="1346"/>
              <a:ext cx="14" cy="11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w 55"/>
                <a:gd name="T15" fmla="*/ 0 h 42"/>
                <a:gd name="T16" fmla="*/ 0 w 55"/>
                <a:gd name="T17" fmla="*/ 0 h 42"/>
                <a:gd name="T18" fmla="*/ 0 w 55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42"/>
                <a:gd name="T32" fmla="*/ 55 w 55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42">
                  <a:moveTo>
                    <a:pt x="0" y="42"/>
                  </a:moveTo>
                  <a:lnTo>
                    <a:pt x="7" y="39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32" y="21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9" y="5"/>
                  </a:lnTo>
                  <a:lnTo>
                    <a:pt x="5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8" name="Freeform 3467"/>
            <p:cNvSpPr>
              <a:spLocks/>
            </p:cNvSpPr>
            <p:nvPr/>
          </p:nvSpPr>
          <p:spPr bwMode="auto">
            <a:xfrm>
              <a:off x="1978" y="1327"/>
              <a:ext cx="8" cy="19"/>
            </a:xfrm>
            <a:custGeom>
              <a:avLst/>
              <a:gdLst>
                <a:gd name="T0" fmla="*/ 0 w 31"/>
                <a:gd name="T1" fmla="*/ 0 h 75"/>
                <a:gd name="T2" fmla="*/ 0 w 31"/>
                <a:gd name="T3" fmla="*/ 0 h 75"/>
                <a:gd name="T4" fmla="*/ 0 w 31"/>
                <a:gd name="T5" fmla="*/ 0 h 75"/>
                <a:gd name="T6" fmla="*/ 0 w 31"/>
                <a:gd name="T7" fmla="*/ 0 h 75"/>
                <a:gd name="T8" fmla="*/ 0 w 31"/>
                <a:gd name="T9" fmla="*/ 0 h 75"/>
                <a:gd name="T10" fmla="*/ 0 w 31"/>
                <a:gd name="T11" fmla="*/ 0 h 75"/>
                <a:gd name="T12" fmla="*/ 0 w 31"/>
                <a:gd name="T13" fmla="*/ 0 h 75"/>
                <a:gd name="T14" fmla="*/ 0 w 31"/>
                <a:gd name="T15" fmla="*/ 0 h 75"/>
                <a:gd name="T16" fmla="*/ 0 w 31"/>
                <a:gd name="T17" fmla="*/ 0 h 75"/>
                <a:gd name="T18" fmla="*/ 0 w 31"/>
                <a:gd name="T19" fmla="*/ 0 h 75"/>
                <a:gd name="T20" fmla="*/ 0 w 31"/>
                <a:gd name="T21" fmla="*/ 0 h 75"/>
                <a:gd name="T22" fmla="*/ 0 w 31"/>
                <a:gd name="T23" fmla="*/ 0 h 75"/>
                <a:gd name="T24" fmla="*/ 0 w 31"/>
                <a:gd name="T25" fmla="*/ 0 h 75"/>
                <a:gd name="T26" fmla="*/ 0 w 31"/>
                <a:gd name="T27" fmla="*/ 0 h 75"/>
                <a:gd name="T28" fmla="*/ 0 w 31"/>
                <a:gd name="T29" fmla="*/ 0 h 7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"/>
                <a:gd name="T46" fmla="*/ 0 h 75"/>
                <a:gd name="T47" fmla="*/ 31 w 31"/>
                <a:gd name="T48" fmla="*/ 75 h 7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" h="75">
                  <a:moveTo>
                    <a:pt x="0" y="75"/>
                  </a:moveTo>
                  <a:lnTo>
                    <a:pt x="4" y="70"/>
                  </a:lnTo>
                  <a:lnTo>
                    <a:pt x="7" y="66"/>
                  </a:lnTo>
                  <a:lnTo>
                    <a:pt x="11" y="61"/>
                  </a:lnTo>
                  <a:lnTo>
                    <a:pt x="14" y="56"/>
                  </a:lnTo>
                  <a:lnTo>
                    <a:pt x="17" y="51"/>
                  </a:lnTo>
                  <a:lnTo>
                    <a:pt x="20" y="46"/>
                  </a:lnTo>
                  <a:lnTo>
                    <a:pt x="22" y="40"/>
                  </a:lnTo>
                  <a:lnTo>
                    <a:pt x="25" y="35"/>
                  </a:lnTo>
                  <a:lnTo>
                    <a:pt x="26" y="29"/>
                  </a:lnTo>
                  <a:lnTo>
                    <a:pt x="28" y="24"/>
                  </a:lnTo>
                  <a:lnTo>
                    <a:pt x="29" y="18"/>
                  </a:lnTo>
                  <a:lnTo>
                    <a:pt x="30" y="12"/>
                  </a:lnTo>
                  <a:lnTo>
                    <a:pt x="31" y="6"/>
                  </a:lnTo>
                  <a:lnTo>
                    <a:pt x="3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39" name="Line 3468"/>
            <p:cNvSpPr>
              <a:spLocks noChangeShapeType="1"/>
            </p:cNvSpPr>
            <p:nvPr/>
          </p:nvSpPr>
          <p:spPr bwMode="auto">
            <a:xfrm flipH="1">
              <a:off x="1921" y="17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0" name="Freeform 3469"/>
            <p:cNvSpPr>
              <a:spLocks/>
            </p:cNvSpPr>
            <p:nvPr/>
          </p:nvSpPr>
          <p:spPr bwMode="auto">
            <a:xfrm>
              <a:off x="1925" y="1712"/>
              <a:ext cx="78" cy="40"/>
            </a:xfrm>
            <a:custGeom>
              <a:avLst/>
              <a:gdLst>
                <a:gd name="T0" fmla="*/ 0 w 314"/>
                <a:gd name="T1" fmla="*/ 0 h 161"/>
                <a:gd name="T2" fmla="*/ 0 w 314"/>
                <a:gd name="T3" fmla="*/ 0 h 161"/>
                <a:gd name="T4" fmla="*/ 0 w 314"/>
                <a:gd name="T5" fmla="*/ 0 h 161"/>
                <a:gd name="T6" fmla="*/ 0 w 314"/>
                <a:gd name="T7" fmla="*/ 0 h 161"/>
                <a:gd name="T8" fmla="*/ 0 w 314"/>
                <a:gd name="T9" fmla="*/ 0 h 161"/>
                <a:gd name="T10" fmla="*/ 0 w 314"/>
                <a:gd name="T11" fmla="*/ 0 h 161"/>
                <a:gd name="T12" fmla="*/ 0 w 314"/>
                <a:gd name="T13" fmla="*/ 0 h 161"/>
                <a:gd name="T14" fmla="*/ 0 w 314"/>
                <a:gd name="T15" fmla="*/ 0 h 161"/>
                <a:gd name="T16" fmla="*/ 0 w 314"/>
                <a:gd name="T17" fmla="*/ 0 h 161"/>
                <a:gd name="T18" fmla="*/ 0 w 314"/>
                <a:gd name="T19" fmla="*/ 0 h 161"/>
                <a:gd name="T20" fmla="*/ 0 w 314"/>
                <a:gd name="T21" fmla="*/ 0 h 161"/>
                <a:gd name="T22" fmla="*/ 0 w 314"/>
                <a:gd name="T23" fmla="*/ 0 h 161"/>
                <a:gd name="T24" fmla="*/ 0 w 314"/>
                <a:gd name="T25" fmla="*/ 0 h 161"/>
                <a:gd name="T26" fmla="*/ 0 w 314"/>
                <a:gd name="T27" fmla="*/ 0 h 161"/>
                <a:gd name="T28" fmla="*/ 0 w 314"/>
                <a:gd name="T29" fmla="*/ 0 h 161"/>
                <a:gd name="T30" fmla="*/ 0 w 314"/>
                <a:gd name="T31" fmla="*/ 0 h 161"/>
                <a:gd name="T32" fmla="*/ 0 w 314"/>
                <a:gd name="T33" fmla="*/ 0 h 161"/>
                <a:gd name="T34" fmla="*/ 0 w 314"/>
                <a:gd name="T35" fmla="*/ 0 h 161"/>
                <a:gd name="T36" fmla="*/ 0 w 314"/>
                <a:gd name="T37" fmla="*/ 0 h 161"/>
                <a:gd name="T38" fmla="*/ 0 w 314"/>
                <a:gd name="T39" fmla="*/ 0 h 161"/>
                <a:gd name="T40" fmla="*/ 0 w 314"/>
                <a:gd name="T41" fmla="*/ 0 h 161"/>
                <a:gd name="T42" fmla="*/ 0 w 314"/>
                <a:gd name="T43" fmla="*/ 0 h 161"/>
                <a:gd name="T44" fmla="*/ 0 w 314"/>
                <a:gd name="T45" fmla="*/ 0 h 161"/>
                <a:gd name="T46" fmla="*/ 0 w 314"/>
                <a:gd name="T47" fmla="*/ 0 h 161"/>
                <a:gd name="T48" fmla="*/ 0 w 314"/>
                <a:gd name="T49" fmla="*/ 0 h 161"/>
                <a:gd name="T50" fmla="*/ 0 w 314"/>
                <a:gd name="T51" fmla="*/ 0 h 161"/>
                <a:gd name="T52" fmla="*/ 0 w 314"/>
                <a:gd name="T53" fmla="*/ 0 h 161"/>
                <a:gd name="T54" fmla="*/ 0 w 314"/>
                <a:gd name="T55" fmla="*/ 0 h 161"/>
                <a:gd name="T56" fmla="*/ 0 w 314"/>
                <a:gd name="T57" fmla="*/ 0 h 161"/>
                <a:gd name="T58" fmla="*/ 0 w 314"/>
                <a:gd name="T59" fmla="*/ 0 h 161"/>
                <a:gd name="T60" fmla="*/ 0 w 314"/>
                <a:gd name="T61" fmla="*/ 0 h 161"/>
                <a:gd name="T62" fmla="*/ 0 w 314"/>
                <a:gd name="T63" fmla="*/ 0 h 161"/>
                <a:gd name="T64" fmla="*/ 0 w 314"/>
                <a:gd name="T65" fmla="*/ 0 h 1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4"/>
                <a:gd name="T100" fmla="*/ 0 h 161"/>
                <a:gd name="T101" fmla="*/ 314 w 314"/>
                <a:gd name="T102" fmla="*/ 161 h 1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4" h="161">
                  <a:moveTo>
                    <a:pt x="314" y="161"/>
                  </a:moveTo>
                  <a:lnTo>
                    <a:pt x="307" y="151"/>
                  </a:lnTo>
                  <a:lnTo>
                    <a:pt x="300" y="142"/>
                  </a:lnTo>
                  <a:lnTo>
                    <a:pt x="293" y="133"/>
                  </a:lnTo>
                  <a:lnTo>
                    <a:pt x="285" y="125"/>
                  </a:lnTo>
                  <a:lnTo>
                    <a:pt x="278" y="116"/>
                  </a:lnTo>
                  <a:lnTo>
                    <a:pt x="270" y="108"/>
                  </a:lnTo>
                  <a:lnTo>
                    <a:pt x="261" y="100"/>
                  </a:lnTo>
                  <a:lnTo>
                    <a:pt x="253" y="93"/>
                  </a:lnTo>
                  <a:lnTo>
                    <a:pt x="244" y="85"/>
                  </a:lnTo>
                  <a:lnTo>
                    <a:pt x="235" y="78"/>
                  </a:lnTo>
                  <a:lnTo>
                    <a:pt x="226" y="72"/>
                  </a:lnTo>
                  <a:lnTo>
                    <a:pt x="217" y="65"/>
                  </a:lnTo>
                  <a:lnTo>
                    <a:pt x="207" y="59"/>
                  </a:lnTo>
                  <a:lnTo>
                    <a:pt x="197" y="53"/>
                  </a:lnTo>
                  <a:lnTo>
                    <a:pt x="187" y="47"/>
                  </a:lnTo>
                  <a:lnTo>
                    <a:pt x="177" y="42"/>
                  </a:lnTo>
                  <a:lnTo>
                    <a:pt x="167" y="37"/>
                  </a:lnTo>
                  <a:lnTo>
                    <a:pt x="157" y="31"/>
                  </a:lnTo>
                  <a:lnTo>
                    <a:pt x="146" y="27"/>
                  </a:lnTo>
                  <a:lnTo>
                    <a:pt x="136" y="23"/>
                  </a:lnTo>
                  <a:lnTo>
                    <a:pt x="125" y="19"/>
                  </a:lnTo>
                  <a:lnTo>
                    <a:pt x="114" y="15"/>
                  </a:lnTo>
                  <a:lnTo>
                    <a:pt x="103" y="12"/>
                  </a:lnTo>
                  <a:lnTo>
                    <a:pt x="91" y="9"/>
                  </a:lnTo>
                  <a:lnTo>
                    <a:pt x="80" y="7"/>
                  </a:lnTo>
                  <a:lnTo>
                    <a:pt x="68" y="5"/>
                  </a:lnTo>
                  <a:lnTo>
                    <a:pt x="57" y="3"/>
                  </a:lnTo>
                  <a:lnTo>
                    <a:pt x="46" y="2"/>
                  </a:lnTo>
                  <a:lnTo>
                    <a:pt x="34" y="1"/>
                  </a:lnTo>
                  <a:lnTo>
                    <a:pt x="23" y="0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1" name="Freeform 3470"/>
            <p:cNvSpPr>
              <a:spLocks/>
            </p:cNvSpPr>
            <p:nvPr/>
          </p:nvSpPr>
          <p:spPr bwMode="auto">
            <a:xfrm>
              <a:off x="1873" y="1233"/>
              <a:ext cx="6" cy="13"/>
            </a:xfrm>
            <a:custGeom>
              <a:avLst/>
              <a:gdLst>
                <a:gd name="T0" fmla="*/ 0 w 24"/>
                <a:gd name="T1" fmla="*/ 0 h 52"/>
                <a:gd name="T2" fmla="*/ 0 w 24"/>
                <a:gd name="T3" fmla="*/ 0 h 52"/>
                <a:gd name="T4" fmla="*/ 0 w 24"/>
                <a:gd name="T5" fmla="*/ 0 h 52"/>
                <a:gd name="T6" fmla="*/ 0 w 24"/>
                <a:gd name="T7" fmla="*/ 0 h 52"/>
                <a:gd name="T8" fmla="*/ 0 w 24"/>
                <a:gd name="T9" fmla="*/ 0 h 52"/>
                <a:gd name="T10" fmla="*/ 0 w 24"/>
                <a:gd name="T11" fmla="*/ 0 h 52"/>
                <a:gd name="T12" fmla="*/ 0 w 24"/>
                <a:gd name="T13" fmla="*/ 0 h 52"/>
                <a:gd name="T14" fmla="*/ 0 w 24"/>
                <a:gd name="T15" fmla="*/ 0 h 52"/>
                <a:gd name="T16" fmla="*/ 0 w 24"/>
                <a:gd name="T17" fmla="*/ 0 h 52"/>
                <a:gd name="T18" fmla="*/ 0 w 24"/>
                <a:gd name="T19" fmla="*/ 0 h 52"/>
                <a:gd name="T20" fmla="*/ 0 w 24"/>
                <a:gd name="T21" fmla="*/ 0 h 52"/>
                <a:gd name="T22" fmla="*/ 0 w 24"/>
                <a:gd name="T23" fmla="*/ 0 h 52"/>
                <a:gd name="T24" fmla="*/ 0 w 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52"/>
                <a:gd name="T41" fmla="*/ 24 w 24"/>
                <a:gd name="T42" fmla="*/ 52 h 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52">
                  <a:moveTo>
                    <a:pt x="24" y="0"/>
                  </a:moveTo>
                  <a:lnTo>
                    <a:pt x="20" y="4"/>
                  </a:lnTo>
                  <a:lnTo>
                    <a:pt x="17" y="7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9" y="19"/>
                  </a:lnTo>
                  <a:lnTo>
                    <a:pt x="6" y="24"/>
                  </a:lnTo>
                  <a:lnTo>
                    <a:pt x="5" y="28"/>
                  </a:lnTo>
                  <a:lnTo>
                    <a:pt x="3" y="33"/>
                  </a:lnTo>
                  <a:lnTo>
                    <a:pt x="2" y="37"/>
                  </a:lnTo>
                  <a:lnTo>
                    <a:pt x="1" y="42"/>
                  </a:lnTo>
                  <a:lnTo>
                    <a:pt x="0" y="47"/>
                  </a:lnTo>
                  <a:lnTo>
                    <a:pt x="0" y="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2" name="Freeform 3471"/>
            <p:cNvSpPr>
              <a:spLocks/>
            </p:cNvSpPr>
            <p:nvPr/>
          </p:nvSpPr>
          <p:spPr bwMode="auto">
            <a:xfrm>
              <a:off x="1879" y="1225"/>
              <a:ext cx="11" cy="8"/>
            </a:xfrm>
            <a:custGeom>
              <a:avLst/>
              <a:gdLst>
                <a:gd name="T0" fmla="*/ 0 w 47"/>
                <a:gd name="T1" fmla="*/ 0 h 33"/>
                <a:gd name="T2" fmla="*/ 0 w 47"/>
                <a:gd name="T3" fmla="*/ 0 h 33"/>
                <a:gd name="T4" fmla="*/ 0 w 47"/>
                <a:gd name="T5" fmla="*/ 0 h 33"/>
                <a:gd name="T6" fmla="*/ 0 w 47"/>
                <a:gd name="T7" fmla="*/ 0 h 33"/>
                <a:gd name="T8" fmla="*/ 0 w 47"/>
                <a:gd name="T9" fmla="*/ 0 h 33"/>
                <a:gd name="T10" fmla="*/ 0 w 47"/>
                <a:gd name="T11" fmla="*/ 0 h 33"/>
                <a:gd name="T12" fmla="*/ 0 w 47"/>
                <a:gd name="T13" fmla="*/ 0 h 33"/>
                <a:gd name="T14" fmla="*/ 0 w 47"/>
                <a:gd name="T15" fmla="*/ 0 h 33"/>
                <a:gd name="T16" fmla="*/ 0 w 47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33"/>
                <a:gd name="T29" fmla="*/ 47 w 47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33">
                  <a:moveTo>
                    <a:pt x="47" y="0"/>
                  </a:moveTo>
                  <a:lnTo>
                    <a:pt x="41" y="4"/>
                  </a:lnTo>
                  <a:lnTo>
                    <a:pt x="34" y="7"/>
                  </a:lnTo>
                  <a:lnTo>
                    <a:pt x="28" y="11"/>
                  </a:lnTo>
                  <a:lnTo>
                    <a:pt x="22" y="15"/>
                  </a:lnTo>
                  <a:lnTo>
                    <a:pt x="16" y="19"/>
                  </a:lnTo>
                  <a:lnTo>
                    <a:pt x="10" y="23"/>
                  </a:lnTo>
                  <a:lnTo>
                    <a:pt x="5" y="28"/>
                  </a:lnTo>
                  <a:lnTo>
                    <a:pt x="0" y="3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3" name="Freeform 3472"/>
            <p:cNvSpPr>
              <a:spLocks/>
            </p:cNvSpPr>
            <p:nvPr/>
          </p:nvSpPr>
          <p:spPr bwMode="auto">
            <a:xfrm>
              <a:off x="1890" y="1219"/>
              <a:ext cx="19" cy="6"/>
            </a:xfrm>
            <a:custGeom>
              <a:avLst/>
              <a:gdLst>
                <a:gd name="T0" fmla="*/ 0 w 76"/>
                <a:gd name="T1" fmla="*/ 0 h 23"/>
                <a:gd name="T2" fmla="*/ 0 w 76"/>
                <a:gd name="T3" fmla="*/ 0 h 23"/>
                <a:gd name="T4" fmla="*/ 0 w 76"/>
                <a:gd name="T5" fmla="*/ 0 h 23"/>
                <a:gd name="T6" fmla="*/ 0 w 76"/>
                <a:gd name="T7" fmla="*/ 0 h 23"/>
                <a:gd name="T8" fmla="*/ 0 w 76"/>
                <a:gd name="T9" fmla="*/ 0 h 23"/>
                <a:gd name="T10" fmla="*/ 0 w 76"/>
                <a:gd name="T11" fmla="*/ 0 h 23"/>
                <a:gd name="T12" fmla="*/ 0 w 76"/>
                <a:gd name="T13" fmla="*/ 0 h 23"/>
                <a:gd name="T14" fmla="*/ 0 w 76"/>
                <a:gd name="T15" fmla="*/ 0 h 23"/>
                <a:gd name="T16" fmla="*/ 0 w 76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23"/>
                <a:gd name="T29" fmla="*/ 76 w 7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23">
                  <a:moveTo>
                    <a:pt x="76" y="0"/>
                  </a:moveTo>
                  <a:lnTo>
                    <a:pt x="66" y="2"/>
                  </a:lnTo>
                  <a:lnTo>
                    <a:pt x="56" y="4"/>
                  </a:lnTo>
                  <a:lnTo>
                    <a:pt x="47" y="6"/>
                  </a:lnTo>
                  <a:lnTo>
                    <a:pt x="37" y="9"/>
                  </a:lnTo>
                  <a:lnTo>
                    <a:pt x="28" y="12"/>
                  </a:lnTo>
                  <a:lnTo>
                    <a:pt x="18" y="15"/>
                  </a:lnTo>
                  <a:lnTo>
                    <a:pt x="9" y="19"/>
                  </a:lnTo>
                  <a:lnTo>
                    <a:pt x="0" y="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4" name="Line 3473"/>
            <p:cNvSpPr>
              <a:spLocks noChangeShapeType="1"/>
            </p:cNvSpPr>
            <p:nvPr/>
          </p:nvSpPr>
          <p:spPr bwMode="auto">
            <a:xfrm>
              <a:off x="1873" y="1246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5" name="Line 3474"/>
            <p:cNvSpPr>
              <a:spLocks noChangeShapeType="1"/>
            </p:cNvSpPr>
            <p:nvPr/>
          </p:nvSpPr>
          <p:spPr bwMode="auto">
            <a:xfrm>
              <a:off x="1873" y="1253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6" name="Line 3475"/>
            <p:cNvSpPr>
              <a:spLocks noChangeShapeType="1"/>
            </p:cNvSpPr>
            <p:nvPr/>
          </p:nvSpPr>
          <p:spPr bwMode="auto">
            <a:xfrm>
              <a:off x="1873" y="1258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7" name="Line 3476"/>
            <p:cNvSpPr>
              <a:spLocks noChangeShapeType="1"/>
            </p:cNvSpPr>
            <p:nvPr/>
          </p:nvSpPr>
          <p:spPr bwMode="auto">
            <a:xfrm>
              <a:off x="1864" y="1288"/>
              <a:ext cx="7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8" name="Line 3477"/>
            <p:cNvSpPr>
              <a:spLocks noChangeShapeType="1"/>
            </p:cNvSpPr>
            <p:nvPr/>
          </p:nvSpPr>
          <p:spPr bwMode="auto">
            <a:xfrm>
              <a:off x="1864" y="1265"/>
              <a:ext cx="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49" name="Line 3478"/>
            <p:cNvSpPr>
              <a:spLocks noChangeShapeType="1"/>
            </p:cNvSpPr>
            <p:nvPr/>
          </p:nvSpPr>
          <p:spPr bwMode="auto">
            <a:xfrm flipV="1">
              <a:off x="2177" y="1290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0" name="Line 3479"/>
            <p:cNvSpPr>
              <a:spLocks noChangeShapeType="1"/>
            </p:cNvSpPr>
            <p:nvPr/>
          </p:nvSpPr>
          <p:spPr bwMode="auto">
            <a:xfrm flipV="1">
              <a:off x="2177" y="128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1" name="Line 3480"/>
            <p:cNvSpPr>
              <a:spLocks noChangeShapeType="1"/>
            </p:cNvSpPr>
            <p:nvPr/>
          </p:nvSpPr>
          <p:spPr bwMode="auto">
            <a:xfrm flipV="1">
              <a:off x="2177" y="1186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2" name="Line 3481"/>
            <p:cNvSpPr>
              <a:spLocks noChangeShapeType="1"/>
            </p:cNvSpPr>
            <p:nvPr/>
          </p:nvSpPr>
          <p:spPr bwMode="auto">
            <a:xfrm flipH="1">
              <a:off x="1628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3" name="Line 3482"/>
            <p:cNvSpPr>
              <a:spLocks noChangeShapeType="1"/>
            </p:cNvSpPr>
            <p:nvPr/>
          </p:nvSpPr>
          <p:spPr bwMode="auto">
            <a:xfrm flipH="1">
              <a:off x="1628" y="1304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4" name="Line 3483"/>
            <p:cNvSpPr>
              <a:spLocks noChangeShapeType="1"/>
            </p:cNvSpPr>
            <p:nvPr/>
          </p:nvSpPr>
          <p:spPr bwMode="auto">
            <a:xfrm flipH="1">
              <a:off x="1649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5" name="Line 3484"/>
            <p:cNvSpPr>
              <a:spLocks noChangeShapeType="1"/>
            </p:cNvSpPr>
            <p:nvPr/>
          </p:nvSpPr>
          <p:spPr bwMode="auto">
            <a:xfrm flipH="1">
              <a:off x="1628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6" name="Line 3485"/>
            <p:cNvSpPr>
              <a:spLocks noChangeShapeType="1"/>
            </p:cNvSpPr>
            <p:nvPr/>
          </p:nvSpPr>
          <p:spPr bwMode="auto">
            <a:xfrm>
              <a:off x="1597" y="130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7" name="Line 3486"/>
            <p:cNvSpPr>
              <a:spLocks noChangeShapeType="1"/>
            </p:cNvSpPr>
            <p:nvPr/>
          </p:nvSpPr>
          <p:spPr bwMode="auto">
            <a:xfrm>
              <a:off x="1577" y="1304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8" name="Line 3487"/>
            <p:cNvSpPr>
              <a:spLocks noChangeShapeType="1"/>
            </p:cNvSpPr>
            <p:nvPr/>
          </p:nvSpPr>
          <p:spPr bwMode="auto">
            <a:xfrm>
              <a:off x="1577" y="130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59" name="Line 3488"/>
            <p:cNvSpPr>
              <a:spLocks noChangeShapeType="1"/>
            </p:cNvSpPr>
            <p:nvPr/>
          </p:nvSpPr>
          <p:spPr bwMode="auto">
            <a:xfrm flipH="1">
              <a:off x="2849" y="1329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0" name="Line 3489"/>
            <p:cNvSpPr>
              <a:spLocks noChangeShapeType="1"/>
            </p:cNvSpPr>
            <p:nvPr/>
          </p:nvSpPr>
          <p:spPr bwMode="auto">
            <a:xfrm flipH="1">
              <a:off x="2815" y="1329"/>
              <a:ext cx="34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1" name="Line 3490"/>
            <p:cNvSpPr>
              <a:spLocks noChangeShapeType="1"/>
            </p:cNvSpPr>
            <p:nvPr/>
          </p:nvSpPr>
          <p:spPr bwMode="auto">
            <a:xfrm>
              <a:off x="1251" y="1580"/>
              <a:ext cx="1" cy="5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2" name="Line 3491"/>
            <p:cNvSpPr>
              <a:spLocks noChangeShapeType="1"/>
            </p:cNvSpPr>
            <p:nvPr/>
          </p:nvSpPr>
          <p:spPr bwMode="auto">
            <a:xfrm>
              <a:off x="2867" y="1580"/>
              <a:ext cx="1" cy="5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3" name="Line 3492"/>
            <p:cNvSpPr>
              <a:spLocks noChangeShapeType="1"/>
            </p:cNvSpPr>
            <p:nvPr/>
          </p:nvSpPr>
          <p:spPr bwMode="auto">
            <a:xfrm>
              <a:off x="1279" y="2114"/>
              <a:ext cx="15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4" name="Freeform 3493"/>
            <p:cNvSpPr>
              <a:spLocks/>
            </p:cNvSpPr>
            <p:nvPr/>
          </p:nvSpPr>
          <p:spPr bwMode="auto">
            <a:xfrm>
              <a:off x="1251" y="2105"/>
              <a:ext cx="56" cy="18"/>
            </a:xfrm>
            <a:custGeom>
              <a:avLst/>
              <a:gdLst>
                <a:gd name="T0" fmla="*/ 0 w 225"/>
                <a:gd name="T1" fmla="*/ 0 h 74"/>
                <a:gd name="T2" fmla="*/ 0 w 225"/>
                <a:gd name="T3" fmla="*/ 0 h 74"/>
                <a:gd name="T4" fmla="*/ 0 w 225"/>
                <a:gd name="T5" fmla="*/ 0 h 74"/>
                <a:gd name="T6" fmla="*/ 0 w 225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74"/>
                <a:gd name="T14" fmla="*/ 225 w 225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74">
                  <a:moveTo>
                    <a:pt x="225" y="0"/>
                  </a:moveTo>
                  <a:lnTo>
                    <a:pt x="225" y="74"/>
                  </a:lnTo>
                  <a:lnTo>
                    <a:pt x="0" y="37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5" name="Freeform 3494"/>
            <p:cNvSpPr>
              <a:spLocks/>
            </p:cNvSpPr>
            <p:nvPr/>
          </p:nvSpPr>
          <p:spPr bwMode="auto">
            <a:xfrm>
              <a:off x="1251" y="2105"/>
              <a:ext cx="56" cy="18"/>
            </a:xfrm>
            <a:custGeom>
              <a:avLst/>
              <a:gdLst>
                <a:gd name="T0" fmla="*/ 0 w 225"/>
                <a:gd name="T1" fmla="*/ 0 h 74"/>
                <a:gd name="T2" fmla="*/ 0 w 225"/>
                <a:gd name="T3" fmla="*/ 0 h 74"/>
                <a:gd name="T4" fmla="*/ 0 w 225"/>
                <a:gd name="T5" fmla="*/ 0 h 74"/>
                <a:gd name="T6" fmla="*/ 0 w 225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74"/>
                <a:gd name="T14" fmla="*/ 225 w 225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74">
                  <a:moveTo>
                    <a:pt x="225" y="0"/>
                  </a:moveTo>
                  <a:lnTo>
                    <a:pt x="225" y="74"/>
                  </a:lnTo>
                  <a:lnTo>
                    <a:pt x="0" y="37"/>
                  </a:lnTo>
                  <a:lnTo>
                    <a:pt x="225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6" name="Freeform 3495"/>
            <p:cNvSpPr>
              <a:spLocks/>
            </p:cNvSpPr>
            <p:nvPr/>
          </p:nvSpPr>
          <p:spPr bwMode="auto">
            <a:xfrm>
              <a:off x="2811" y="2105"/>
              <a:ext cx="56" cy="18"/>
            </a:xfrm>
            <a:custGeom>
              <a:avLst/>
              <a:gdLst>
                <a:gd name="T0" fmla="*/ 0 w 225"/>
                <a:gd name="T1" fmla="*/ 0 h 74"/>
                <a:gd name="T2" fmla="*/ 0 w 225"/>
                <a:gd name="T3" fmla="*/ 0 h 74"/>
                <a:gd name="T4" fmla="*/ 0 w 225"/>
                <a:gd name="T5" fmla="*/ 0 h 74"/>
                <a:gd name="T6" fmla="*/ 0 w 225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74"/>
                <a:gd name="T14" fmla="*/ 225 w 225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74">
                  <a:moveTo>
                    <a:pt x="0" y="0"/>
                  </a:moveTo>
                  <a:lnTo>
                    <a:pt x="0" y="74"/>
                  </a:lnTo>
                  <a:lnTo>
                    <a:pt x="225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7" name="Freeform 3496"/>
            <p:cNvSpPr>
              <a:spLocks/>
            </p:cNvSpPr>
            <p:nvPr/>
          </p:nvSpPr>
          <p:spPr bwMode="auto">
            <a:xfrm>
              <a:off x="2811" y="2105"/>
              <a:ext cx="56" cy="18"/>
            </a:xfrm>
            <a:custGeom>
              <a:avLst/>
              <a:gdLst>
                <a:gd name="T0" fmla="*/ 0 w 225"/>
                <a:gd name="T1" fmla="*/ 0 h 74"/>
                <a:gd name="T2" fmla="*/ 0 w 225"/>
                <a:gd name="T3" fmla="*/ 0 h 74"/>
                <a:gd name="T4" fmla="*/ 0 w 225"/>
                <a:gd name="T5" fmla="*/ 0 h 74"/>
                <a:gd name="T6" fmla="*/ 0 w 225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74"/>
                <a:gd name="T14" fmla="*/ 225 w 225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74">
                  <a:moveTo>
                    <a:pt x="0" y="0"/>
                  </a:moveTo>
                  <a:lnTo>
                    <a:pt x="0" y="74"/>
                  </a:lnTo>
                  <a:lnTo>
                    <a:pt x="225" y="3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8" name="Freeform 3497"/>
            <p:cNvSpPr>
              <a:spLocks/>
            </p:cNvSpPr>
            <p:nvPr/>
          </p:nvSpPr>
          <p:spPr bwMode="auto">
            <a:xfrm>
              <a:off x="1982" y="2051"/>
              <a:ext cx="14" cy="44"/>
            </a:xfrm>
            <a:custGeom>
              <a:avLst/>
              <a:gdLst>
                <a:gd name="T0" fmla="*/ 0 w 57"/>
                <a:gd name="T1" fmla="*/ 0 h 179"/>
                <a:gd name="T2" fmla="*/ 0 w 57"/>
                <a:gd name="T3" fmla="*/ 0 h 179"/>
                <a:gd name="T4" fmla="*/ 0 w 57"/>
                <a:gd name="T5" fmla="*/ 0 h 179"/>
                <a:gd name="T6" fmla="*/ 0 60000 65536"/>
                <a:gd name="T7" fmla="*/ 0 60000 65536"/>
                <a:gd name="T8" fmla="*/ 0 60000 65536"/>
                <a:gd name="T9" fmla="*/ 0 w 57"/>
                <a:gd name="T10" fmla="*/ 0 h 179"/>
                <a:gd name="T11" fmla="*/ 57 w 57"/>
                <a:gd name="T12" fmla="*/ 179 h 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179">
                  <a:moveTo>
                    <a:pt x="0" y="45"/>
                  </a:moveTo>
                  <a:lnTo>
                    <a:pt x="57" y="0"/>
                  </a:lnTo>
                  <a:lnTo>
                    <a:pt x="9" y="17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69" name="Freeform 3498"/>
            <p:cNvSpPr>
              <a:spLocks/>
            </p:cNvSpPr>
            <p:nvPr/>
          </p:nvSpPr>
          <p:spPr bwMode="auto">
            <a:xfrm>
              <a:off x="1997" y="2051"/>
              <a:ext cx="34" cy="44"/>
            </a:xfrm>
            <a:custGeom>
              <a:avLst/>
              <a:gdLst>
                <a:gd name="T0" fmla="*/ 0 w 138"/>
                <a:gd name="T1" fmla="*/ 0 h 179"/>
                <a:gd name="T2" fmla="*/ 0 w 138"/>
                <a:gd name="T3" fmla="*/ 0 h 179"/>
                <a:gd name="T4" fmla="*/ 0 w 138"/>
                <a:gd name="T5" fmla="*/ 0 h 179"/>
                <a:gd name="T6" fmla="*/ 0 w 138"/>
                <a:gd name="T7" fmla="*/ 0 h 179"/>
                <a:gd name="T8" fmla="*/ 0 w 138"/>
                <a:gd name="T9" fmla="*/ 0 h 179"/>
                <a:gd name="T10" fmla="*/ 0 w 138"/>
                <a:gd name="T11" fmla="*/ 0 h 179"/>
                <a:gd name="T12" fmla="*/ 0 w 138"/>
                <a:gd name="T13" fmla="*/ 0 h 179"/>
                <a:gd name="T14" fmla="*/ 0 w 138"/>
                <a:gd name="T15" fmla="*/ 0 h 179"/>
                <a:gd name="T16" fmla="*/ 0 w 138"/>
                <a:gd name="T17" fmla="*/ 0 h 179"/>
                <a:gd name="T18" fmla="*/ 0 w 138"/>
                <a:gd name="T19" fmla="*/ 0 h 179"/>
                <a:gd name="T20" fmla="*/ 0 w 138"/>
                <a:gd name="T21" fmla="*/ 0 h 179"/>
                <a:gd name="T22" fmla="*/ 0 w 138"/>
                <a:gd name="T23" fmla="*/ 0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8"/>
                <a:gd name="T37" fmla="*/ 0 h 179"/>
                <a:gd name="T38" fmla="*/ 138 w 138"/>
                <a:gd name="T39" fmla="*/ 179 h 1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8" h="179">
                  <a:moveTo>
                    <a:pt x="48" y="0"/>
                  </a:moveTo>
                  <a:lnTo>
                    <a:pt x="138" y="0"/>
                  </a:lnTo>
                  <a:lnTo>
                    <a:pt x="63" y="80"/>
                  </a:lnTo>
                  <a:lnTo>
                    <a:pt x="81" y="80"/>
                  </a:lnTo>
                  <a:lnTo>
                    <a:pt x="96" y="90"/>
                  </a:lnTo>
                  <a:lnTo>
                    <a:pt x="103" y="99"/>
                  </a:lnTo>
                  <a:lnTo>
                    <a:pt x="107" y="117"/>
                  </a:lnTo>
                  <a:lnTo>
                    <a:pt x="100" y="144"/>
                  </a:lnTo>
                  <a:lnTo>
                    <a:pt x="86" y="162"/>
                  </a:lnTo>
                  <a:lnTo>
                    <a:pt x="75" y="170"/>
                  </a:lnTo>
                  <a:lnTo>
                    <a:pt x="54" y="179"/>
                  </a:lnTo>
                  <a:lnTo>
                    <a:pt x="0" y="17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70" name="Freeform 3499"/>
            <p:cNvSpPr>
              <a:spLocks/>
            </p:cNvSpPr>
            <p:nvPr/>
          </p:nvSpPr>
          <p:spPr bwMode="auto">
            <a:xfrm>
              <a:off x="2035" y="2071"/>
              <a:ext cx="24" cy="24"/>
            </a:xfrm>
            <a:custGeom>
              <a:avLst/>
              <a:gdLst>
                <a:gd name="T0" fmla="*/ 0 w 96"/>
                <a:gd name="T1" fmla="*/ 0 h 99"/>
                <a:gd name="T2" fmla="*/ 0 w 96"/>
                <a:gd name="T3" fmla="*/ 0 h 99"/>
                <a:gd name="T4" fmla="*/ 0 w 96"/>
                <a:gd name="T5" fmla="*/ 0 h 99"/>
                <a:gd name="T6" fmla="*/ 0 w 96"/>
                <a:gd name="T7" fmla="*/ 0 h 99"/>
                <a:gd name="T8" fmla="*/ 0 w 96"/>
                <a:gd name="T9" fmla="*/ 0 h 99"/>
                <a:gd name="T10" fmla="*/ 0 w 96"/>
                <a:gd name="T11" fmla="*/ 0 h 99"/>
                <a:gd name="T12" fmla="*/ 0 w 96"/>
                <a:gd name="T13" fmla="*/ 0 h 99"/>
                <a:gd name="T14" fmla="*/ 0 w 96"/>
                <a:gd name="T15" fmla="*/ 0 h 99"/>
                <a:gd name="T16" fmla="*/ 0 w 96"/>
                <a:gd name="T17" fmla="*/ 0 h 99"/>
                <a:gd name="T18" fmla="*/ 0 w 96"/>
                <a:gd name="T19" fmla="*/ 0 h 99"/>
                <a:gd name="T20" fmla="*/ 0 w 96"/>
                <a:gd name="T21" fmla="*/ 0 h 99"/>
                <a:gd name="T22" fmla="*/ 0 w 96"/>
                <a:gd name="T23" fmla="*/ 0 h 99"/>
                <a:gd name="T24" fmla="*/ 0 w 96"/>
                <a:gd name="T25" fmla="*/ 0 h 99"/>
                <a:gd name="T26" fmla="*/ 0 w 96"/>
                <a:gd name="T27" fmla="*/ 0 h 99"/>
                <a:gd name="T28" fmla="*/ 0 w 96"/>
                <a:gd name="T29" fmla="*/ 0 h 99"/>
                <a:gd name="T30" fmla="*/ 0 w 96"/>
                <a:gd name="T31" fmla="*/ 0 h 99"/>
                <a:gd name="T32" fmla="*/ 0 w 96"/>
                <a:gd name="T33" fmla="*/ 0 h 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6"/>
                <a:gd name="T52" fmla="*/ 0 h 99"/>
                <a:gd name="T53" fmla="*/ 96 w 96"/>
                <a:gd name="T54" fmla="*/ 99 h 9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6" h="99">
                  <a:moveTo>
                    <a:pt x="26" y="99"/>
                  </a:moveTo>
                  <a:lnTo>
                    <a:pt x="44" y="99"/>
                  </a:lnTo>
                  <a:lnTo>
                    <a:pt x="64" y="90"/>
                  </a:lnTo>
                  <a:lnTo>
                    <a:pt x="76" y="82"/>
                  </a:lnTo>
                  <a:lnTo>
                    <a:pt x="89" y="64"/>
                  </a:lnTo>
                  <a:lnTo>
                    <a:pt x="96" y="37"/>
                  </a:lnTo>
                  <a:lnTo>
                    <a:pt x="92" y="19"/>
                  </a:lnTo>
                  <a:lnTo>
                    <a:pt x="86" y="10"/>
                  </a:lnTo>
                  <a:lnTo>
                    <a:pt x="70" y="0"/>
                  </a:lnTo>
                  <a:lnTo>
                    <a:pt x="53" y="0"/>
                  </a:lnTo>
                  <a:lnTo>
                    <a:pt x="32" y="10"/>
                  </a:lnTo>
                  <a:lnTo>
                    <a:pt x="21" y="19"/>
                  </a:lnTo>
                  <a:lnTo>
                    <a:pt x="7" y="37"/>
                  </a:lnTo>
                  <a:lnTo>
                    <a:pt x="0" y="64"/>
                  </a:lnTo>
                  <a:lnTo>
                    <a:pt x="4" y="82"/>
                  </a:lnTo>
                  <a:lnTo>
                    <a:pt x="11" y="90"/>
                  </a:lnTo>
                  <a:lnTo>
                    <a:pt x="26" y="9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71" name="Freeform 3500"/>
            <p:cNvSpPr>
              <a:spLocks/>
            </p:cNvSpPr>
            <p:nvPr/>
          </p:nvSpPr>
          <p:spPr bwMode="auto">
            <a:xfrm>
              <a:off x="2043" y="2051"/>
              <a:ext cx="21" cy="20"/>
            </a:xfrm>
            <a:custGeom>
              <a:avLst/>
              <a:gdLst>
                <a:gd name="T0" fmla="*/ 0 w 83"/>
                <a:gd name="T1" fmla="*/ 0 h 80"/>
                <a:gd name="T2" fmla="*/ 0 w 83"/>
                <a:gd name="T3" fmla="*/ 0 h 80"/>
                <a:gd name="T4" fmla="*/ 0 w 83"/>
                <a:gd name="T5" fmla="*/ 0 h 80"/>
                <a:gd name="T6" fmla="*/ 0 w 83"/>
                <a:gd name="T7" fmla="*/ 0 h 80"/>
                <a:gd name="T8" fmla="*/ 0 w 83"/>
                <a:gd name="T9" fmla="*/ 0 h 80"/>
                <a:gd name="T10" fmla="*/ 0 w 83"/>
                <a:gd name="T11" fmla="*/ 0 h 80"/>
                <a:gd name="T12" fmla="*/ 0 w 83"/>
                <a:gd name="T13" fmla="*/ 0 h 80"/>
                <a:gd name="T14" fmla="*/ 0 w 83"/>
                <a:gd name="T15" fmla="*/ 0 h 80"/>
                <a:gd name="T16" fmla="*/ 0 w 83"/>
                <a:gd name="T17" fmla="*/ 0 h 80"/>
                <a:gd name="T18" fmla="*/ 0 w 83"/>
                <a:gd name="T19" fmla="*/ 0 h 80"/>
                <a:gd name="T20" fmla="*/ 0 w 83"/>
                <a:gd name="T21" fmla="*/ 0 h 80"/>
                <a:gd name="T22" fmla="*/ 0 w 83"/>
                <a:gd name="T23" fmla="*/ 0 h 80"/>
                <a:gd name="T24" fmla="*/ 0 w 83"/>
                <a:gd name="T25" fmla="*/ 0 h 80"/>
                <a:gd name="T26" fmla="*/ 0 w 83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"/>
                <a:gd name="T43" fmla="*/ 0 h 80"/>
                <a:gd name="T44" fmla="*/ 83 w 83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" h="80">
                  <a:moveTo>
                    <a:pt x="22" y="80"/>
                  </a:moveTo>
                  <a:lnTo>
                    <a:pt x="6" y="72"/>
                  </a:lnTo>
                  <a:lnTo>
                    <a:pt x="0" y="63"/>
                  </a:lnTo>
                  <a:lnTo>
                    <a:pt x="1" y="40"/>
                  </a:lnTo>
                  <a:lnTo>
                    <a:pt x="12" y="18"/>
                  </a:lnTo>
                  <a:lnTo>
                    <a:pt x="23" y="9"/>
                  </a:lnTo>
                  <a:lnTo>
                    <a:pt x="43" y="0"/>
                  </a:lnTo>
                  <a:lnTo>
                    <a:pt x="61" y="0"/>
                  </a:lnTo>
                  <a:lnTo>
                    <a:pt x="76" y="9"/>
                  </a:lnTo>
                  <a:lnTo>
                    <a:pt x="83" y="18"/>
                  </a:lnTo>
                  <a:lnTo>
                    <a:pt x="81" y="40"/>
                  </a:lnTo>
                  <a:lnTo>
                    <a:pt x="71" y="63"/>
                  </a:lnTo>
                  <a:lnTo>
                    <a:pt x="59" y="72"/>
                  </a:lnTo>
                  <a:lnTo>
                    <a:pt x="39" y="8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72" name="Freeform 3501"/>
            <p:cNvSpPr>
              <a:spLocks/>
            </p:cNvSpPr>
            <p:nvPr/>
          </p:nvSpPr>
          <p:spPr bwMode="auto">
            <a:xfrm>
              <a:off x="2069" y="2051"/>
              <a:ext cx="31" cy="44"/>
            </a:xfrm>
            <a:custGeom>
              <a:avLst/>
              <a:gdLst>
                <a:gd name="T0" fmla="*/ 0 w 128"/>
                <a:gd name="T1" fmla="*/ 0 h 179"/>
                <a:gd name="T2" fmla="*/ 0 w 128"/>
                <a:gd name="T3" fmla="*/ 0 h 179"/>
                <a:gd name="T4" fmla="*/ 0 w 128"/>
                <a:gd name="T5" fmla="*/ 0 h 179"/>
                <a:gd name="T6" fmla="*/ 0 w 128"/>
                <a:gd name="T7" fmla="*/ 0 h 179"/>
                <a:gd name="T8" fmla="*/ 0 w 128"/>
                <a:gd name="T9" fmla="*/ 0 h 179"/>
                <a:gd name="T10" fmla="*/ 0 w 128"/>
                <a:gd name="T11" fmla="*/ 0 h 179"/>
                <a:gd name="T12" fmla="*/ 0 w 128"/>
                <a:gd name="T13" fmla="*/ 0 h 179"/>
                <a:gd name="T14" fmla="*/ 0 w 128"/>
                <a:gd name="T15" fmla="*/ 0 h 179"/>
                <a:gd name="T16" fmla="*/ 0 w 128"/>
                <a:gd name="T17" fmla="*/ 0 h 179"/>
                <a:gd name="T18" fmla="*/ 0 w 128"/>
                <a:gd name="T19" fmla="*/ 0 h 179"/>
                <a:gd name="T20" fmla="*/ 0 w 128"/>
                <a:gd name="T21" fmla="*/ 0 h 179"/>
                <a:gd name="T22" fmla="*/ 0 w 128"/>
                <a:gd name="T23" fmla="*/ 0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8"/>
                <a:gd name="T37" fmla="*/ 0 h 179"/>
                <a:gd name="T38" fmla="*/ 128 w 128"/>
                <a:gd name="T39" fmla="*/ 179 h 1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8" h="179">
                  <a:moveTo>
                    <a:pt x="39" y="36"/>
                  </a:moveTo>
                  <a:lnTo>
                    <a:pt x="53" y="18"/>
                  </a:lnTo>
                  <a:lnTo>
                    <a:pt x="64" y="9"/>
                  </a:lnTo>
                  <a:lnTo>
                    <a:pt x="84" y="0"/>
                  </a:lnTo>
                  <a:lnTo>
                    <a:pt x="102" y="0"/>
                  </a:lnTo>
                  <a:lnTo>
                    <a:pt x="117" y="9"/>
                  </a:lnTo>
                  <a:lnTo>
                    <a:pt x="124" y="18"/>
                  </a:lnTo>
                  <a:lnTo>
                    <a:pt x="128" y="36"/>
                  </a:lnTo>
                  <a:lnTo>
                    <a:pt x="123" y="54"/>
                  </a:lnTo>
                  <a:lnTo>
                    <a:pt x="110" y="72"/>
                  </a:lnTo>
                  <a:lnTo>
                    <a:pt x="0" y="179"/>
                  </a:lnTo>
                  <a:lnTo>
                    <a:pt x="90" y="17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73" name="Freeform 3502"/>
            <p:cNvSpPr>
              <a:spLocks/>
            </p:cNvSpPr>
            <p:nvPr/>
          </p:nvSpPr>
          <p:spPr bwMode="auto">
            <a:xfrm>
              <a:off x="2107" y="2051"/>
              <a:ext cx="29" cy="44"/>
            </a:xfrm>
            <a:custGeom>
              <a:avLst/>
              <a:gdLst>
                <a:gd name="T0" fmla="*/ 0 w 117"/>
                <a:gd name="T1" fmla="*/ 0 h 179"/>
                <a:gd name="T2" fmla="*/ 0 w 117"/>
                <a:gd name="T3" fmla="*/ 0 h 179"/>
                <a:gd name="T4" fmla="*/ 0 w 117"/>
                <a:gd name="T5" fmla="*/ 0 h 179"/>
                <a:gd name="T6" fmla="*/ 0 w 117"/>
                <a:gd name="T7" fmla="*/ 0 h 179"/>
                <a:gd name="T8" fmla="*/ 0 w 117"/>
                <a:gd name="T9" fmla="*/ 0 h 179"/>
                <a:gd name="T10" fmla="*/ 0 w 117"/>
                <a:gd name="T11" fmla="*/ 0 h 179"/>
                <a:gd name="T12" fmla="*/ 0 w 117"/>
                <a:gd name="T13" fmla="*/ 0 h 179"/>
                <a:gd name="T14" fmla="*/ 0 w 117"/>
                <a:gd name="T15" fmla="*/ 0 h 179"/>
                <a:gd name="T16" fmla="*/ 0 w 117"/>
                <a:gd name="T17" fmla="*/ 0 h 179"/>
                <a:gd name="T18" fmla="*/ 0 w 117"/>
                <a:gd name="T19" fmla="*/ 0 h 179"/>
                <a:gd name="T20" fmla="*/ 0 w 117"/>
                <a:gd name="T21" fmla="*/ 0 h 179"/>
                <a:gd name="T22" fmla="*/ 0 w 117"/>
                <a:gd name="T23" fmla="*/ 0 h 179"/>
                <a:gd name="T24" fmla="*/ 0 w 117"/>
                <a:gd name="T25" fmla="*/ 0 h 179"/>
                <a:gd name="T26" fmla="*/ 0 w 117"/>
                <a:gd name="T27" fmla="*/ 0 h 179"/>
                <a:gd name="T28" fmla="*/ 0 w 117"/>
                <a:gd name="T29" fmla="*/ 0 h 179"/>
                <a:gd name="T30" fmla="*/ 0 w 117"/>
                <a:gd name="T31" fmla="*/ 0 h 179"/>
                <a:gd name="T32" fmla="*/ 0 w 117"/>
                <a:gd name="T33" fmla="*/ 0 h 1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7"/>
                <a:gd name="T52" fmla="*/ 0 h 179"/>
                <a:gd name="T53" fmla="*/ 117 w 117"/>
                <a:gd name="T54" fmla="*/ 179 h 1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7" h="179">
                  <a:moveTo>
                    <a:pt x="26" y="179"/>
                  </a:moveTo>
                  <a:lnTo>
                    <a:pt x="44" y="179"/>
                  </a:lnTo>
                  <a:lnTo>
                    <a:pt x="64" y="170"/>
                  </a:lnTo>
                  <a:lnTo>
                    <a:pt x="75" y="162"/>
                  </a:lnTo>
                  <a:lnTo>
                    <a:pt x="89" y="144"/>
                  </a:lnTo>
                  <a:lnTo>
                    <a:pt x="117" y="36"/>
                  </a:lnTo>
                  <a:lnTo>
                    <a:pt x="113" y="18"/>
                  </a:lnTo>
                  <a:lnTo>
                    <a:pt x="107" y="9"/>
                  </a:lnTo>
                  <a:lnTo>
                    <a:pt x="91" y="0"/>
                  </a:lnTo>
                  <a:lnTo>
                    <a:pt x="74" y="0"/>
                  </a:lnTo>
                  <a:lnTo>
                    <a:pt x="53" y="9"/>
                  </a:lnTo>
                  <a:lnTo>
                    <a:pt x="42" y="18"/>
                  </a:lnTo>
                  <a:lnTo>
                    <a:pt x="28" y="36"/>
                  </a:lnTo>
                  <a:lnTo>
                    <a:pt x="0" y="144"/>
                  </a:lnTo>
                  <a:lnTo>
                    <a:pt x="4" y="162"/>
                  </a:lnTo>
                  <a:lnTo>
                    <a:pt x="10" y="170"/>
                  </a:lnTo>
                  <a:lnTo>
                    <a:pt x="26" y="17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6574" name="Group 3503"/>
            <p:cNvGrpSpPr>
              <a:grpSpLocks/>
            </p:cNvGrpSpPr>
            <p:nvPr/>
          </p:nvGrpSpPr>
          <p:grpSpPr bwMode="auto">
            <a:xfrm>
              <a:off x="2619" y="1183"/>
              <a:ext cx="61" cy="184"/>
              <a:chOff x="1443" y="1183"/>
              <a:chExt cx="61" cy="184"/>
            </a:xfrm>
          </p:grpSpPr>
          <p:sp>
            <p:nvSpPr>
              <p:cNvPr id="116575" name="Line 3504"/>
              <p:cNvSpPr>
                <a:spLocks noChangeShapeType="1"/>
              </p:cNvSpPr>
              <p:nvPr/>
            </p:nvSpPr>
            <p:spPr bwMode="auto">
              <a:xfrm flipV="1">
                <a:off x="1473" y="1287"/>
                <a:ext cx="1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76" name="Line 3505"/>
              <p:cNvSpPr>
                <a:spLocks noChangeShapeType="1"/>
              </p:cNvSpPr>
              <p:nvPr/>
            </p:nvSpPr>
            <p:spPr bwMode="auto">
              <a:xfrm flipV="1">
                <a:off x="1473" y="127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77" name="Line 3506"/>
              <p:cNvSpPr>
                <a:spLocks noChangeShapeType="1"/>
              </p:cNvSpPr>
              <p:nvPr/>
            </p:nvSpPr>
            <p:spPr bwMode="auto">
              <a:xfrm flipV="1">
                <a:off x="1473" y="1183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78" name="Freeform 3507"/>
              <p:cNvSpPr>
                <a:spLocks/>
              </p:cNvSpPr>
              <p:nvPr/>
            </p:nvSpPr>
            <p:spPr bwMode="auto">
              <a:xfrm>
                <a:off x="1500" y="1318"/>
                <a:ext cx="4" cy="4"/>
              </a:xfrm>
              <a:custGeom>
                <a:avLst/>
                <a:gdLst>
                  <a:gd name="T0" fmla="*/ 0 w 15"/>
                  <a:gd name="T1" fmla="*/ 0 h 19"/>
                  <a:gd name="T2" fmla="*/ 0 w 15"/>
                  <a:gd name="T3" fmla="*/ 0 h 19"/>
                  <a:gd name="T4" fmla="*/ 0 w 15"/>
                  <a:gd name="T5" fmla="*/ 0 h 19"/>
                  <a:gd name="T6" fmla="*/ 0 w 15"/>
                  <a:gd name="T7" fmla="*/ 0 h 19"/>
                  <a:gd name="T8" fmla="*/ 0 w 15"/>
                  <a:gd name="T9" fmla="*/ 0 h 19"/>
                  <a:gd name="T10" fmla="*/ 0 w 15"/>
                  <a:gd name="T11" fmla="*/ 0 h 19"/>
                  <a:gd name="T12" fmla="*/ 0 w 15"/>
                  <a:gd name="T13" fmla="*/ 0 h 19"/>
                  <a:gd name="T14" fmla="*/ 0 w 15"/>
                  <a:gd name="T15" fmla="*/ 0 h 19"/>
                  <a:gd name="T16" fmla="*/ 0 w 15"/>
                  <a:gd name="T17" fmla="*/ 0 h 19"/>
                  <a:gd name="T18" fmla="*/ 0 w 1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9"/>
                  <a:gd name="T32" fmla="*/ 15 w 1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9">
                    <a:moveTo>
                      <a:pt x="0" y="19"/>
                    </a:moveTo>
                    <a:lnTo>
                      <a:pt x="2" y="18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79" name="Freeform 3508"/>
              <p:cNvSpPr>
                <a:spLocks/>
              </p:cNvSpPr>
              <p:nvPr/>
            </p:nvSpPr>
            <p:spPr bwMode="auto">
              <a:xfrm>
                <a:off x="1500" y="1326"/>
                <a:ext cx="4" cy="5"/>
              </a:xfrm>
              <a:custGeom>
                <a:avLst/>
                <a:gdLst>
                  <a:gd name="T0" fmla="*/ 0 w 15"/>
                  <a:gd name="T1" fmla="*/ 0 h 19"/>
                  <a:gd name="T2" fmla="*/ 0 w 15"/>
                  <a:gd name="T3" fmla="*/ 0 h 19"/>
                  <a:gd name="T4" fmla="*/ 0 w 15"/>
                  <a:gd name="T5" fmla="*/ 0 h 19"/>
                  <a:gd name="T6" fmla="*/ 0 w 15"/>
                  <a:gd name="T7" fmla="*/ 0 h 19"/>
                  <a:gd name="T8" fmla="*/ 0 w 15"/>
                  <a:gd name="T9" fmla="*/ 0 h 19"/>
                  <a:gd name="T10" fmla="*/ 0 w 15"/>
                  <a:gd name="T11" fmla="*/ 0 h 19"/>
                  <a:gd name="T12" fmla="*/ 0 w 15"/>
                  <a:gd name="T13" fmla="*/ 0 h 19"/>
                  <a:gd name="T14" fmla="*/ 0 w 15"/>
                  <a:gd name="T15" fmla="*/ 0 h 19"/>
                  <a:gd name="T16" fmla="*/ 0 w 15"/>
                  <a:gd name="T17" fmla="*/ 0 h 19"/>
                  <a:gd name="T18" fmla="*/ 0 w 1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9"/>
                  <a:gd name="T32" fmla="*/ 15 w 1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9">
                    <a:moveTo>
                      <a:pt x="0" y="19"/>
                    </a:moveTo>
                    <a:lnTo>
                      <a:pt x="2" y="18"/>
                    </a:lnTo>
                    <a:lnTo>
                      <a:pt x="5" y="16"/>
                    </a:lnTo>
                    <a:lnTo>
                      <a:pt x="7" y="15"/>
                    </a:lnTo>
                    <a:lnTo>
                      <a:pt x="9" y="13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0" name="Line 3509"/>
              <p:cNvSpPr>
                <a:spLocks noChangeShapeType="1"/>
              </p:cNvSpPr>
              <p:nvPr/>
            </p:nvSpPr>
            <p:spPr bwMode="auto">
              <a:xfrm>
                <a:off x="1499" y="1295"/>
                <a:ext cx="5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1" name="Line 3510"/>
              <p:cNvSpPr>
                <a:spLocks noChangeShapeType="1"/>
              </p:cNvSpPr>
              <p:nvPr/>
            </p:nvSpPr>
            <p:spPr bwMode="auto">
              <a:xfrm>
                <a:off x="1486" y="1247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2" name="Freeform 3511"/>
              <p:cNvSpPr>
                <a:spLocks/>
              </p:cNvSpPr>
              <p:nvPr/>
            </p:nvSpPr>
            <p:spPr bwMode="auto">
              <a:xfrm>
                <a:off x="1486" y="1285"/>
                <a:ext cx="9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1"/>
                    </a:lnTo>
                    <a:lnTo>
                      <a:pt x="13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3" name="Freeform 3512"/>
              <p:cNvSpPr>
                <a:spLocks/>
              </p:cNvSpPr>
              <p:nvPr/>
            </p:nvSpPr>
            <p:spPr bwMode="auto">
              <a:xfrm>
                <a:off x="1495" y="1280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8"/>
                    </a:lnTo>
                    <a:lnTo>
                      <a:pt x="5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4" name="Freeform 3513"/>
              <p:cNvSpPr>
                <a:spLocks/>
              </p:cNvSpPr>
              <p:nvPr/>
            </p:nvSpPr>
            <p:spPr bwMode="auto">
              <a:xfrm>
                <a:off x="1496" y="1322"/>
                <a:ext cx="4" cy="3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0 h 9"/>
                  <a:gd name="T6" fmla="*/ 0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9"/>
                  <a:gd name="T14" fmla="*/ 17 w 17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9">
                    <a:moveTo>
                      <a:pt x="0" y="9"/>
                    </a:moveTo>
                    <a:lnTo>
                      <a:pt x="5" y="7"/>
                    </a:lnTo>
                    <a:lnTo>
                      <a:pt x="11" y="4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5" name="Freeform 3514"/>
              <p:cNvSpPr>
                <a:spLocks/>
              </p:cNvSpPr>
              <p:nvPr/>
            </p:nvSpPr>
            <p:spPr bwMode="auto">
              <a:xfrm>
                <a:off x="1486" y="1325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6" y="7"/>
                    </a:lnTo>
                    <a:lnTo>
                      <a:pt x="24" y="5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6" name="Freeform 3515"/>
              <p:cNvSpPr>
                <a:spLocks/>
              </p:cNvSpPr>
              <p:nvPr/>
            </p:nvSpPr>
            <p:spPr bwMode="auto">
              <a:xfrm>
                <a:off x="1486" y="1333"/>
                <a:ext cx="10" cy="2"/>
              </a:xfrm>
              <a:custGeom>
                <a:avLst/>
                <a:gdLst>
                  <a:gd name="T0" fmla="*/ 0 w 41"/>
                  <a:gd name="T1" fmla="*/ 0 h 10"/>
                  <a:gd name="T2" fmla="*/ 0 w 41"/>
                  <a:gd name="T3" fmla="*/ 0 h 10"/>
                  <a:gd name="T4" fmla="*/ 0 w 41"/>
                  <a:gd name="T5" fmla="*/ 0 h 10"/>
                  <a:gd name="T6" fmla="*/ 0 w 41"/>
                  <a:gd name="T7" fmla="*/ 0 h 10"/>
                  <a:gd name="T8" fmla="*/ 0 w 41"/>
                  <a:gd name="T9" fmla="*/ 0 h 10"/>
                  <a:gd name="T10" fmla="*/ 0 w 4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10"/>
                  <a:gd name="T20" fmla="*/ 41 w 4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10">
                    <a:moveTo>
                      <a:pt x="0" y="10"/>
                    </a:moveTo>
                    <a:lnTo>
                      <a:pt x="8" y="9"/>
                    </a:lnTo>
                    <a:lnTo>
                      <a:pt x="16" y="7"/>
                    </a:lnTo>
                    <a:lnTo>
                      <a:pt x="24" y="5"/>
                    </a:lnTo>
                    <a:lnTo>
                      <a:pt x="33" y="3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7" name="Freeform 3516"/>
              <p:cNvSpPr>
                <a:spLocks/>
              </p:cNvSpPr>
              <p:nvPr/>
            </p:nvSpPr>
            <p:spPr bwMode="auto">
              <a:xfrm>
                <a:off x="1496" y="1331"/>
                <a:ext cx="4" cy="2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0 h 9"/>
                  <a:gd name="T6" fmla="*/ 0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9"/>
                  <a:gd name="T14" fmla="*/ 17 w 17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9">
                    <a:moveTo>
                      <a:pt x="0" y="9"/>
                    </a:moveTo>
                    <a:lnTo>
                      <a:pt x="5" y="6"/>
                    </a:lnTo>
                    <a:lnTo>
                      <a:pt x="11" y="4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8" name="Freeform 3517"/>
              <p:cNvSpPr>
                <a:spLocks/>
              </p:cNvSpPr>
              <p:nvPr/>
            </p:nvSpPr>
            <p:spPr bwMode="auto">
              <a:xfrm>
                <a:off x="1486" y="1300"/>
                <a:ext cx="9" cy="3"/>
              </a:xfrm>
              <a:custGeom>
                <a:avLst/>
                <a:gdLst>
                  <a:gd name="T0" fmla="*/ 0 w 37"/>
                  <a:gd name="T1" fmla="*/ 0 h 13"/>
                  <a:gd name="T2" fmla="*/ 0 w 37"/>
                  <a:gd name="T3" fmla="*/ 0 h 13"/>
                  <a:gd name="T4" fmla="*/ 0 w 37"/>
                  <a:gd name="T5" fmla="*/ 0 h 13"/>
                  <a:gd name="T6" fmla="*/ 0 w 37"/>
                  <a:gd name="T7" fmla="*/ 0 h 13"/>
                  <a:gd name="T8" fmla="*/ 0 w 37"/>
                  <a:gd name="T9" fmla="*/ 0 h 13"/>
                  <a:gd name="T10" fmla="*/ 0 w 37"/>
                  <a:gd name="T11" fmla="*/ 0 h 13"/>
                  <a:gd name="T12" fmla="*/ 0 w 37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3"/>
                  <a:gd name="T23" fmla="*/ 37 w 37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3">
                    <a:moveTo>
                      <a:pt x="0" y="13"/>
                    </a:moveTo>
                    <a:lnTo>
                      <a:pt x="6" y="11"/>
                    </a:lnTo>
                    <a:lnTo>
                      <a:pt x="13" y="10"/>
                    </a:lnTo>
                    <a:lnTo>
                      <a:pt x="19" y="8"/>
                    </a:lnTo>
                    <a:lnTo>
                      <a:pt x="25" y="6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89" name="Freeform 3518"/>
              <p:cNvSpPr>
                <a:spLocks/>
              </p:cNvSpPr>
              <p:nvPr/>
            </p:nvSpPr>
            <p:spPr bwMode="auto">
              <a:xfrm>
                <a:off x="1486" y="1296"/>
                <a:ext cx="9" cy="3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0 h 12"/>
                  <a:gd name="T4" fmla="*/ 0 w 37"/>
                  <a:gd name="T5" fmla="*/ 0 h 12"/>
                  <a:gd name="T6" fmla="*/ 0 w 37"/>
                  <a:gd name="T7" fmla="*/ 0 h 12"/>
                  <a:gd name="T8" fmla="*/ 0 w 37"/>
                  <a:gd name="T9" fmla="*/ 0 h 12"/>
                  <a:gd name="T10" fmla="*/ 0 w 37"/>
                  <a:gd name="T11" fmla="*/ 0 h 12"/>
                  <a:gd name="T12" fmla="*/ 0 w 3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2"/>
                  <a:gd name="T23" fmla="*/ 37 w 3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2">
                    <a:moveTo>
                      <a:pt x="0" y="12"/>
                    </a:moveTo>
                    <a:lnTo>
                      <a:pt x="6" y="11"/>
                    </a:lnTo>
                    <a:lnTo>
                      <a:pt x="13" y="9"/>
                    </a:lnTo>
                    <a:lnTo>
                      <a:pt x="19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0" name="Freeform 3519"/>
              <p:cNvSpPr>
                <a:spLocks/>
              </p:cNvSpPr>
              <p:nvPr/>
            </p:nvSpPr>
            <p:spPr bwMode="auto">
              <a:xfrm>
                <a:off x="1495" y="1295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9"/>
                    </a:lnTo>
                    <a:lnTo>
                      <a:pt x="5" y="17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6" y="6"/>
                    </a:lnTo>
                    <a:lnTo>
                      <a:pt x="17" y="3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1" name="Freeform 3520"/>
              <p:cNvSpPr>
                <a:spLocks/>
              </p:cNvSpPr>
              <p:nvPr/>
            </p:nvSpPr>
            <p:spPr bwMode="auto">
              <a:xfrm>
                <a:off x="1495" y="1291"/>
                <a:ext cx="4" cy="5"/>
              </a:xfrm>
              <a:custGeom>
                <a:avLst/>
                <a:gdLst>
                  <a:gd name="T0" fmla="*/ 0 w 17"/>
                  <a:gd name="T1" fmla="*/ 0 h 19"/>
                  <a:gd name="T2" fmla="*/ 0 w 17"/>
                  <a:gd name="T3" fmla="*/ 0 h 19"/>
                  <a:gd name="T4" fmla="*/ 0 w 17"/>
                  <a:gd name="T5" fmla="*/ 0 h 19"/>
                  <a:gd name="T6" fmla="*/ 0 w 17"/>
                  <a:gd name="T7" fmla="*/ 0 h 19"/>
                  <a:gd name="T8" fmla="*/ 0 w 17"/>
                  <a:gd name="T9" fmla="*/ 0 h 19"/>
                  <a:gd name="T10" fmla="*/ 0 w 17"/>
                  <a:gd name="T11" fmla="*/ 0 h 19"/>
                  <a:gd name="T12" fmla="*/ 0 w 17"/>
                  <a:gd name="T13" fmla="*/ 0 h 19"/>
                  <a:gd name="T14" fmla="*/ 0 w 17"/>
                  <a:gd name="T15" fmla="*/ 0 h 19"/>
                  <a:gd name="T16" fmla="*/ 0 w 17"/>
                  <a:gd name="T17" fmla="*/ 0 h 19"/>
                  <a:gd name="T18" fmla="*/ 0 w 17"/>
                  <a:gd name="T19" fmla="*/ 0 h 19"/>
                  <a:gd name="T20" fmla="*/ 0 w 17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9"/>
                  <a:gd name="T35" fmla="*/ 17 w 17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9">
                    <a:moveTo>
                      <a:pt x="0" y="19"/>
                    </a:moveTo>
                    <a:lnTo>
                      <a:pt x="3" y="18"/>
                    </a:lnTo>
                    <a:lnTo>
                      <a:pt x="5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2" name="Line 3521"/>
              <p:cNvSpPr>
                <a:spLocks noChangeShapeType="1"/>
              </p:cNvSpPr>
              <p:nvPr/>
            </p:nvSpPr>
            <p:spPr bwMode="auto">
              <a:xfrm>
                <a:off x="1499" y="1280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3" name="Freeform 3522"/>
              <p:cNvSpPr>
                <a:spLocks/>
              </p:cNvSpPr>
              <p:nvPr/>
            </p:nvSpPr>
            <p:spPr bwMode="auto">
              <a:xfrm>
                <a:off x="1459" y="1287"/>
                <a:ext cx="14" cy="2"/>
              </a:xfrm>
              <a:custGeom>
                <a:avLst/>
                <a:gdLst>
                  <a:gd name="T0" fmla="*/ 0 w 58"/>
                  <a:gd name="T1" fmla="*/ 0 h 6"/>
                  <a:gd name="T2" fmla="*/ 0 w 58"/>
                  <a:gd name="T3" fmla="*/ 0 h 6"/>
                  <a:gd name="T4" fmla="*/ 0 w 58"/>
                  <a:gd name="T5" fmla="*/ 0 h 6"/>
                  <a:gd name="T6" fmla="*/ 0 w 58"/>
                  <a:gd name="T7" fmla="*/ 0 h 6"/>
                  <a:gd name="T8" fmla="*/ 0 w 58"/>
                  <a:gd name="T9" fmla="*/ 0 h 6"/>
                  <a:gd name="T10" fmla="*/ 0 w 58"/>
                  <a:gd name="T11" fmla="*/ 0 h 6"/>
                  <a:gd name="T12" fmla="*/ 0 w 5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6"/>
                  <a:gd name="T23" fmla="*/ 58 w 5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6">
                    <a:moveTo>
                      <a:pt x="0" y="0"/>
                    </a:moveTo>
                    <a:lnTo>
                      <a:pt x="10" y="2"/>
                    </a:lnTo>
                    <a:lnTo>
                      <a:pt x="19" y="4"/>
                    </a:lnTo>
                    <a:lnTo>
                      <a:pt x="29" y="5"/>
                    </a:lnTo>
                    <a:lnTo>
                      <a:pt x="38" y="5"/>
                    </a:lnTo>
                    <a:lnTo>
                      <a:pt x="48" y="6"/>
                    </a:lnTo>
                    <a:lnTo>
                      <a:pt x="58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4" name="Freeform 3523"/>
              <p:cNvSpPr>
                <a:spLocks/>
              </p:cNvSpPr>
              <p:nvPr/>
            </p:nvSpPr>
            <p:spPr bwMode="auto">
              <a:xfrm>
                <a:off x="1452" y="1285"/>
                <a:ext cx="7" cy="2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0 h 10"/>
                  <a:gd name="T4" fmla="*/ 0 w 29"/>
                  <a:gd name="T5" fmla="*/ 0 h 10"/>
                  <a:gd name="T6" fmla="*/ 0 w 29"/>
                  <a:gd name="T7" fmla="*/ 0 h 10"/>
                  <a:gd name="T8" fmla="*/ 0 w 29"/>
                  <a:gd name="T9" fmla="*/ 0 h 10"/>
                  <a:gd name="T10" fmla="*/ 0 w 2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0"/>
                  <a:gd name="T20" fmla="*/ 29 w 29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0">
                    <a:moveTo>
                      <a:pt x="0" y="0"/>
                    </a:moveTo>
                    <a:lnTo>
                      <a:pt x="6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5" name="Freeform 3524"/>
              <p:cNvSpPr>
                <a:spLocks/>
              </p:cNvSpPr>
              <p:nvPr/>
            </p:nvSpPr>
            <p:spPr bwMode="auto">
              <a:xfrm>
                <a:off x="1448" y="1280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7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6" name="Freeform 3525"/>
              <p:cNvSpPr>
                <a:spLocks/>
              </p:cNvSpPr>
              <p:nvPr/>
            </p:nvSpPr>
            <p:spPr bwMode="auto">
              <a:xfrm>
                <a:off x="1446" y="1322"/>
                <a:ext cx="6" cy="3"/>
              </a:xfrm>
              <a:custGeom>
                <a:avLst/>
                <a:gdLst>
                  <a:gd name="T0" fmla="*/ 0 w 23"/>
                  <a:gd name="T1" fmla="*/ 0 h 12"/>
                  <a:gd name="T2" fmla="*/ 0 w 23"/>
                  <a:gd name="T3" fmla="*/ 0 h 12"/>
                  <a:gd name="T4" fmla="*/ 0 w 23"/>
                  <a:gd name="T5" fmla="*/ 0 h 12"/>
                  <a:gd name="T6" fmla="*/ 0 w 23"/>
                  <a:gd name="T7" fmla="*/ 0 h 12"/>
                  <a:gd name="T8" fmla="*/ 0 w 23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2"/>
                  <a:gd name="T17" fmla="*/ 23 w 2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2">
                    <a:moveTo>
                      <a:pt x="0" y="0"/>
                    </a:moveTo>
                    <a:lnTo>
                      <a:pt x="6" y="4"/>
                    </a:lnTo>
                    <a:lnTo>
                      <a:pt x="11" y="7"/>
                    </a:lnTo>
                    <a:lnTo>
                      <a:pt x="17" y="9"/>
                    </a:lnTo>
                    <a:lnTo>
                      <a:pt x="23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7" name="Freeform 3526"/>
              <p:cNvSpPr>
                <a:spLocks/>
              </p:cNvSpPr>
              <p:nvPr/>
            </p:nvSpPr>
            <p:spPr bwMode="auto">
              <a:xfrm>
                <a:off x="1459" y="1327"/>
                <a:ext cx="14" cy="1"/>
              </a:xfrm>
              <a:custGeom>
                <a:avLst/>
                <a:gdLst>
                  <a:gd name="T0" fmla="*/ 0 w 56"/>
                  <a:gd name="T1" fmla="*/ 0 h 4"/>
                  <a:gd name="T2" fmla="*/ 0 w 56"/>
                  <a:gd name="T3" fmla="*/ 0 h 4"/>
                  <a:gd name="T4" fmla="*/ 0 w 56"/>
                  <a:gd name="T5" fmla="*/ 0 h 4"/>
                  <a:gd name="T6" fmla="*/ 0 w 56"/>
                  <a:gd name="T7" fmla="*/ 0 h 4"/>
                  <a:gd name="T8" fmla="*/ 0 w 56"/>
                  <a:gd name="T9" fmla="*/ 0 h 4"/>
                  <a:gd name="T10" fmla="*/ 0 w 56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4"/>
                  <a:gd name="T20" fmla="*/ 56 w 5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4">
                    <a:moveTo>
                      <a:pt x="0" y="0"/>
                    </a:moveTo>
                    <a:lnTo>
                      <a:pt x="11" y="1"/>
                    </a:lnTo>
                    <a:lnTo>
                      <a:pt x="22" y="3"/>
                    </a:lnTo>
                    <a:lnTo>
                      <a:pt x="33" y="3"/>
                    </a:lnTo>
                    <a:lnTo>
                      <a:pt x="44" y="4"/>
                    </a:lnTo>
                    <a:lnTo>
                      <a:pt x="56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8" name="Freeform 3527"/>
              <p:cNvSpPr>
                <a:spLocks/>
              </p:cNvSpPr>
              <p:nvPr/>
            </p:nvSpPr>
            <p:spPr bwMode="auto">
              <a:xfrm>
                <a:off x="1452" y="1325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2"/>
                    </a:lnTo>
                    <a:lnTo>
                      <a:pt x="15" y="4"/>
                    </a:lnTo>
                    <a:lnTo>
                      <a:pt x="23" y="6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99" name="Freeform 3528"/>
              <p:cNvSpPr>
                <a:spLocks/>
              </p:cNvSpPr>
              <p:nvPr/>
            </p:nvSpPr>
            <p:spPr bwMode="auto">
              <a:xfrm>
                <a:off x="1459" y="1335"/>
                <a:ext cx="14" cy="1"/>
              </a:xfrm>
              <a:custGeom>
                <a:avLst/>
                <a:gdLst>
                  <a:gd name="T0" fmla="*/ 0 w 56"/>
                  <a:gd name="T1" fmla="*/ 0 h 4"/>
                  <a:gd name="T2" fmla="*/ 0 w 56"/>
                  <a:gd name="T3" fmla="*/ 0 h 4"/>
                  <a:gd name="T4" fmla="*/ 0 w 56"/>
                  <a:gd name="T5" fmla="*/ 0 h 4"/>
                  <a:gd name="T6" fmla="*/ 0 w 56"/>
                  <a:gd name="T7" fmla="*/ 0 h 4"/>
                  <a:gd name="T8" fmla="*/ 0 w 56"/>
                  <a:gd name="T9" fmla="*/ 0 h 4"/>
                  <a:gd name="T10" fmla="*/ 0 w 56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4"/>
                  <a:gd name="T20" fmla="*/ 56 w 5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4">
                    <a:moveTo>
                      <a:pt x="0" y="0"/>
                    </a:moveTo>
                    <a:lnTo>
                      <a:pt x="11" y="1"/>
                    </a:lnTo>
                    <a:lnTo>
                      <a:pt x="22" y="2"/>
                    </a:lnTo>
                    <a:lnTo>
                      <a:pt x="33" y="3"/>
                    </a:lnTo>
                    <a:lnTo>
                      <a:pt x="44" y="4"/>
                    </a:lnTo>
                    <a:lnTo>
                      <a:pt x="56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0" name="Freeform 3529"/>
              <p:cNvSpPr>
                <a:spLocks/>
              </p:cNvSpPr>
              <p:nvPr/>
            </p:nvSpPr>
            <p:spPr bwMode="auto">
              <a:xfrm>
                <a:off x="1452" y="1333"/>
                <a:ext cx="7" cy="2"/>
              </a:xfrm>
              <a:custGeom>
                <a:avLst/>
                <a:gdLst>
                  <a:gd name="T0" fmla="*/ 0 w 31"/>
                  <a:gd name="T1" fmla="*/ 0 h 8"/>
                  <a:gd name="T2" fmla="*/ 0 w 31"/>
                  <a:gd name="T3" fmla="*/ 0 h 8"/>
                  <a:gd name="T4" fmla="*/ 0 w 31"/>
                  <a:gd name="T5" fmla="*/ 0 h 8"/>
                  <a:gd name="T6" fmla="*/ 0 w 31"/>
                  <a:gd name="T7" fmla="*/ 0 h 8"/>
                  <a:gd name="T8" fmla="*/ 0 w 3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8"/>
                  <a:gd name="T17" fmla="*/ 31 w 3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8">
                    <a:moveTo>
                      <a:pt x="0" y="0"/>
                    </a:moveTo>
                    <a:lnTo>
                      <a:pt x="8" y="2"/>
                    </a:lnTo>
                    <a:lnTo>
                      <a:pt x="15" y="4"/>
                    </a:lnTo>
                    <a:lnTo>
                      <a:pt x="23" y="6"/>
                    </a:lnTo>
                    <a:lnTo>
                      <a:pt x="31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1" name="Freeform 3530"/>
              <p:cNvSpPr>
                <a:spLocks/>
              </p:cNvSpPr>
              <p:nvPr/>
            </p:nvSpPr>
            <p:spPr bwMode="auto">
              <a:xfrm>
                <a:off x="1446" y="1330"/>
                <a:ext cx="6" cy="3"/>
              </a:xfrm>
              <a:custGeom>
                <a:avLst/>
                <a:gdLst>
                  <a:gd name="T0" fmla="*/ 0 w 23"/>
                  <a:gd name="T1" fmla="*/ 0 h 12"/>
                  <a:gd name="T2" fmla="*/ 0 w 23"/>
                  <a:gd name="T3" fmla="*/ 0 h 12"/>
                  <a:gd name="T4" fmla="*/ 0 w 23"/>
                  <a:gd name="T5" fmla="*/ 0 h 12"/>
                  <a:gd name="T6" fmla="*/ 0 w 23"/>
                  <a:gd name="T7" fmla="*/ 0 h 12"/>
                  <a:gd name="T8" fmla="*/ 0 w 23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2"/>
                  <a:gd name="T17" fmla="*/ 23 w 2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2">
                    <a:moveTo>
                      <a:pt x="0" y="0"/>
                    </a:moveTo>
                    <a:lnTo>
                      <a:pt x="6" y="4"/>
                    </a:lnTo>
                    <a:lnTo>
                      <a:pt x="11" y="7"/>
                    </a:lnTo>
                    <a:lnTo>
                      <a:pt x="17" y="9"/>
                    </a:lnTo>
                    <a:lnTo>
                      <a:pt x="23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2" name="Freeform 3531"/>
              <p:cNvSpPr>
                <a:spLocks/>
              </p:cNvSpPr>
              <p:nvPr/>
            </p:nvSpPr>
            <p:spPr bwMode="auto">
              <a:xfrm>
                <a:off x="1443" y="1326"/>
                <a:ext cx="3" cy="4"/>
              </a:xfrm>
              <a:custGeom>
                <a:avLst/>
                <a:gdLst>
                  <a:gd name="T0" fmla="*/ 0 w 13"/>
                  <a:gd name="T1" fmla="*/ 0 h 17"/>
                  <a:gd name="T2" fmla="*/ 0 w 13"/>
                  <a:gd name="T3" fmla="*/ 0 h 17"/>
                  <a:gd name="T4" fmla="*/ 0 w 13"/>
                  <a:gd name="T5" fmla="*/ 0 h 17"/>
                  <a:gd name="T6" fmla="*/ 0 w 13"/>
                  <a:gd name="T7" fmla="*/ 0 h 17"/>
                  <a:gd name="T8" fmla="*/ 0 w 13"/>
                  <a:gd name="T9" fmla="*/ 0 h 17"/>
                  <a:gd name="T10" fmla="*/ 0 w 13"/>
                  <a:gd name="T11" fmla="*/ 0 h 17"/>
                  <a:gd name="T12" fmla="*/ 0 w 13"/>
                  <a:gd name="T13" fmla="*/ 0 h 17"/>
                  <a:gd name="T14" fmla="*/ 0 w 13"/>
                  <a:gd name="T15" fmla="*/ 0 h 17"/>
                  <a:gd name="T16" fmla="*/ 0 w 13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7"/>
                  <a:gd name="T29" fmla="*/ 13 w 13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7">
                    <a:moveTo>
                      <a:pt x="0" y="0"/>
                    </a:moveTo>
                    <a:lnTo>
                      <a:pt x="1" y="2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3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3" name="Freeform 3532"/>
              <p:cNvSpPr>
                <a:spLocks/>
              </p:cNvSpPr>
              <p:nvPr/>
            </p:nvSpPr>
            <p:spPr bwMode="auto">
              <a:xfrm>
                <a:off x="1443" y="1318"/>
                <a:ext cx="3" cy="4"/>
              </a:xfrm>
              <a:custGeom>
                <a:avLst/>
                <a:gdLst>
                  <a:gd name="T0" fmla="*/ 0 w 13"/>
                  <a:gd name="T1" fmla="*/ 0 h 17"/>
                  <a:gd name="T2" fmla="*/ 0 w 13"/>
                  <a:gd name="T3" fmla="*/ 0 h 17"/>
                  <a:gd name="T4" fmla="*/ 0 w 13"/>
                  <a:gd name="T5" fmla="*/ 0 h 17"/>
                  <a:gd name="T6" fmla="*/ 0 w 13"/>
                  <a:gd name="T7" fmla="*/ 0 h 17"/>
                  <a:gd name="T8" fmla="*/ 0 w 13"/>
                  <a:gd name="T9" fmla="*/ 0 h 17"/>
                  <a:gd name="T10" fmla="*/ 0 w 13"/>
                  <a:gd name="T11" fmla="*/ 0 h 17"/>
                  <a:gd name="T12" fmla="*/ 0 w 13"/>
                  <a:gd name="T13" fmla="*/ 0 h 17"/>
                  <a:gd name="T14" fmla="*/ 0 w 13"/>
                  <a:gd name="T15" fmla="*/ 0 h 17"/>
                  <a:gd name="T16" fmla="*/ 0 w 13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7"/>
                  <a:gd name="T29" fmla="*/ 13 w 13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7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3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4" name="Freeform 3533"/>
              <p:cNvSpPr>
                <a:spLocks/>
              </p:cNvSpPr>
              <p:nvPr/>
            </p:nvSpPr>
            <p:spPr bwMode="auto">
              <a:xfrm>
                <a:off x="1459" y="1303"/>
                <a:ext cx="14" cy="1"/>
              </a:xfrm>
              <a:custGeom>
                <a:avLst/>
                <a:gdLst>
                  <a:gd name="T0" fmla="*/ 0 w 58"/>
                  <a:gd name="T1" fmla="*/ 0 h 5"/>
                  <a:gd name="T2" fmla="*/ 0 w 58"/>
                  <a:gd name="T3" fmla="*/ 0 h 5"/>
                  <a:gd name="T4" fmla="*/ 0 w 58"/>
                  <a:gd name="T5" fmla="*/ 0 h 5"/>
                  <a:gd name="T6" fmla="*/ 0 w 58"/>
                  <a:gd name="T7" fmla="*/ 0 h 5"/>
                  <a:gd name="T8" fmla="*/ 0 w 58"/>
                  <a:gd name="T9" fmla="*/ 0 h 5"/>
                  <a:gd name="T10" fmla="*/ 0 w 58"/>
                  <a:gd name="T11" fmla="*/ 0 h 5"/>
                  <a:gd name="T12" fmla="*/ 0 w 5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5"/>
                  <a:gd name="T23" fmla="*/ 58 w 58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5">
                    <a:moveTo>
                      <a:pt x="0" y="0"/>
                    </a:moveTo>
                    <a:lnTo>
                      <a:pt x="10" y="1"/>
                    </a:lnTo>
                    <a:lnTo>
                      <a:pt x="19" y="3"/>
                    </a:lnTo>
                    <a:lnTo>
                      <a:pt x="29" y="4"/>
                    </a:lnTo>
                    <a:lnTo>
                      <a:pt x="38" y="5"/>
                    </a:lnTo>
                    <a:lnTo>
                      <a:pt x="48" y="5"/>
                    </a:lnTo>
                    <a:lnTo>
                      <a:pt x="58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5" name="Freeform 3534"/>
              <p:cNvSpPr>
                <a:spLocks/>
              </p:cNvSpPr>
              <p:nvPr/>
            </p:nvSpPr>
            <p:spPr bwMode="auto">
              <a:xfrm>
                <a:off x="1452" y="1300"/>
                <a:ext cx="7" cy="3"/>
              </a:xfrm>
              <a:custGeom>
                <a:avLst/>
                <a:gdLst>
                  <a:gd name="T0" fmla="*/ 0 w 29"/>
                  <a:gd name="T1" fmla="*/ 0 h 11"/>
                  <a:gd name="T2" fmla="*/ 0 w 29"/>
                  <a:gd name="T3" fmla="*/ 0 h 11"/>
                  <a:gd name="T4" fmla="*/ 0 w 29"/>
                  <a:gd name="T5" fmla="*/ 0 h 11"/>
                  <a:gd name="T6" fmla="*/ 0 w 29"/>
                  <a:gd name="T7" fmla="*/ 0 h 11"/>
                  <a:gd name="T8" fmla="*/ 0 w 29"/>
                  <a:gd name="T9" fmla="*/ 0 h 11"/>
                  <a:gd name="T10" fmla="*/ 0 w 2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1"/>
                  <a:gd name="T20" fmla="*/ 29 w 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1">
                    <a:moveTo>
                      <a:pt x="0" y="0"/>
                    </a:moveTo>
                    <a:lnTo>
                      <a:pt x="6" y="3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6" name="Freeform 3535"/>
              <p:cNvSpPr>
                <a:spLocks/>
              </p:cNvSpPr>
              <p:nvPr/>
            </p:nvSpPr>
            <p:spPr bwMode="auto">
              <a:xfrm>
                <a:off x="1448" y="1295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8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7" name="Freeform 3536"/>
              <p:cNvSpPr>
                <a:spLocks/>
              </p:cNvSpPr>
              <p:nvPr/>
            </p:nvSpPr>
            <p:spPr bwMode="auto">
              <a:xfrm>
                <a:off x="1459" y="1298"/>
                <a:ext cx="14" cy="2"/>
              </a:xfrm>
              <a:custGeom>
                <a:avLst/>
                <a:gdLst>
                  <a:gd name="T0" fmla="*/ 0 w 58"/>
                  <a:gd name="T1" fmla="*/ 0 h 6"/>
                  <a:gd name="T2" fmla="*/ 0 w 58"/>
                  <a:gd name="T3" fmla="*/ 0 h 6"/>
                  <a:gd name="T4" fmla="*/ 0 w 58"/>
                  <a:gd name="T5" fmla="*/ 0 h 6"/>
                  <a:gd name="T6" fmla="*/ 0 w 58"/>
                  <a:gd name="T7" fmla="*/ 0 h 6"/>
                  <a:gd name="T8" fmla="*/ 0 w 58"/>
                  <a:gd name="T9" fmla="*/ 0 h 6"/>
                  <a:gd name="T10" fmla="*/ 0 w 58"/>
                  <a:gd name="T11" fmla="*/ 0 h 6"/>
                  <a:gd name="T12" fmla="*/ 0 w 5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6"/>
                  <a:gd name="T23" fmla="*/ 58 w 5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6">
                    <a:moveTo>
                      <a:pt x="0" y="0"/>
                    </a:moveTo>
                    <a:lnTo>
                      <a:pt x="10" y="2"/>
                    </a:lnTo>
                    <a:lnTo>
                      <a:pt x="19" y="3"/>
                    </a:lnTo>
                    <a:lnTo>
                      <a:pt x="29" y="5"/>
                    </a:lnTo>
                    <a:lnTo>
                      <a:pt x="38" y="5"/>
                    </a:lnTo>
                    <a:lnTo>
                      <a:pt x="48" y="6"/>
                    </a:lnTo>
                    <a:lnTo>
                      <a:pt x="58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8" name="Freeform 3537"/>
              <p:cNvSpPr>
                <a:spLocks/>
              </p:cNvSpPr>
              <p:nvPr/>
            </p:nvSpPr>
            <p:spPr bwMode="auto">
              <a:xfrm>
                <a:off x="1452" y="1296"/>
                <a:ext cx="7" cy="2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0 h 10"/>
                  <a:gd name="T4" fmla="*/ 0 w 29"/>
                  <a:gd name="T5" fmla="*/ 0 h 10"/>
                  <a:gd name="T6" fmla="*/ 0 w 29"/>
                  <a:gd name="T7" fmla="*/ 0 h 10"/>
                  <a:gd name="T8" fmla="*/ 0 w 29"/>
                  <a:gd name="T9" fmla="*/ 0 h 10"/>
                  <a:gd name="T10" fmla="*/ 0 w 2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10"/>
                  <a:gd name="T20" fmla="*/ 29 w 29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10">
                    <a:moveTo>
                      <a:pt x="0" y="0"/>
                    </a:moveTo>
                    <a:lnTo>
                      <a:pt x="6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3" y="9"/>
                    </a:lnTo>
                    <a:lnTo>
                      <a:pt x="29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09" name="Freeform 3538"/>
              <p:cNvSpPr>
                <a:spLocks/>
              </p:cNvSpPr>
              <p:nvPr/>
            </p:nvSpPr>
            <p:spPr bwMode="auto">
              <a:xfrm>
                <a:off x="1448" y="1291"/>
                <a:ext cx="4" cy="5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0 h 19"/>
                  <a:gd name="T4" fmla="*/ 0 w 16"/>
                  <a:gd name="T5" fmla="*/ 0 h 19"/>
                  <a:gd name="T6" fmla="*/ 0 w 16"/>
                  <a:gd name="T7" fmla="*/ 0 h 19"/>
                  <a:gd name="T8" fmla="*/ 0 w 16"/>
                  <a:gd name="T9" fmla="*/ 0 h 19"/>
                  <a:gd name="T10" fmla="*/ 0 w 16"/>
                  <a:gd name="T11" fmla="*/ 0 h 19"/>
                  <a:gd name="T12" fmla="*/ 0 w 16"/>
                  <a:gd name="T13" fmla="*/ 0 h 19"/>
                  <a:gd name="T14" fmla="*/ 0 w 16"/>
                  <a:gd name="T15" fmla="*/ 0 h 19"/>
                  <a:gd name="T16" fmla="*/ 0 w 16"/>
                  <a:gd name="T17" fmla="*/ 0 h 19"/>
                  <a:gd name="T18" fmla="*/ 0 w 16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9"/>
                  <a:gd name="T32" fmla="*/ 16 w 16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9">
                    <a:moveTo>
                      <a:pt x="0" y="0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4" y="17"/>
                    </a:lnTo>
                    <a:lnTo>
                      <a:pt x="16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0" name="Freeform 3539"/>
              <p:cNvSpPr>
                <a:spLocks/>
              </p:cNvSpPr>
              <p:nvPr/>
            </p:nvSpPr>
            <p:spPr bwMode="auto">
              <a:xfrm>
                <a:off x="1473" y="1327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"/>
                  <a:gd name="T17" fmla="*/ 48 w 48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">
                    <a:moveTo>
                      <a:pt x="0" y="3"/>
                    </a:moveTo>
                    <a:lnTo>
                      <a:pt x="12" y="3"/>
                    </a:lnTo>
                    <a:lnTo>
                      <a:pt x="24" y="2"/>
                    </a:lnTo>
                    <a:lnTo>
                      <a:pt x="36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1" name="Freeform 3540"/>
              <p:cNvSpPr>
                <a:spLocks/>
              </p:cNvSpPr>
              <p:nvPr/>
            </p:nvSpPr>
            <p:spPr bwMode="auto">
              <a:xfrm>
                <a:off x="1473" y="1335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"/>
                  <a:gd name="T17" fmla="*/ 48 w 48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">
                    <a:moveTo>
                      <a:pt x="0" y="3"/>
                    </a:moveTo>
                    <a:lnTo>
                      <a:pt x="12" y="3"/>
                    </a:lnTo>
                    <a:lnTo>
                      <a:pt x="24" y="2"/>
                    </a:lnTo>
                    <a:lnTo>
                      <a:pt x="36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2" name="Freeform 3541"/>
              <p:cNvSpPr>
                <a:spLocks/>
              </p:cNvSpPr>
              <p:nvPr/>
            </p:nvSpPr>
            <p:spPr bwMode="auto">
              <a:xfrm>
                <a:off x="1473" y="1303"/>
                <a:ext cx="13" cy="1"/>
              </a:xfrm>
              <a:custGeom>
                <a:avLst/>
                <a:gdLst>
                  <a:gd name="T0" fmla="*/ 0 w 48"/>
                  <a:gd name="T1" fmla="*/ 0 h 3"/>
                  <a:gd name="T2" fmla="*/ 0 w 48"/>
                  <a:gd name="T3" fmla="*/ 0 h 3"/>
                  <a:gd name="T4" fmla="*/ 0 w 48"/>
                  <a:gd name="T5" fmla="*/ 0 h 3"/>
                  <a:gd name="T6" fmla="*/ 0 w 48"/>
                  <a:gd name="T7" fmla="*/ 0 h 3"/>
                  <a:gd name="T8" fmla="*/ 0 w 48"/>
                  <a:gd name="T9" fmla="*/ 0 h 3"/>
                  <a:gd name="T10" fmla="*/ 0 w 48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"/>
                  <a:gd name="T20" fmla="*/ 48 w 48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">
                    <a:moveTo>
                      <a:pt x="0" y="3"/>
                    </a:moveTo>
                    <a:lnTo>
                      <a:pt x="9" y="3"/>
                    </a:lnTo>
                    <a:lnTo>
                      <a:pt x="19" y="3"/>
                    </a:lnTo>
                    <a:lnTo>
                      <a:pt x="29" y="2"/>
                    </a:lnTo>
                    <a:lnTo>
                      <a:pt x="38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3" name="Freeform 3542"/>
              <p:cNvSpPr>
                <a:spLocks/>
              </p:cNvSpPr>
              <p:nvPr/>
            </p:nvSpPr>
            <p:spPr bwMode="auto">
              <a:xfrm>
                <a:off x="1473" y="1299"/>
                <a:ext cx="13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w 48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4"/>
                  <a:gd name="T20" fmla="*/ 48 w 48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4">
                    <a:moveTo>
                      <a:pt x="0" y="4"/>
                    </a:moveTo>
                    <a:lnTo>
                      <a:pt x="9" y="4"/>
                    </a:lnTo>
                    <a:lnTo>
                      <a:pt x="19" y="3"/>
                    </a:lnTo>
                    <a:lnTo>
                      <a:pt x="29" y="3"/>
                    </a:lnTo>
                    <a:lnTo>
                      <a:pt x="38" y="1"/>
                    </a:lnTo>
                    <a:lnTo>
                      <a:pt x="4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4" name="Freeform 3543"/>
              <p:cNvSpPr>
                <a:spLocks/>
              </p:cNvSpPr>
              <p:nvPr/>
            </p:nvSpPr>
            <p:spPr bwMode="auto">
              <a:xfrm>
                <a:off x="1460" y="1247"/>
                <a:ext cx="2" cy="2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0 h 9"/>
                  <a:gd name="T4" fmla="*/ 0 w 7"/>
                  <a:gd name="T5" fmla="*/ 0 h 9"/>
                  <a:gd name="T6" fmla="*/ 0 w 7"/>
                  <a:gd name="T7" fmla="*/ 0 h 9"/>
                  <a:gd name="T8" fmla="*/ 0 w 7"/>
                  <a:gd name="T9" fmla="*/ 0 h 9"/>
                  <a:gd name="T10" fmla="*/ 0 w 7"/>
                  <a:gd name="T11" fmla="*/ 0 h 9"/>
                  <a:gd name="T12" fmla="*/ 0 w 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9"/>
                  <a:gd name="T23" fmla="*/ 7 w 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9">
                    <a:moveTo>
                      <a:pt x="0" y="0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5" name="Freeform 3544"/>
              <p:cNvSpPr>
                <a:spLocks/>
              </p:cNvSpPr>
              <p:nvPr/>
            </p:nvSpPr>
            <p:spPr bwMode="auto">
              <a:xfrm>
                <a:off x="1462" y="1249"/>
                <a:ext cx="3" cy="1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0 h 5"/>
                  <a:gd name="T4" fmla="*/ 0 w 13"/>
                  <a:gd name="T5" fmla="*/ 0 h 5"/>
                  <a:gd name="T6" fmla="*/ 0 w 13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"/>
                  <a:gd name="T14" fmla="*/ 13 w 1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4"/>
                    </a:lnTo>
                    <a:lnTo>
                      <a:pt x="13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6" name="Freeform 3545"/>
              <p:cNvSpPr>
                <a:spLocks/>
              </p:cNvSpPr>
              <p:nvPr/>
            </p:nvSpPr>
            <p:spPr bwMode="auto">
              <a:xfrm>
                <a:off x="1465" y="1250"/>
                <a:ext cx="8" cy="1"/>
              </a:xfrm>
              <a:custGeom>
                <a:avLst/>
                <a:gdLst>
                  <a:gd name="T0" fmla="*/ 0 w 32"/>
                  <a:gd name="T1" fmla="*/ 0 h 5"/>
                  <a:gd name="T2" fmla="*/ 0 w 32"/>
                  <a:gd name="T3" fmla="*/ 0 h 5"/>
                  <a:gd name="T4" fmla="*/ 0 w 32"/>
                  <a:gd name="T5" fmla="*/ 0 h 5"/>
                  <a:gd name="T6" fmla="*/ 0 w 32"/>
                  <a:gd name="T7" fmla="*/ 0 h 5"/>
                  <a:gd name="T8" fmla="*/ 0 w 32"/>
                  <a:gd name="T9" fmla="*/ 0 h 5"/>
                  <a:gd name="T10" fmla="*/ 0 w 32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5"/>
                  <a:gd name="T20" fmla="*/ 32 w 3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5">
                    <a:moveTo>
                      <a:pt x="0" y="0"/>
                    </a:moveTo>
                    <a:lnTo>
                      <a:pt x="6" y="1"/>
                    </a:lnTo>
                    <a:lnTo>
                      <a:pt x="12" y="2"/>
                    </a:lnTo>
                    <a:lnTo>
                      <a:pt x="19" y="3"/>
                    </a:lnTo>
                    <a:lnTo>
                      <a:pt x="25" y="5"/>
                    </a:lnTo>
                    <a:lnTo>
                      <a:pt x="32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7" name="Freeform 3546"/>
              <p:cNvSpPr>
                <a:spLocks/>
              </p:cNvSpPr>
              <p:nvPr/>
            </p:nvSpPr>
            <p:spPr bwMode="auto">
              <a:xfrm>
                <a:off x="1473" y="1251"/>
                <a:ext cx="7" cy="1"/>
              </a:xfrm>
              <a:custGeom>
                <a:avLst/>
                <a:gdLst>
                  <a:gd name="T0" fmla="*/ 0 w 27"/>
                  <a:gd name="T1" fmla="*/ 0 h 4"/>
                  <a:gd name="T2" fmla="*/ 0 w 27"/>
                  <a:gd name="T3" fmla="*/ 0 h 4"/>
                  <a:gd name="T4" fmla="*/ 0 w 27"/>
                  <a:gd name="T5" fmla="*/ 0 h 4"/>
                  <a:gd name="T6" fmla="*/ 0 w 27"/>
                  <a:gd name="T7" fmla="*/ 0 h 4"/>
                  <a:gd name="T8" fmla="*/ 0 w 27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4"/>
                  <a:gd name="T17" fmla="*/ 27 w 2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4">
                    <a:moveTo>
                      <a:pt x="0" y="4"/>
                    </a:moveTo>
                    <a:lnTo>
                      <a:pt x="7" y="4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8" name="Freeform 3547"/>
              <p:cNvSpPr>
                <a:spLocks/>
              </p:cNvSpPr>
              <p:nvPr/>
            </p:nvSpPr>
            <p:spPr bwMode="auto">
              <a:xfrm>
                <a:off x="1480" y="1250"/>
                <a:ext cx="4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2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19" name="Freeform 3548"/>
              <p:cNvSpPr>
                <a:spLocks/>
              </p:cNvSpPr>
              <p:nvPr/>
            </p:nvSpPr>
            <p:spPr bwMode="auto">
              <a:xfrm>
                <a:off x="1484" y="1247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0" name="Freeform 3549"/>
              <p:cNvSpPr>
                <a:spLocks/>
              </p:cNvSpPr>
              <p:nvPr/>
            </p:nvSpPr>
            <p:spPr bwMode="auto">
              <a:xfrm>
                <a:off x="1460" y="1238"/>
                <a:ext cx="2" cy="2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8"/>
                  <a:gd name="T23" fmla="*/ 7 w 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7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1" name="Freeform 3550"/>
              <p:cNvSpPr>
                <a:spLocks/>
              </p:cNvSpPr>
              <p:nvPr/>
            </p:nvSpPr>
            <p:spPr bwMode="auto">
              <a:xfrm>
                <a:off x="1462" y="1240"/>
                <a:ext cx="3" cy="2"/>
              </a:xfrm>
              <a:custGeom>
                <a:avLst/>
                <a:gdLst>
                  <a:gd name="T0" fmla="*/ 0 w 13"/>
                  <a:gd name="T1" fmla="*/ 0 h 6"/>
                  <a:gd name="T2" fmla="*/ 0 w 13"/>
                  <a:gd name="T3" fmla="*/ 0 h 6"/>
                  <a:gd name="T4" fmla="*/ 0 w 13"/>
                  <a:gd name="T5" fmla="*/ 0 h 6"/>
                  <a:gd name="T6" fmla="*/ 0 w 13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6"/>
                  <a:gd name="T14" fmla="*/ 13 w 13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6">
                    <a:moveTo>
                      <a:pt x="0" y="0"/>
                    </a:moveTo>
                    <a:lnTo>
                      <a:pt x="4" y="3"/>
                    </a:lnTo>
                    <a:lnTo>
                      <a:pt x="8" y="4"/>
                    </a:lnTo>
                    <a:lnTo>
                      <a:pt x="13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2" name="Freeform 3551"/>
              <p:cNvSpPr>
                <a:spLocks/>
              </p:cNvSpPr>
              <p:nvPr/>
            </p:nvSpPr>
            <p:spPr bwMode="auto">
              <a:xfrm>
                <a:off x="1465" y="1242"/>
                <a:ext cx="8" cy="1"/>
              </a:xfrm>
              <a:custGeom>
                <a:avLst/>
                <a:gdLst>
                  <a:gd name="T0" fmla="*/ 0 w 32"/>
                  <a:gd name="T1" fmla="*/ 0 h 3"/>
                  <a:gd name="T2" fmla="*/ 0 w 32"/>
                  <a:gd name="T3" fmla="*/ 0 h 3"/>
                  <a:gd name="T4" fmla="*/ 0 w 32"/>
                  <a:gd name="T5" fmla="*/ 0 h 3"/>
                  <a:gd name="T6" fmla="*/ 0 w 32"/>
                  <a:gd name="T7" fmla="*/ 0 h 3"/>
                  <a:gd name="T8" fmla="*/ 0 w 32"/>
                  <a:gd name="T9" fmla="*/ 0 h 3"/>
                  <a:gd name="T10" fmla="*/ 0 w 3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3"/>
                  <a:gd name="T20" fmla="*/ 32 w 3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3">
                    <a:moveTo>
                      <a:pt x="0" y="0"/>
                    </a:moveTo>
                    <a:lnTo>
                      <a:pt x="6" y="1"/>
                    </a:lnTo>
                    <a:lnTo>
                      <a:pt x="12" y="2"/>
                    </a:lnTo>
                    <a:lnTo>
                      <a:pt x="19" y="3"/>
                    </a:lnTo>
                    <a:lnTo>
                      <a:pt x="25" y="3"/>
                    </a:lnTo>
                    <a:lnTo>
                      <a:pt x="32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3" name="Freeform 3552"/>
              <p:cNvSpPr>
                <a:spLocks/>
              </p:cNvSpPr>
              <p:nvPr/>
            </p:nvSpPr>
            <p:spPr bwMode="auto">
              <a:xfrm>
                <a:off x="1473" y="1242"/>
                <a:ext cx="7" cy="1"/>
              </a:xfrm>
              <a:custGeom>
                <a:avLst/>
                <a:gdLst>
                  <a:gd name="T0" fmla="*/ 0 w 27"/>
                  <a:gd name="T1" fmla="*/ 1 h 2"/>
                  <a:gd name="T2" fmla="*/ 0 w 27"/>
                  <a:gd name="T3" fmla="*/ 1 h 2"/>
                  <a:gd name="T4" fmla="*/ 0 w 27"/>
                  <a:gd name="T5" fmla="*/ 1 h 2"/>
                  <a:gd name="T6" fmla="*/ 0 w 27"/>
                  <a:gd name="T7" fmla="*/ 1 h 2"/>
                  <a:gd name="T8" fmla="*/ 0 w 2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"/>
                  <a:gd name="T17" fmla="*/ 27 w 27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">
                    <a:moveTo>
                      <a:pt x="0" y="2"/>
                    </a:moveTo>
                    <a:lnTo>
                      <a:pt x="7" y="2"/>
                    </a:lnTo>
                    <a:lnTo>
                      <a:pt x="14" y="2"/>
                    </a:lnTo>
                    <a:lnTo>
                      <a:pt x="21" y="1"/>
                    </a:lnTo>
                    <a:lnTo>
                      <a:pt x="2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4" name="Freeform 3553"/>
              <p:cNvSpPr>
                <a:spLocks/>
              </p:cNvSpPr>
              <p:nvPr/>
            </p:nvSpPr>
            <p:spPr bwMode="auto">
              <a:xfrm>
                <a:off x="1480" y="1241"/>
                <a:ext cx="4" cy="1"/>
              </a:xfrm>
              <a:custGeom>
                <a:avLst/>
                <a:gdLst>
                  <a:gd name="T0" fmla="*/ 0 w 13"/>
                  <a:gd name="T1" fmla="*/ 0 h 4"/>
                  <a:gd name="T2" fmla="*/ 0 w 13"/>
                  <a:gd name="T3" fmla="*/ 0 h 4"/>
                  <a:gd name="T4" fmla="*/ 0 w 13"/>
                  <a:gd name="T5" fmla="*/ 0 h 4"/>
                  <a:gd name="T6" fmla="*/ 0 w 1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4"/>
                  <a:gd name="T14" fmla="*/ 13 w 1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4">
                    <a:moveTo>
                      <a:pt x="0" y="4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5" name="Freeform 3554"/>
              <p:cNvSpPr>
                <a:spLocks/>
              </p:cNvSpPr>
              <p:nvPr/>
            </p:nvSpPr>
            <p:spPr bwMode="auto">
              <a:xfrm>
                <a:off x="1484" y="1238"/>
                <a:ext cx="2" cy="3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lnTo>
                      <a:pt x="2" y="10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6" name="Line 3555"/>
              <p:cNvSpPr>
                <a:spLocks noChangeShapeType="1"/>
              </p:cNvSpPr>
              <p:nvPr/>
            </p:nvSpPr>
            <p:spPr bwMode="auto">
              <a:xfrm flipH="1">
                <a:off x="1448" y="1247"/>
                <a:ext cx="13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7" name="Line 3556"/>
              <p:cNvSpPr>
                <a:spLocks noChangeShapeType="1"/>
              </p:cNvSpPr>
              <p:nvPr/>
            </p:nvSpPr>
            <p:spPr bwMode="auto">
              <a:xfrm>
                <a:off x="1448" y="1280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8" name="Line 3557"/>
              <p:cNvSpPr>
                <a:spLocks noChangeShapeType="1"/>
              </p:cNvSpPr>
              <p:nvPr/>
            </p:nvSpPr>
            <p:spPr bwMode="auto">
              <a:xfrm flipH="1">
                <a:off x="1443" y="1295"/>
                <a:ext cx="5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29" name="Line 3558"/>
              <p:cNvSpPr>
                <a:spLocks noChangeShapeType="1"/>
              </p:cNvSpPr>
              <p:nvPr/>
            </p:nvSpPr>
            <p:spPr bwMode="auto">
              <a:xfrm>
                <a:off x="1443" y="131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5813" name="Group 3560"/>
          <p:cNvGrpSpPr>
            <a:grpSpLocks/>
          </p:cNvGrpSpPr>
          <p:nvPr/>
        </p:nvGrpSpPr>
        <p:grpSpPr bwMode="auto">
          <a:xfrm>
            <a:off x="69850" y="3935413"/>
            <a:ext cx="2955925" cy="1504950"/>
            <a:chOff x="1196" y="2353"/>
            <a:chExt cx="1862" cy="948"/>
          </a:xfrm>
        </p:grpSpPr>
        <p:sp>
          <p:nvSpPr>
            <p:cNvPr id="75814" name="AutoShape 11"/>
            <p:cNvSpPr>
              <a:spLocks noChangeArrowheads="1"/>
            </p:cNvSpPr>
            <p:nvPr/>
          </p:nvSpPr>
          <p:spPr bwMode="auto">
            <a:xfrm>
              <a:off x="1248" y="2448"/>
              <a:ext cx="1736" cy="528"/>
            </a:xfrm>
            <a:prstGeom prst="roundRect">
              <a:avLst>
                <a:gd name="adj" fmla="val 34125"/>
              </a:avLst>
            </a:prstGeom>
            <a:gradFill rotWithShape="0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rebuchet MS" pitchFamily="34" charset="0"/>
              </a:endParaRPr>
            </a:p>
          </p:txBody>
        </p:sp>
        <p:sp>
          <p:nvSpPr>
            <p:cNvPr id="75815" name="Freeform 3562"/>
            <p:cNvSpPr>
              <a:spLocks/>
            </p:cNvSpPr>
            <p:nvPr/>
          </p:nvSpPr>
          <p:spPr bwMode="auto">
            <a:xfrm>
              <a:off x="2966" y="2575"/>
              <a:ext cx="5" cy="18"/>
            </a:xfrm>
            <a:custGeom>
              <a:avLst/>
              <a:gdLst>
                <a:gd name="T0" fmla="*/ 0 w 18"/>
                <a:gd name="T1" fmla="*/ 0 h 74"/>
                <a:gd name="T2" fmla="*/ 0 w 18"/>
                <a:gd name="T3" fmla="*/ 0 h 74"/>
                <a:gd name="T4" fmla="*/ 0 w 18"/>
                <a:gd name="T5" fmla="*/ 0 h 74"/>
                <a:gd name="T6" fmla="*/ 0 w 18"/>
                <a:gd name="T7" fmla="*/ 0 h 74"/>
                <a:gd name="T8" fmla="*/ 0 w 18"/>
                <a:gd name="T9" fmla="*/ 0 h 74"/>
                <a:gd name="T10" fmla="*/ 0 w 18"/>
                <a:gd name="T11" fmla="*/ 0 h 74"/>
                <a:gd name="T12" fmla="*/ 0 w 18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74"/>
                <a:gd name="T23" fmla="*/ 18 w 18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74">
                  <a:moveTo>
                    <a:pt x="18" y="74"/>
                  </a:moveTo>
                  <a:lnTo>
                    <a:pt x="15" y="62"/>
                  </a:lnTo>
                  <a:lnTo>
                    <a:pt x="13" y="49"/>
                  </a:lnTo>
                  <a:lnTo>
                    <a:pt x="10" y="37"/>
                  </a:lnTo>
                  <a:lnTo>
                    <a:pt x="7" y="25"/>
                  </a:lnTo>
                  <a:lnTo>
                    <a:pt x="4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16" name="Freeform 3563"/>
            <p:cNvSpPr>
              <a:spLocks/>
            </p:cNvSpPr>
            <p:nvPr/>
          </p:nvSpPr>
          <p:spPr bwMode="auto">
            <a:xfrm>
              <a:off x="1293" y="2894"/>
              <a:ext cx="48" cy="57"/>
            </a:xfrm>
            <a:custGeom>
              <a:avLst/>
              <a:gdLst>
                <a:gd name="T0" fmla="*/ 0 w 191"/>
                <a:gd name="T1" fmla="*/ 0 h 227"/>
                <a:gd name="T2" fmla="*/ 0 w 191"/>
                <a:gd name="T3" fmla="*/ 0 h 227"/>
                <a:gd name="T4" fmla="*/ 0 w 191"/>
                <a:gd name="T5" fmla="*/ 0 h 227"/>
                <a:gd name="T6" fmla="*/ 0 w 191"/>
                <a:gd name="T7" fmla="*/ 0 h 227"/>
                <a:gd name="T8" fmla="*/ 0 w 191"/>
                <a:gd name="T9" fmla="*/ 0 h 227"/>
                <a:gd name="T10" fmla="*/ 0 w 191"/>
                <a:gd name="T11" fmla="*/ 0 h 227"/>
                <a:gd name="T12" fmla="*/ 0 w 191"/>
                <a:gd name="T13" fmla="*/ 0 h 227"/>
                <a:gd name="T14" fmla="*/ 0 w 191"/>
                <a:gd name="T15" fmla="*/ 0 h 227"/>
                <a:gd name="T16" fmla="*/ 0 w 191"/>
                <a:gd name="T17" fmla="*/ 0 h 227"/>
                <a:gd name="T18" fmla="*/ 0 w 191"/>
                <a:gd name="T19" fmla="*/ 0 h 227"/>
                <a:gd name="T20" fmla="*/ 0 w 191"/>
                <a:gd name="T21" fmla="*/ 0 h 227"/>
                <a:gd name="T22" fmla="*/ 0 w 191"/>
                <a:gd name="T23" fmla="*/ 0 h 227"/>
                <a:gd name="T24" fmla="*/ 0 w 191"/>
                <a:gd name="T25" fmla="*/ 0 h 227"/>
                <a:gd name="T26" fmla="*/ 0 w 191"/>
                <a:gd name="T27" fmla="*/ 0 h 227"/>
                <a:gd name="T28" fmla="*/ 0 w 191"/>
                <a:gd name="T29" fmla="*/ 0 h 227"/>
                <a:gd name="T30" fmla="*/ 0 w 191"/>
                <a:gd name="T31" fmla="*/ 0 h 227"/>
                <a:gd name="T32" fmla="*/ 0 w 191"/>
                <a:gd name="T33" fmla="*/ 0 h 227"/>
                <a:gd name="T34" fmla="*/ 0 w 191"/>
                <a:gd name="T35" fmla="*/ 0 h 227"/>
                <a:gd name="T36" fmla="*/ 0 w 191"/>
                <a:gd name="T37" fmla="*/ 0 h 227"/>
                <a:gd name="T38" fmla="*/ 0 w 191"/>
                <a:gd name="T39" fmla="*/ 0 h 2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1"/>
                <a:gd name="T61" fmla="*/ 0 h 227"/>
                <a:gd name="T62" fmla="*/ 191 w 191"/>
                <a:gd name="T63" fmla="*/ 227 h 2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1" h="227">
                  <a:moveTo>
                    <a:pt x="0" y="0"/>
                  </a:moveTo>
                  <a:lnTo>
                    <a:pt x="8" y="14"/>
                  </a:lnTo>
                  <a:lnTo>
                    <a:pt x="15" y="27"/>
                  </a:lnTo>
                  <a:lnTo>
                    <a:pt x="23" y="41"/>
                  </a:lnTo>
                  <a:lnTo>
                    <a:pt x="32" y="54"/>
                  </a:lnTo>
                  <a:lnTo>
                    <a:pt x="41" y="67"/>
                  </a:lnTo>
                  <a:lnTo>
                    <a:pt x="50" y="80"/>
                  </a:lnTo>
                  <a:lnTo>
                    <a:pt x="59" y="93"/>
                  </a:lnTo>
                  <a:lnTo>
                    <a:pt x="68" y="105"/>
                  </a:lnTo>
                  <a:lnTo>
                    <a:pt x="78" y="117"/>
                  </a:lnTo>
                  <a:lnTo>
                    <a:pt x="88" y="130"/>
                  </a:lnTo>
                  <a:lnTo>
                    <a:pt x="100" y="141"/>
                  </a:lnTo>
                  <a:lnTo>
                    <a:pt x="110" y="153"/>
                  </a:lnTo>
                  <a:lnTo>
                    <a:pt x="121" y="164"/>
                  </a:lnTo>
                  <a:lnTo>
                    <a:pt x="132" y="175"/>
                  </a:lnTo>
                  <a:lnTo>
                    <a:pt x="144" y="186"/>
                  </a:lnTo>
                  <a:lnTo>
                    <a:pt x="155" y="197"/>
                  </a:lnTo>
                  <a:lnTo>
                    <a:pt x="167" y="207"/>
                  </a:lnTo>
                  <a:lnTo>
                    <a:pt x="179" y="217"/>
                  </a:lnTo>
                  <a:lnTo>
                    <a:pt x="191" y="22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17" name="Line 3564"/>
            <p:cNvSpPr>
              <a:spLocks noChangeShapeType="1"/>
            </p:cNvSpPr>
            <p:nvPr/>
          </p:nvSpPr>
          <p:spPr bwMode="auto">
            <a:xfrm flipV="1">
              <a:off x="1389" y="2510"/>
              <a:ext cx="1" cy="4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18" name="Line 3565"/>
            <p:cNvSpPr>
              <a:spLocks noChangeShapeType="1"/>
            </p:cNvSpPr>
            <p:nvPr/>
          </p:nvSpPr>
          <p:spPr bwMode="auto">
            <a:xfrm flipV="1">
              <a:off x="1852" y="2819"/>
              <a:ext cx="1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19" name="Line 3566"/>
            <p:cNvSpPr>
              <a:spLocks noChangeShapeType="1"/>
            </p:cNvSpPr>
            <p:nvPr/>
          </p:nvSpPr>
          <p:spPr bwMode="auto">
            <a:xfrm flipV="1">
              <a:off x="1828" y="2854"/>
              <a:ext cx="1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0" name="Line 3567"/>
            <p:cNvSpPr>
              <a:spLocks noChangeShapeType="1"/>
            </p:cNvSpPr>
            <p:nvPr/>
          </p:nvSpPr>
          <p:spPr bwMode="auto">
            <a:xfrm flipV="1">
              <a:off x="1963" y="2961"/>
              <a:ext cx="1" cy="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1" name="Line 3568"/>
            <p:cNvSpPr>
              <a:spLocks noChangeShapeType="1"/>
            </p:cNvSpPr>
            <p:nvPr/>
          </p:nvSpPr>
          <p:spPr bwMode="auto">
            <a:xfrm flipV="1">
              <a:off x="1963" y="2952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2" name="Line 3569"/>
            <p:cNvSpPr>
              <a:spLocks noChangeShapeType="1"/>
            </p:cNvSpPr>
            <p:nvPr/>
          </p:nvSpPr>
          <p:spPr bwMode="auto">
            <a:xfrm flipV="1">
              <a:off x="1963" y="2857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3" name="Line 3570"/>
            <p:cNvSpPr>
              <a:spLocks noChangeShapeType="1"/>
            </p:cNvSpPr>
            <p:nvPr/>
          </p:nvSpPr>
          <p:spPr bwMode="auto">
            <a:xfrm flipV="1">
              <a:off x="1963" y="2848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4" name="Line 3571"/>
            <p:cNvSpPr>
              <a:spLocks noChangeShapeType="1"/>
            </p:cNvSpPr>
            <p:nvPr/>
          </p:nvSpPr>
          <p:spPr bwMode="auto">
            <a:xfrm flipV="1">
              <a:off x="1963" y="2753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5" name="Line 3572"/>
            <p:cNvSpPr>
              <a:spLocks noChangeShapeType="1"/>
            </p:cNvSpPr>
            <p:nvPr/>
          </p:nvSpPr>
          <p:spPr bwMode="auto">
            <a:xfrm flipV="1">
              <a:off x="1963" y="2744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6" name="Line 3573"/>
            <p:cNvSpPr>
              <a:spLocks noChangeShapeType="1"/>
            </p:cNvSpPr>
            <p:nvPr/>
          </p:nvSpPr>
          <p:spPr bwMode="auto">
            <a:xfrm flipV="1">
              <a:off x="1963" y="2649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7" name="Line 3574"/>
            <p:cNvSpPr>
              <a:spLocks noChangeShapeType="1"/>
            </p:cNvSpPr>
            <p:nvPr/>
          </p:nvSpPr>
          <p:spPr bwMode="auto">
            <a:xfrm flipV="1">
              <a:off x="1963" y="2640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8" name="Line 3575"/>
            <p:cNvSpPr>
              <a:spLocks noChangeShapeType="1"/>
            </p:cNvSpPr>
            <p:nvPr/>
          </p:nvSpPr>
          <p:spPr bwMode="auto">
            <a:xfrm flipV="1">
              <a:off x="1963" y="2545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29" name="Line 3576"/>
            <p:cNvSpPr>
              <a:spLocks noChangeShapeType="1"/>
            </p:cNvSpPr>
            <p:nvPr/>
          </p:nvSpPr>
          <p:spPr bwMode="auto">
            <a:xfrm flipV="1">
              <a:off x="1963" y="253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0" name="Line 3577"/>
            <p:cNvSpPr>
              <a:spLocks noChangeShapeType="1"/>
            </p:cNvSpPr>
            <p:nvPr/>
          </p:nvSpPr>
          <p:spPr bwMode="auto">
            <a:xfrm flipV="1">
              <a:off x="1963" y="2441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1" name="Line 3578"/>
            <p:cNvSpPr>
              <a:spLocks noChangeShapeType="1"/>
            </p:cNvSpPr>
            <p:nvPr/>
          </p:nvSpPr>
          <p:spPr bwMode="auto">
            <a:xfrm flipV="1">
              <a:off x="1963" y="2431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2" name="Line 3579"/>
            <p:cNvSpPr>
              <a:spLocks noChangeShapeType="1"/>
            </p:cNvSpPr>
            <p:nvPr/>
          </p:nvSpPr>
          <p:spPr bwMode="auto">
            <a:xfrm flipV="1">
              <a:off x="1963" y="2353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3" name="Line 3580"/>
            <p:cNvSpPr>
              <a:spLocks noChangeShapeType="1"/>
            </p:cNvSpPr>
            <p:nvPr/>
          </p:nvSpPr>
          <p:spPr bwMode="auto">
            <a:xfrm flipV="1">
              <a:off x="1617" y="2821"/>
              <a:ext cx="1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4" name="Line 3581"/>
            <p:cNvSpPr>
              <a:spLocks noChangeShapeType="1"/>
            </p:cNvSpPr>
            <p:nvPr/>
          </p:nvSpPr>
          <p:spPr bwMode="auto">
            <a:xfrm flipV="1">
              <a:off x="1565" y="2833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5" name="Line 3582"/>
            <p:cNvSpPr>
              <a:spLocks noChangeShapeType="1"/>
            </p:cNvSpPr>
            <p:nvPr/>
          </p:nvSpPr>
          <p:spPr bwMode="auto">
            <a:xfrm flipV="1">
              <a:off x="1512" y="2833"/>
              <a:ext cx="1" cy="10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6" name="Line 3583"/>
            <p:cNvSpPr>
              <a:spLocks noChangeShapeType="1"/>
            </p:cNvSpPr>
            <p:nvPr/>
          </p:nvSpPr>
          <p:spPr bwMode="auto">
            <a:xfrm flipV="1">
              <a:off x="1508" y="2833"/>
              <a:ext cx="1" cy="1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7" name="Line 3584"/>
            <p:cNvSpPr>
              <a:spLocks noChangeShapeType="1"/>
            </p:cNvSpPr>
            <p:nvPr/>
          </p:nvSpPr>
          <p:spPr bwMode="auto">
            <a:xfrm flipV="1">
              <a:off x="1455" y="2821"/>
              <a:ext cx="1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8" name="Line 3585"/>
            <p:cNvSpPr>
              <a:spLocks noChangeShapeType="1"/>
            </p:cNvSpPr>
            <p:nvPr/>
          </p:nvSpPr>
          <p:spPr bwMode="auto">
            <a:xfrm flipV="1">
              <a:off x="1463" y="2833"/>
              <a:ext cx="1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9" name="Line 3586"/>
            <p:cNvSpPr>
              <a:spLocks noChangeShapeType="1"/>
            </p:cNvSpPr>
            <p:nvPr/>
          </p:nvSpPr>
          <p:spPr bwMode="auto">
            <a:xfrm flipV="1">
              <a:off x="1614" y="2833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0" name="Line 3587"/>
            <p:cNvSpPr>
              <a:spLocks noChangeShapeType="1"/>
            </p:cNvSpPr>
            <p:nvPr/>
          </p:nvSpPr>
          <p:spPr bwMode="auto">
            <a:xfrm flipV="1">
              <a:off x="1610" y="2833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1" name="Line 3588"/>
            <p:cNvSpPr>
              <a:spLocks noChangeShapeType="1"/>
            </p:cNvSpPr>
            <p:nvPr/>
          </p:nvSpPr>
          <p:spPr bwMode="auto">
            <a:xfrm flipH="1">
              <a:off x="1410" y="3201"/>
              <a:ext cx="2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2" name="Line 3589"/>
            <p:cNvSpPr>
              <a:spLocks noChangeShapeType="1"/>
            </p:cNvSpPr>
            <p:nvPr/>
          </p:nvSpPr>
          <p:spPr bwMode="auto">
            <a:xfrm>
              <a:off x="1458" y="3017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3" name="Line 3590"/>
            <p:cNvSpPr>
              <a:spLocks noChangeShapeType="1"/>
            </p:cNvSpPr>
            <p:nvPr/>
          </p:nvSpPr>
          <p:spPr bwMode="auto">
            <a:xfrm>
              <a:off x="1458" y="301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4" name="Line 3591"/>
            <p:cNvSpPr>
              <a:spLocks noChangeShapeType="1"/>
            </p:cNvSpPr>
            <p:nvPr/>
          </p:nvSpPr>
          <p:spPr bwMode="auto">
            <a:xfrm>
              <a:off x="1458" y="302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5" name="Line 3592"/>
            <p:cNvSpPr>
              <a:spLocks noChangeShapeType="1"/>
            </p:cNvSpPr>
            <p:nvPr/>
          </p:nvSpPr>
          <p:spPr bwMode="auto">
            <a:xfrm>
              <a:off x="1458" y="2999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6" name="Line 3593"/>
            <p:cNvSpPr>
              <a:spLocks noChangeShapeType="1"/>
            </p:cNvSpPr>
            <p:nvPr/>
          </p:nvSpPr>
          <p:spPr bwMode="auto">
            <a:xfrm>
              <a:off x="1512" y="3022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7" name="Line 3594"/>
            <p:cNvSpPr>
              <a:spLocks noChangeShapeType="1"/>
            </p:cNvSpPr>
            <p:nvPr/>
          </p:nvSpPr>
          <p:spPr bwMode="auto">
            <a:xfrm>
              <a:off x="1521" y="3100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8" name="Line 3595"/>
            <p:cNvSpPr>
              <a:spLocks noChangeShapeType="1"/>
            </p:cNvSpPr>
            <p:nvPr/>
          </p:nvSpPr>
          <p:spPr bwMode="auto">
            <a:xfrm>
              <a:off x="1524" y="309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49" name="Freeform 3596"/>
            <p:cNvSpPr>
              <a:spLocks/>
            </p:cNvSpPr>
            <p:nvPr/>
          </p:nvSpPr>
          <p:spPr bwMode="auto">
            <a:xfrm>
              <a:off x="1522" y="3098"/>
              <a:ext cx="5" cy="4"/>
            </a:xfrm>
            <a:custGeom>
              <a:avLst/>
              <a:gdLst>
                <a:gd name="T0" fmla="*/ 0 w 19"/>
                <a:gd name="T1" fmla="*/ 0 h 18"/>
                <a:gd name="T2" fmla="*/ 0 w 19"/>
                <a:gd name="T3" fmla="*/ 0 h 18"/>
                <a:gd name="T4" fmla="*/ 0 w 19"/>
                <a:gd name="T5" fmla="*/ 0 h 18"/>
                <a:gd name="T6" fmla="*/ 0 w 19"/>
                <a:gd name="T7" fmla="*/ 0 h 18"/>
                <a:gd name="T8" fmla="*/ 0 w 19"/>
                <a:gd name="T9" fmla="*/ 0 h 18"/>
                <a:gd name="T10" fmla="*/ 0 w 19"/>
                <a:gd name="T11" fmla="*/ 0 h 18"/>
                <a:gd name="T12" fmla="*/ 0 w 19"/>
                <a:gd name="T13" fmla="*/ 0 h 18"/>
                <a:gd name="T14" fmla="*/ 0 w 19"/>
                <a:gd name="T15" fmla="*/ 0 h 18"/>
                <a:gd name="T16" fmla="*/ 0 w 19"/>
                <a:gd name="T17" fmla="*/ 0 h 18"/>
                <a:gd name="T18" fmla="*/ 0 w 19"/>
                <a:gd name="T19" fmla="*/ 0 h 18"/>
                <a:gd name="T20" fmla="*/ 0 w 19"/>
                <a:gd name="T21" fmla="*/ 0 h 18"/>
                <a:gd name="T22" fmla="*/ 0 w 19"/>
                <a:gd name="T23" fmla="*/ 0 h 18"/>
                <a:gd name="T24" fmla="*/ 0 w 19"/>
                <a:gd name="T25" fmla="*/ 0 h 18"/>
                <a:gd name="T26" fmla="*/ 0 w 19"/>
                <a:gd name="T27" fmla="*/ 0 h 18"/>
                <a:gd name="T28" fmla="*/ 0 w 19"/>
                <a:gd name="T29" fmla="*/ 0 h 18"/>
                <a:gd name="T30" fmla="*/ 0 w 19"/>
                <a:gd name="T31" fmla="*/ 0 h 18"/>
                <a:gd name="T32" fmla="*/ 0 w 19"/>
                <a:gd name="T33" fmla="*/ 0 h 18"/>
                <a:gd name="T34" fmla="*/ 0 w 19"/>
                <a:gd name="T35" fmla="*/ 0 h 18"/>
                <a:gd name="T36" fmla="*/ 0 w 19"/>
                <a:gd name="T37" fmla="*/ 0 h 18"/>
                <a:gd name="T38" fmla="*/ 0 w 19"/>
                <a:gd name="T39" fmla="*/ 0 h 18"/>
                <a:gd name="T40" fmla="*/ 0 w 19"/>
                <a:gd name="T41" fmla="*/ 0 h 18"/>
                <a:gd name="T42" fmla="*/ 0 w 19"/>
                <a:gd name="T43" fmla="*/ 0 h 18"/>
                <a:gd name="T44" fmla="*/ 0 w 19"/>
                <a:gd name="T45" fmla="*/ 0 h 18"/>
                <a:gd name="T46" fmla="*/ 0 w 19"/>
                <a:gd name="T47" fmla="*/ 0 h 18"/>
                <a:gd name="T48" fmla="*/ 0 w 19"/>
                <a:gd name="T49" fmla="*/ 0 h 18"/>
                <a:gd name="T50" fmla="*/ 0 w 19"/>
                <a:gd name="T51" fmla="*/ 0 h 18"/>
                <a:gd name="T52" fmla="*/ 0 w 19"/>
                <a:gd name="T53" fmla="*/ 0 h 18"/>
                <a:gd name="T54" fmla="*/ 0 w 19"/>
                <a:gd name="T55" fmla="*/ 0 h 18"/>
                <a:gd name="T56" fmla="*/ 0 w 19"/>
                <a:gd name="T57" fmla="*/ 0 h 18"/>
                <a:gd name="T58" fmla="*/ 0 w 19"/>
                <a:gd name="T59" fmla="*/ 0 h 18"/>
                <a:gd name="T60" fmla="*/ 0 w 19"/>
                <a:gd name="T61" fmla="*/ 0 h 18"/>
                <a:gd name="T62" fmla="*/ 0 w 19"/>
                <a:gd name="T63" fmla="*/ 0 h 18"/>
                <a:gd name="T64" fmla="*/ 0 w 19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"/>
                <a:gd name="T100" fmla="*/ 0 h 18"/>
                <a:gd name="T101" fmla="*/ 19 w 19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" h="18">
                  <a:moveTo>
                    <a:pt x="19" y="9"/>
                  </a:moveTo>
                  <a:lnTo>
                    <a:pt x="19" y="7"/>
                  </a:lnTo>
                  <a:lnTo>
                    <a:pt x="18" y="5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4"/>
                  </a:lnTo>
                  <a:lnTo>
                    <a:pt x="3" y="15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8"/>
                  </a:lnTo>
                  <a:lnTo>
                    <a:pt x="15" y="17"/>
                  </a:lnTo>
                  <a:lnTo>
                    <a:pt x="16" y="15"/>
                  </a:lnTo>
                  <a:lnTo>
                    <a:pt x="17" y="14"/>
                  </a:lnTo>
                  <a:lnTo>
                    <a:pt x="18" y="12"/>
                  </a:lnTo>
                  <a:lnTo>
                    <a:pt x="19" y="11"/>
                  </a:lnTo>
                  <a:lnTo>
                    <a:pt x="19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0" name="Freeform 3597"/>
            <p:cNvSpPr>
              <a:spLocks/>
            </p:cNvSpPr>
            <p:nvPr/>
          </p:nvSpPr>
          <p:spPr bwMode="auto">
            <a:xfrm>
              <a:off x="1522" y="3124"/>
              <a:ext cx="5" cy="5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0 w 19"/>
                <a:gd name="T5" fmla="*/ 0 h 19"/>
                <a:gd name="T6" fmla="*/ 0 w 19"/>
                <a:gd name="T7" fmla="*/ 0 h 19"/>
                <a:gd name="T8" fmla="*/ 0 w 19"/>
                <a:gd name="T9" fmla="*/ 0 h 19"/>
                <a:gd name="T10" fmla="*/ 0 w 19"/>
                <a:gd name="T11" fmla="*/ 0 h 19"/>
                <a:gd name="T12" fmla="*/ 0 w 19"/>
                <a:gd name="T13" fmla="*/ 0 h 19"/>
                <a:gd name="T14" fmla="*/ 0 w 19"/>
                <a:gd name="T15" fmla="*/ 0 h 19"/>
                <a:gd name="T16" fmla="*/ 0 w 19"/>
                <a:gd name="T17" fmla="*/ 0 h 19"/>
                <a:gd name="T18" fmla="*/ 0 w 19"/>
                <a:gd name="T19" fmla="*/ 0 h 19"/>
                <a:gd name="T20" fmla="*/ 0 w 19"/>
                <a:gd name="T21" fmla="*/ 0 h 19"/>
                <a:gd name="T22" fmla="*/ 0 w 19"/>
                <a:gd name="T23" fmla="*/ 0 h 19"/>
                <a:gd name="T24" fmla="*/ 0 w 19"/>
                <a:gd name="T25" fmla="*/ 0 h 19"/>
                <a:gd name="T26" fmla="*/ 0 w 19"/>
                <a:gd name="T27" fmla="*/ 0 h 19"/>
                <a:gd name="T28" fmla="*/ 0 w 19"/>
                <a:gd name="T29" fmla="*/ 0 h 19"/>
                <a:gd name="T30" fmla="*/ 0 w 19"/>
                <a:gd name="T31" fmla="*/ 0 h 19"/>
                <a:gd name="T32" fmla="*/ 0 w 19"/>
                <a:gd name="T33" fmla="*/ 0 h 19"/>
                <a:gd name="T34" fmla="*/ 0 w 19"/>
                <a:gd name="T35" fmla="*/ 0 h 19"/>
                <a:gd name="T36" fmla="*/ 0 w 19"/>
                <a:gd name="T37" fmla="*/ 0 h 19"/>
                <a:gd name="T38" fmla="*/ 0 w 19"/>
                <a:gd name="T39" fmla="*/ 0 h 19"/>
                <a:gd name="T40" fmla="*/ 0 w 19"/>
                <a:gd name="T41" fmla="*/ 0 h 19"/>
                <a:gd name="T42" fmla="*/ 0 w 19"/>
                <a:gd name="T43" fmla="*/ 0 h 19"/>
                <a:gd name="T44" fmla="*/ 0 w 19"/>
                <a:gd name="T45" fmla="*/ 0 h 19"/>
                <a:gd name="T46" fmla="*/ 0 w 19"/>
                <a:gd name="T47" fmla="*/ 0 h 19"/>
                <a:gd name="T48" fmla="*/ 0 w 19"/>
                <a:gd name="T49" fmla="*/ 0 h 19"/>
                <a:gd name="T50" fmla="*/ 0 w 19"/>
                <a:gd name="T51" fmla="*/ 0 h 19"/>
                <a:gd name="T52" fmla="*/ 0 w 19"/>
                <a:gd name="T53" fmla="*/ 0 h 19"/>
                <a:gd name="T54" fmla="*/ 0 w 19"/>
                <a:gd name="T55" fmla="*/ 0 h 19"/>
                <a:gd name="T56" fmla="*/ 0 w 19"/>
                <a:gd name="T57" fmla="*/ 0 h 19"/>
                <a:gd name="T58" fmla="*/ 0 w 19"/>
                <a:gd name="T59" fmla="*/ 0 h 19"/>
                <a:gd name="T60" fmla="*/ 0 w 19"/>
                <a:gd name="T61" fmla="*/ 0 h 19"/>
                <a:gd name="T62" fmla="*/ 0 w 19"/>
                <a:gd name="T63" fmla="*/ 0 h 19"/>
                <a:gd name="T64" fmla="*/ 0 w 19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"/>
                <a:gd name="T100" fmla="*/ 0 h 19"/>
                <a:gd name="T101" fmla="*/ 19 w 19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" h="19">
                  <a:moveTo>
                    <a:pt x="19" y="9"/>
                  </a:moveTo>
                  <a:lnTo>
                    <a:pt x="19" y="7"/>
                  </a:lnTo>
                  <a:lnTo>
                    <a:pt x="18" y="5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4" y="18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9" y="11"/>
                  </a:lnTo>
                  <a:lnTo>
                    <a:pt x="19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1" name="Line 3598"/>
            <p:cNvSpPr>
              <a:spLocks noChangeShapeType="1"/>
            </p:cNvSpPr>
            <p:nvPr/>
          </p:nvSpPr>
          <p:spPr bwMode="auto">
            <a:xfrm>
              <a:off x="1517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2" name="Line 3599"/>
            <p:cNvSpPr>
              <a:spLocks noChangeShapeType="1"/>
            </p:cNvSpPr>
            <p:nvPr/>
          </p:nvSpPr>
          <p:spPr bwMode="auto">
            <a:xfrm flipV="1">
              <a:off x="1501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3" name="Line 3600"/>
            <p:cNvSpPr>
              <a:spLocks noChangeShapeType="1"/>
            </p:cNvSpPr>
            <p:nvPr/>
          </p:nvSpPr>
          <p:spPr bwMode="auto">
            <a:xfrm flipV="1">
              <a:off x="1473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4" name="Line 3601"/>
            <p:cNvSpPr>
              <a:spLocks noChangeShapeType="1"/>
            </p:cNvSpPr>
            <p:nvPr/>
          </p:nvSpPr>
          <p:spPr bwMode="auto">
            <a:xfrm>
              <a:off x="1491" y="31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5" name="Line 3602"/>
            <p:cNvSpPr>
              <a:spLocks noChangeShapeType="1"/>
            </p:cNvSpPr>
            <p:nvPr/>
          </p:nvSpPr>
          <p:spPr bwMode="auto">
            <a:xfrm>
              <a:off x="1454" y="310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6" name="Line 3603"/>
            <p:cNvSpPr>
              <a:spLocks noChangeShapeType="1"/>
            </p:cNvSpPr>
            <p:nvPr/>
          </p:nvSpPr>
          <p:spPr bwMode="auto">
            <a:xfrm>
              <a:off x="1454" y="309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7" name="Line 3604"/>
            <p:cNvSpPr>
              <a:spLocks noChangeShapeType="1"/>
            </p:cNvSpPr>
            <p:nvPr/>
          </p:nvSpPr>
          <p:spPr bwMode="auto">
            <a:xfrm>
              <a:off x="1473" y="31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8" name="Line 3605"/>
            <p:cNvSpPr>
              <a:spLocks noChangeShapeType="1"/>
            </p:cNvSpPr>
            <p:nvPr/>
          </p:nvSpPr>
          <p:spPr bwMode="auto">
            <a:xfrm>
              <a:off x="1425" y="3154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59" name="Line 3606"/>
            <p:cNvSpPr>
              <a:spLocks noChangeShapeType="1"/>
            </p:cNvSpPr>
            <p:nvPr/>
          </p:nvSpPr>
          <p:spPr bwMode="auto">
            <a:xfrm>
              <a:off x="1454" y="3142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0" name="Line 3607"/>
            <p:cNvSpPr>
              <a:spLocks noChangeShapeType="1"/>
            </p:cNvSpPr>
            <p:nvPr/>
          </p:nvSpPr>
          <p:spPr bwMode="auto">
            <a:xfrm>
              <a:off x="1454" y="311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1" name="Line 3608"/>
            <p:cNvSpPr>
              <a:spLocks noChangeShapeType="1"/>
            </p:cNvSpPr>
            <p:nvPr/>
          </p:nvSpPr>
          <p:spPr bwMode="auto">
            <a:xfrm>
              <a:off x="1454" y="313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2" name="Line 3609"/>
            <p:cNvSpPr>
              <a:spLocks noChangeShapeType="1"/>
            </p:cNvSpPr>
            <p:nvPr/>
          </p:nvSpPr>
          <p:spPr bwMode="auto">
            <a:xfrm flipH="1">
              <a:off x="1497" y="3142"/>
              <a:ext cx="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3" name="Line 3610"/>
            <p:cNvSpPr>
              <a:spLocks noChangeShapeType="1"/>
            </p:cNvSpPr>
            <p:nvPr/>
          </p:nvSpPr>
          <p:spPr bwMode="auto">
            <a:xfrm flipH="1">
              <a:off x="1501" y="3117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4" name="Line 3611"/>
            <p:cNvSpPr>
              <a:spLocks noChangeShapeType="1"/>
            </p:cNvSpPr>
            <p:nvPr/>
          </p:nvSpPr>
          <p:spPr bwMode="auto">
            <a:xfrm flipH="1">
              <a:off x="1491" y="3117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5" name="Line 3612"/>
            <p:cNvSpPr>
              <a:spLocks noChangeShapeType="1"/>
            </p:cNvSpPr>
            <p:nvPr/>
          </p:nvSpPr>
          <p:spPr bwMode="auto">
            <a:xfrm flipH="1">
              <a:off x="1491" y="3095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6" name="Line 3613"/>
            <p:cNvSpPr>
              <a:spLocks noChangeShapeType="1"/>
            </p:cNvSpPr>
            <p:nvPr/>
          </p:nvSpPr>
          <p:spPr bwMode="auto">
            <a:xfrm>
              <a:off x="1501" y="3108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7" name="Line 3614"/>
            <p:cNvSpPr>
              <a:spLocks noChangeShapeType="1"/>
            </p:cNvSpPr>
            <p:nvPr/>
          </p:nvSpPr>
          <p:spPr bwMode="auto">
            <a:xfrm>
              <a:off x="1491" y="3108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8" name="Line 3615"/>
            <p:cNvSpPr>
              <a:spLocks noChangeShapeType="1"/>
            </p:cNvSpPr>
            <p:nvPr/>
          </p:nvSpPr>
          <p:spPr bwMode="auto">
            <a:xfrm flipH="1">
              <a:off x="1377" y="296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69" name="Freeform 3616"/>
            <p:cNvSpPr>
              <a:spLocks/>
            </p:cNvSpPr>
            <p:nvPr/>
          </p:nvSpPr>
          <p:spPr bwMode="auto">
            <a:xfrm>
              <a:off x="1341" y="2951"/>
              <a:ext cx="36" cy="15"/>
            </a:xfrm>
            <a:custGeom>
              <a:avLst/>
              <a:gdLst>
                <a:gd name="T0" fmla="*/ 0 w 144"/>
                <a:gd name="T1" fmla="*/ 0 h 60"/>
                <a:gd name="T2" fmla="*/ 0 w 144"/>
                <a:gd name="T3" fmla="*/ 0 h 60"/>
                <a:gd name="T4" fmla="*/ 0 w 144"/>
                <a:gd name="T5" fmla="*/ 0 h 60"/>
                <a:gd name="T6" fmla="*/ 0 w 144"/>
                <a:gd name="T7" fmla="*/ 0 h 60"/>
                <a:gd name="T8" fmla="*/ 0 w 144"/>
                <a:gd name="T9" fmla="*/ 0 h 60"/>
                <a:gd name="T10" fmla="*/ 0 w 144"/>
                <a:gd name="T11" fmla="*/ 0 h 60"/>
                <a:gd name="T12" fmla="*/ 0 w 144"/>
                <a:gd name="T13" fmla="*/ 0 h 60"/>
                <a:gd name="T14" fmla="*/ 0 w 144"/>
                <a:gd name="T15" fmla="*/ 0 h 60"/>
                <a:gd name="T16" fmla="*/ 0 w 144"/>
                <a:gd name="T17" fmla="*/ 0 h 60"/>
                <a:gd name="T18" fmla="*/ 0 w 144"/>
                <a:gd name="T19" fmla="*/ 0 h 60"/>
                <a:gd name="T20" fmla="*/ 0 w 144"/>
                <a:gd name="T21" fmla="*/ 0 h 60"/>
                <a:gd name="T22" fmla="*/ 0 w 144"/>
                <a:gd name="T23" fmla="*/ 0 h 60"/>
                <a:gd name="T24" fmla="*/ 0 w 144"/>
                <a:gd name="T25" fmla="*/ 0 h 60"/>
                <a:gd name="T26" fmla="*/ 0 w 144"/>
                <a:gd name="T27" fmla="*/ 0 h 60"/>
                <a:gd name="T28" fmla="*/ 0 w 144"/>
                <a:gd name="T29" fmla="*/ 0 h 60"/>
                <a:gd name="T30" fmla="*/ 0 w 144"/>
                <a:gd name="T31" fmla="*/ 0 h 60"/>
                <a:gd name="T32" fmla="*/ 0 w 144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4"/>
                <a:gd name="T52" fmla="*/ 0 h 60"/>
                <a:gd name="T53" fmla="*/ 144 w 144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4" h="60">
                  <a:moveTo>
                    <a:pt x="0" y="0"/>
                  </a:moveTo>
                  <a:lnTo>
                    <a:pt x="8" y="7"/>
                  </a:lnTo>
                  <a:lnTo>
                    <a:pt x="16" y="13"/>
                  </a:lnTo>
                  <a:lnTo>
                    <a:pt x="24" y="18"/>
                  </a:lnTo>
                  <a:lnTo>
                    <a:pt x="33" y="23"/>
                  </a:lnTo>
                  <a:lnTo>
                    <a:pt x="42" y="28"/>
                  </a:lnTo>
                  <a:lnTo>
                    <a:pt x="50" y="32"/>
                  </a:lnTo>
                  <a:lnTo>
                    <a:pt x="59" y="37"/>
                  </a:lnTo>
                  <a:lnTo>
                    <a:pt x="68" y="41"/>
                  </a:lnTo>
                  <a:lnTo>
                    <a:pt x="77" y="44"/>
                  </a:lnTo>
                  <a:lnTo>
                    <a:pt x="87" y="48"/>
                  </a:lnTo>
                  <a:lnTo>
                    <a:pt x="96" y="50"/>
                  </a:lnTo>
                  <a:lnTo>
                    <a:pt x="106" y="53"/>
                  </a:lnTo>
                  <a:lnTo>
                    <a:pt x="115" y="55"/>
                  </a:lnTo>
                  <a:lnTo>
                    <a:pt x="125" y="57"/>
                  </a:lnTo>
                  <a:lnTo>
                    <a:pt x="135" y="59"/>
                  </a:lnTo>
                  <a:lnTo>
                    <a:pt x="144" y="6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0" name="Line 3617"/>
            <p:cNvSpPr>
              <a:spLocks noChangeShapeType="1"/>
            </p:cNvSpPr>
            <p:nvPr/>
          </p:nvSpPr>
          <p:spPr bwMode="auto">
            <a:xfrm flipH="1">
              <a:off x="1508" y="2999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1" name="Line 3618"/>
            <p:cNvSpPr>
              <a:spLocks noChangeShapeType="1"/>
            </p:cNvSpPr>
            <p:nvPr/>
          </p:nvSpPr>
          <p:spPr bwMode="auto">
            <a:xfrm>
              <a:off x="1458" y="2999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2" name="Line 3619"/>
            <p:cNvSpPr>
              <a:spLocks noChangeShapeType="1"/>
            </p:cNvSpPr>
            <p:nvPr/>
          </p:nvSpPr>
          <p:spPr bwMode="auto">
            <a:xfrm>
              <a:off x="1500" y="2999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3" name="Line 3620"/>
            <p:cNvSpPr>
              <a:spLocks noChangeShapeType="1"/>
            </p:cNvSpPr>
            <p:nvPr/>
          </p:nvSpPr>
          <p:spPr bwMode="auto">
            <a:xfrm>
              <a:off x="1458" y="3013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4" name="Line 3621"/>
            <p:cNvSpPr>
              <a:spLocks noChangeShapeType="1"/>
            </p:cNvSpPr>
            <p:nvPr/>
          </p:nvSpPr>
          <p:spPr bwMode="auto">
            <a:xfrm flipH="1">
              <a:off x="1458" y="2999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5" name="Line 3622"/>
            <p:cNvSpPr>
              <a:spLocks noChangeShapeType="1"/>
            </p:cNvSpPr>
            <p:nvPr/>
          </p:nvSpPr>
          <p:spPr bwMode="auto">
            <a:xfrm flipV="1">
              <a:off x="1512" y="2942"/>
              <a:ext cx="1" cy="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6" name="Line 3623"/>
            <p:cNvSpPr>
              <a:spLocks noChangeShapeType="1"/>
            </p:cNvSpPr>
            <p:nvPr/>
          </p:nvSpPr>
          <p:spPr bwMode="auto">
            <a:xfrm flipV="1">
              <a:off x="1508" y="2944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7" name="Line 3624"/>
            <p:cNvSpPr>
              <a:spLocks noChangeShapeType="1"/>
            </p:cNvSpPr>
            <p:nvPr/>
          </p:nvSpPr>
          <p:spPr bwMode="auto">
            <a:xfrm flipV="1">
              <a:off x="1463" y="2954"/>
              <a:ext cx="1" cy="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8" name="Line 3625"/>
            <p:cNvSpPr>
              <a:spLocks noChangeShapeType="1"/>
            </p:cNvSpPr>
            <p:nvPr/>
          </p:nvSpPr>
          <p:spPr bwMode="auto">
            <a:xfrm flipV="1">
              <a:off x="1589" y="3130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79" name="Line 3626"/>
            <p:cNvSpPr>
              <a:spLocks noChangeShapeType="1"/>
            </p:cNvSpPr>
            <p:nvPr/>
          </p:nvSpPr>
          <p:spPr bwMode="auto">
            <a:xfrm flipV="1">
              <a:off x="1589" y="3121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0" name="Line 3627"/>
            <p:cNvSpPr>
              <a:spLocks noChangeShapeType="1"/>
            </p:cNvSpPr>
            <p:nvPr/>
          </p:nvSpPr>
          <p:spPr bwMode="auto">
            <a:xfrm flipV="1">
              <a:off x="1589" y="3026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1" name="Line 3628"/>
            <p:cNvSpPr>
              <a:spLocks noChangeShapeType="1"/>
            </p:cNvSpPr>
            <p:nvPr/>
          </p:nvSpPr>
          <p:spPr bwMode="auto">
            <a:xfrm flipV="1">
              <a:off x="1589" y="3016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2" name="Line 3629"/>
            <p:cNvSpPr>
              <a:spLocks noChangeShapeType="1"/>
            </p:cNvSpPr>
            <p:nvPr/>
          </p:nvSpPr>
          <p:spPr bwMode="auto">
            <a:xfrm flipV="1">
              <a:off x="1589" y="2935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3" name="Line 3630"/>
            <p:cNvSpPr>
              <a:spLocks noChangeShapeType="1"/>
            </p:cNvSpPr>
            <p:nvPr/>
          </p:nvSpPr>
          <p:spPr bwMode="auto">
            <a:xfrm>
              <a:off x="1560" y="3022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4" name="Line 3631"/>
            <p:cNvSpPr>
              <a:spLocks noChangeShapeType="1"/>
            </p:cNvSpPr>
            <p:nvPr/>
          </p:nvSpPr>
          <p:spPr bwMode="auto">
            <a:xfrm>
              <a:off x="1618" y="3154"/>
              <a:ext cx="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5" name="Line 3632"/>
            <p:cNvSpPr>
              <a:spLocks noChangeShapeType="1"/>
            </p:cNvSpPr>
            <p:nvPr/>
          </p:nvSpPr>
          <p:spPr bwMode="auto">
            <a:xfrm flipH="1">
              <a:off x="1603" y="3166"/>
              <a:ext cx="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6" name="Line 3633"/>
            <p:cNvSpPr>
              <a:spLocks noChangeShapeType="1"/>
            </p:cNvSpPr>
            <p:nvPr/>
          </p:nvSpPr>
          <p:spPr bwMode="auto">
            <a:xfrm>
              <a:off x="1614" y="3087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7" name="Line 3634"/>
            <p:cNvSpPr>
              <a:spLocks noChangeShapeType="1"/>
            </p:cNvSpPr>
            <p:nvPr/>
          </p:nvSpPr>
          <p:spPr bwMode="auto">
            <a:xfrm flipV="1">
              <a:off x="1618" y="309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8" name="Line 3635"/>
            <p:cNvSpPr>
              <a:spLocks noChangeShapeType="1"/>
            </p:cNvSpPr>
            <p:nvPr/>
          </p:nvSpPr>
          <p:spPr bwMode="auto">
            <a:xfrm>
              <a:off x="1632" y="3093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89" name="Line 3636"/>
            <p:cNvSpPr>
              <a:spLocks noChangeShapeType="1"/>
            </p:cNvSpPr>
            <p:nvPr/>
          </p:nvSpPr>
          <p:spPr bwMode="auto">
            <a:xfrm flipH="1">
              <a:off x="1544" y="309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0" name="Line 3637"/>
            <p:cNvSpPr>
              <a:spLocks noChangeShapeType="1"/>
            </p:cNvSpPr>
            <p:nvPr/>
          </p:nvSpPr>
          <p:spPr bwMode="auto">
            <a:xfrm>
              <a:off x="1544" y="3100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1" name="Freeform 3638"/>
            <p:cNvSpPr>
              <a:spLocks/>
            </p:cNvSpPr>
            <p:nvPr/>
          </p:nvSpPr>
          <p:spPr bwMode="auto">
            <a:xfrm>
              <a:off x="1546" y="3098"/>
              <a:ext cx="4" cy="4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0 w 18"/>
                <a:gd name="T5" fmla="*/ 0 h 18"/>
                <a:gd name="T6" fmla="*/ 0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0 w 18"/>
                <a:gd name="T13" fmla="*/ 0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0 h 18"/>
                <a:gd name="T20" fmla="*/ 0 w 18"/>
                <a:gd name="T21" fmla="*/ 0 h 18"/>
                <a:gd name="T22" fmla="*/ 0 w 18"/>
                <a:gd name="T23" fmla="*/ 0 h 18"/>
                <a:gd name="T24" fmla="*/ 0 w 18"/>
                <a:gd name="T25" fmla="*/ 0 h 18"/>
                <a:gd name="T26" fmla="*/ 0 w 18"/>
                <a:gd name="T27" fmla="*/ 0 h 18"/>
                <a:gd name="T28" fmla="*/ 0 w 18"/>
                <a:gd name="T29" fmla="*/ 0 h 18"/>
                <a:gd name="T30" fmla="*/ 0 w 18"/>
                <a:gd name="T31" fmla="*/ 0 h 18"/>
                <a:gd name="T32" fmla="*/ 0 w 18"/>
                <a:gd name="T33" fmla="*/ 0 h 18"/>
                <a:gd name="T34" fmla="*/ 0 w 18"/>
                <a:gd name="T35" fmla="*/ 0 h 18"/>
                <a:gd name="T36" fmla="*/ 0 w 18"/>
                <a:gd name="T37" fmla="*/ 0 h 18"/>
                <a:gd name="T38" fmla="*/ 0 w 18"/>
                <a:gd name="T39" fmla="*/ 0 h 18"/>
                <a:gd name="T40" fmla="*/ 0 w 18"/>
                <a:gd name="T41" fmla="*/ 0 h 18"/>
                <a:gd name="T42" fmla="*/ 0 w 18"/>
                <a:gd name="T43" fmla="*/ 0 h 18"/>
                <a:gd name="T44" fmla="*/ 0 w 18"/>
                <a:gd name="T45" fmla="*/ 0 h 18"/>
                <a:gd name="T46" fmla="*/ 0 w 18"/>
                <a:gd name="T47" fmla="*/ 0 h 18"/>
                <a:gd name="T48" fmla="*/ 0 w 18"/>
                <a:gd name="T49" fmla="*/ 0 h 18"/>
                <a:gd name="T50" fmla="*/ 0 w 18"/>
                <a:gd name="T51" fmla="*/ 0 h 18"/>
                <a:gd name="T52" fmla="*/ 0 w 18"/>
                <a:gd name="T53" fmla="*/ 0 h 18"/>
                <a:gd name="T54" fmla="*/ 0 w 18"/>
                <a:gd name="T55" fmla="*/ 0 h 18"/>
                <a:gd name="T56" fmla="*/ 0 w 18"/>
                <a:gd name="T57" fmla="*/ 0 h 18"/>
                <a:gd name="T58" fmla="*/ 0 w 18"/>
                <a:gd name="T59" fmla="*/ 0 h 18"/>
                <a:gd name="T60" fmla="*/ 0 w 18"/>
                <a:gd name="T61" fmla="*/ 0 h 18"/>
                <a:gd name="T62" fmla="*/ 0 w 18"/>
                <a:gd name="T63" fmla="*/ 0 h 18"/>
                <a:gd name="T64" fmla="*/ 0 w 18"/>
                <a:gd name="T65" fmla="*/ 0 h 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"/>
                <a:gd name="T100" fmla="*/ 0 h 18"/>
                <a:gd name="T101" fmla="*/ 18 w 18"/>
                <a:gd name="T102" fmla="*/ 18 h 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" h="18">
                  <a:moveTo>
                    <a:pt x="18" y="9"/>
                  </a:moveTo>
                  <a:lnTo>
                    <a:pt x="18" y="7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5" y="15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18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2" name="Line 3639"/>
            <p:cNvSpPr>
              <a:spLocks noChangeShapeType="1"/>
            </p:cNvSpPr>
            <p:nvPr/>
          </p:nvSpPr>
          <p:spPr bwMode="auto">
            <a:xfrm>
              <a:off x="1548" y="309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3" name="Line 3640"/>
            <p:cNvSpPr>
              <a:spLocks noChangeShapeType="1"/>
            </p:cNvSpPr>
            <p:nvPr/>
          </p:nvSpPr>
          <p:spPr bwMode="auto">
            <a:xfrm flipV="1">
              <a:off x="1572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4" name="Line 3641"/>
            <p:cNvSpPr>
              <a:spLocks noChangeShapeType="1"/>
            </p:cNvSpPr>
            <p:nvPr/>
          </p:nvSpPr>
          <p:spPr bwMode="auto">
            <a:xfrm>
              <a:off x="1581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5" name="Line 3642"/>
            <p:cNvSpPr>
              <a:spLocks noChangeShapeType="1"/>
            </p:cNvSpPr>
            <p:nvPr/>
          </p:nvSpPr>
          <p:spPr bwMode="auto">
            <a:xfrm flipV="1">
              <a:off x="1599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6" name="Line 3643"/>
            <p:cNvSpPr>
              <a:spLocks noChangeShapeType="1"/>
            </p:cNvSpPr>
            <p:nvPr/>
          </p:nvSpPr>
          <p:spPr bwMode="auto">
            <a:xfrm>
              <a:off x="1555" y="3117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7" name="Line 3644"/>
            <p:cNvSpPr>
              <a:spLocks noChangeShapeType="1"/>
            </p:cNvSpPr>
            <p:nvPr/>
          </p:nvSpPr>
          <p:spPr bwMode="auto">
            <a:xfrm>
              <a:off x="1581" y="311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8" name="Line 3645"/>
            <p:cNvSpPr>
              <a:spLocks noChangeShapeType="1"/>
            </p:cNvSpPr>
            <p:nvPr/>
          </p:nvSpPr>
          <p:spPr bwMode="auto">
            <a:xfrm flipH="1">
              <a:off x="1555" y="3117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99" name="Line 3646"/>
            <p:cNvSpPr>
              <a:spLocks noChangeShapeType="1"/>
            </p:cNvSpPr>
            <p:nvPr/>
          </p:nvSpPr>
          <p:spPr bwMode="auto">
            <a:xfrm flipH="1">
              <a:off x="1596" y="3095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0" name="Line 3647"/>
            <p:cNvSpPr>
              <a:spLocks noChangeShapeType="1"/>
            </p:cNvSpPr>
            <p:nvPr/>
          </p:nvSpPr>
          <p:spPr bwMode="auto">
            <a:xfrm>
              <a:off x="1555" y="3108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1" name="Line 3648"/>
            <p:cNvSpPr>
              <a:spLocks noChangeShapeType="1"/>
            </p:cNvSpPr>
            <p:nvPr/>
          </p:nvSpPr>
          <p:spPr bwMode="auto">
            <a:xfrm flipH="1">
              <a:off x="1596" y="31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2" name="Line 3649"/>
            <p:cNvSpPr>
              <a:spLocks noChangeShapeType="1"/>
            </p:cNvSpPr>
            <p:nvPr/>
          </p:nvSpPr>
          <p:spPr bwMode="auto">
            <a:xfrm flipH="1">
              <a:off x="1596" y="311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3" name="Line 3650"/>
            <p:cNvSpPr>
              <a:spLocks noChangeShapeType="1"/>
            </p:cNvSpPr>
            <p:nvPr/>
          </p:nvSpPr>
          <p:spPr bwMode="auto">
            <a:xfrm>
              <a:off x="1596" y="310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4" name="Line 3651"/>
            <p:cNvSpPr>
              <a:spLocks noChangeShapeType="1"/>
            </p:cNvSpPr>
            <p:nvPr/>
          </p:nvSpPr>
          <p:spPr bwMode="auto">
            <a:xfrm flipV="1">
              <a:off x="1618" y="3142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5" name="Line 3652"/>
            <p:cNvSpPr>
              <a:spLocks noChangeShapeType="1"/>
            </p:cNvSpPr>
            <p:nvPr/>
          </p:nvSpPr>
          <p:spPr bwMode="auto">
            <a:xfrm>
              <a:off x="1544" y="3126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6" name="Freeform 3653"/>
            <p:cNvSpPr>
              <a:spLocks/>
            </p:cNvSpPr>
            <p:nvPr/>
          </p:nvSpPr>
          <p:spPr bwMode="auto">
            <a:xfrm>
              <a:off x="1546" y="3124"/>
              <a:ext cx="4" cy="5"/>
            </a:xfrm>
            <a:custGeom>
              <a:avLst/>
              <a:gdLst>
                <a:gd name="T0" fmla="*/ 0 w 18"/>
                <a:gd name="T1" fmla="*/ 0 h 19"/>
                <a:gd name="T2" fmla="*/ 0 w 18"/>
                <a:gd name="T3" fmla="*/ 0 h 19"/>
                <a:gd name="T4" fmla="*/ 0 w 18"/>
                <a:gd name="T5" fmla="*/ 0 h 19"/>
                <a:gd name="T6" fmla="*/ 0 w 18"/>
                <a:gd name="T7" fmla="*/ 0 h 19"/>
                <a:gd name="T8" fmla="*/ 0 w 18"/>
                <a:gd name="T9" fmla="*/ 0 h 19"/>
                <a:gd name="T10" fmla="*/ 0 w 18"/>
                <a:gd name="T11" fmla="*/ 0 h 19"/>
                <a:gd name="T12" fmla="*/ 0 w 18"/>
                <a:gd name="T13" fmla="*/ 0 h 19"/>
                <a:gd name="T14" fmla="*/ 0 w 18"/>
                <a:gd name="T15" fmla="*/ 0 h 19"/>
                <a:gd name="T16" fmla="*/ 0 w 18"/>
                <a:gd name="T17" fmla="*/ 0 h 19"/>
                <a:gd name="T18" fmla="*/ 0 w 18"/>
                <a:gd name="T19" fmla="*/ 0 h 19"/>
                <a:gd name="T20" fmla="*/ 0 w 18"/>
                <a:gd name="T21" fmla="*/ 0 h 19"/>
                <a:gd name="T22" fmla="*/ 0 w 18"/>
                <a:gd name="T23" fmla="*/ 0 h 19"/>
                <a:gd name="T24" fmla="*/ 0 w 18"/>
                <a:gd name="T25" fmla="*/ 0 h 19"/>
                <a:gd name="T26" fmla="*/ 0 w 18"/>
                <a:gd name="T27" fmla="*/ 0 h 19"/>
                <a:gd name="T28" fmla="*/ 0 w 18"/>
                <a:gd name="T29" fmla="*/ 0 h 19"/>
                <a:gd name="T30" fmla="*/ 0 w 18"/>
                <a:gd name="T31" fmla="*/ 0 h 19"/>
                <a:gd name="T32" fmla="*/ 0 w 18"/>
                <a:gd name="T33" fmla="*/ 0 h 19"/>
                <a:gd name="T34" fmla="*/ 0 w 18"/>
                <a:gd name="T35" fmla="*/ 0 h 19"/>
                <a:gd name="T36" fmla="*/ 0 w 18"/>
                <a:gd name="T37" fmla="*/ 0 h 19"/>
                <a:gd name="T38" fmla="*/ 0 w 18"/>
                <a:gd name="T39" fmla="*/ 0 h 19"/>
                <a:gd name="T40" fmla="*/ 0 w 18"/>
                <a:gd name="T41" fmla="*/ 0 h 19"/>
                <a:gd name="T42" fmla="*/ 0 w 18"/>
                <a:gd name="T43" fmla="*/ 0 h 19"/>
                <a:gd name="T44" fmla="*/ 0 w 18"/>
                <a:gd name="T45" fmla="*/ 0 h 19"/>
                <a:gd name="T46" fmla="*/ 0 w 18"/>
                <a:gd name="T47" fmla="*/ 0 h 19"/>
                <a:gd name="T48" fmla="*/ 0 w 18"/>
                <a:gd name="T49" fmla="*/ 0 h 19"/>
                <a:gd name="T50" fmla="*/ 0 w 18"/>
                <a:gd name="T51" fmla="*/ 0 h 19"/>
                <a:gd name="T52" fmla="*/ 0 w 18"/>
                <a:gd name="T53" fmla="*/ 0 h 19"/>
                <a:gd name="T54" fmla="*/ 0 w 18"/>
                <a:gd name="T55" fmla="*/ 0 h 19"/>
                <a:gd name="T56" fmla="*/ 0 w 18"/>
                <a:gd name="T57" fmla="*/ 0 h 19"/>
                <a:gd name="T58" fmla="*/ 0 w 18"/>
                <a:gd name="T59" fmla="*/ 0 h 19"/>
                <a:gd name="T60" fmla="*/ 0 w 18"/>
                <a:gd name="T61" fmla="*/ 0 h 19"/>
                <a:gd name="T62" fmla="*/ 0 w 18"/>
                <a:gd name="T63" fmla="*/ 0 h 19"/>
                <a:gd name="T64" fmla="*/ 0 w 18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"/>
                <a:gd name="T100" fmla="*/ 0 h 19"/>
                <a:gd name="T101" fmla="*/ 18 w 18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" h="19">
                  <a:moveTo>
                    <a:pt x="18" y="9"/>
                  </a:moveTo>
                  <a:lnTo>
                    <a:pt x="18" y="7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4" y="18"/>
                  </a:lnTo>
                  <a:lnTo>
                    <a:pt x="15" y="16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8" y="11"/>
                  </a:lnTo>
                  <a:lnTo>
                    <a:pt x="18" y="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7" name="Line 3654"/>
            <p:cNvSpPr>
              <a:spLocks noChangeShapeType="1"/>
            </p:cNvSpPr>
            <p:nvPr/>
          </p:nvSpPr>
          <p:spPr bwMode="auto">
            <a:xfrm>
              <a:off x="1555" y="3132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8" name="Line 3655"/>
            <p:cNvSpPr>
              <a:spLocks noChangeShapeType="1"/>
            </p:cNvSpPr>
            <p:nvPr/>
          </p:nvSpPr>
          <p:spPr bwMode="auto">
            <a:xfrm flipH="1">
              <a:off x="1603" y="3142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09" name="Line 3656"/>
            <p:cNvSpPr>
              <a:spLocks noChangeShapeType="1"/>
            </p:cNvSpPr>
            <p:nvPr/>
          </p:nvSpPr>
          <p:spPr bwMode="auto">
            <a:xfrm>
              <a:off x="1425" y="3154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0" name="Line 3657"/>
            <p:cNvSpPr>
              <a:spLocks noChangeShapeType="1"/>
            </p:cNvSpPr>
            <p:nvPr/>
          </p:nvSpPr>
          <p:spPr bwMode="auto">
            <a:xfrm flipV="1">
              <a:off x="1555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1" name="Line 3658"/>
            <p:cNvSpPr>
              <a:spLocks noChangeShapeType="1"/>
            </p:cNvSpPr>
            <p:nvPr/>
          </p:nvSpPr>
          <p:spPr bwMode="auto">
            <a:xfrm flipV="1">
              <a:off x="1618" y="311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2" name="Line 3659"/>
            <p:cNvSpPr>
              <a:spLocks noChangeShapeType="1"/>
            </p:cNvSpPr>
            <p:nvPr/>
          </p:nvSpPr>
          <p:spPr bwMode="auto">
            <a:xfrm>
              <a:off x="1638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3" name="Line 3660"/>
            <p:cNvSpPr>
              <a:spLocks noChangeShapeType="1"/>
            </p:cNvSpPr>
            <p:nvPr/>
          </p:nvSpPr>
          <p:spPr bwMode="auto">
            <a:xfrm flipV="1">
              <a:off x="1632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4" name="Line 3661"/>
            <p:cNvSpPr>
              <a:spLocks noChangeShapeType="1"/>
            </p:cNvSpPr>
            <p:nvPr/>
          </p:nvSpPr>
          <p:spPr bwMode="auto">
            <a:xfrm>
              <a:off x="1548" y="3123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5" name="Line 3662"/>
            <p:cNvSpPr>
              <a:spLocks noChangeShapeType="1"/>
            </p:cNvSpPr>
            <p:nvPr/>
          </p:nvSpPr>
          <p:spPr bwMode="auto">
            <a:xfrm>
              <a:off x="1647" y="316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6" name="Line 3663"/>
            <p:cNvSpPr>
              <a:spLocks noChangeShapeType="1"/>
            </p:cNvSpPr>
            <p:nvPr/>
          </p:nvSpPr>
          <p:spPr bwMode="auto">
            <a:xfrm>
              <a:off x="1647" y="3154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7" name="Line 3664"/>
            <p:cNvSpPr>
              <a:spLocks noChangeShapeType="1"/>
            </p:cNvSpPr>
            <p:nvPr/>
          </p:nvSpPr>
          <p:spPr bwMode="auto">
            <a:xfrm>
              <a:off x="1614" y="2999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8" name="Line 3665"/>
            <p:cNvSpPr>
              <a:spLocks noChangeShapeType="1"/>
            </p:cNvSpPr>
            <p:nvPr/>
          </p:nvSpPr>
          <p:spPr bwMode="auto">
            <a:xfrm flipV="1">
              <a:off x="1614" y="3013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19" name="Line 3666"/>
            <p:cNvSpPr>
              <a:spLocks noChangeShapeType="1"/>
            </p:cNvSpPr>
            <p:nvPr/>
          </p:nvSpPr>
          <p:spPr bwMode="auto">
            <a:xfrm>
              <a:off x="1614" y="3017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0" name="Line 3667"/>
            <p:cNvSpPr>
              <a:spLocks noChangeShapeType="1"/>
            </p:cNvSpPr>
            <p:nvPr/>
          </p:nvSpPr>
          <p:spPr bwMode="auto">
            <a:xfrm>
              <a:off x="1553" y="3005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1" name="Line 3668"/>
            <p:cNvSpPr>
              <a:spLocks noChangeShapeType="1"/>
            </p:cNvSpPr>
            <p:nvPr/>
          </p:nvSpPr>
          <p:spPr bwMode="auto">
            <a:xfrm>
              <a:off x="1606" y="2999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2" name="Line 3669"/>
            <p:cNvSpPr>
              <a:spLocks noChangeShapeType="1"/>
            </p:cNvSpPr>
            <p:nvPr/>
          </p:nvSpPr>
          <p:spPr bwMode="auto">
            <a:xfrm>
              <a:off x="1573" y="3002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3" name="Line 3670"/>
            <p:cNvSpPr>
              <a:spLocks noChangeShapeType="1"/>
            </p:cNvSpPr>
            <p:nvPr/>
          </p:nvSpPr>
          <p:spPr bwMode="auto">
            <a:xfrm>
              <a:off x="1596" y="3013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4" name="Line 3671"/>
            <p:cNvSpPr>
              <a:spLocks noChangeShapeType="1"/>
            </p:cNvSpPr>
            <p:nvPr/>
          </p:nvSpPr>
          <p:spPr bwMode="auto">
            <a:xfrm>
              <a:off x="1610" y="3022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5" name="Line 3672"/>
            <p:cNvSpPr>
              <a:spLocks noChangeShapeType="1"/>
            </p:cNvSpPr>
            <p:nvPr/>
          </p:nvSpPr>
          <p:spPr bwMode="auto">
            <a:xfrm flipH="1">
              <a:off x="1596" y="302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6" name="Line 3673"/>
            <p:cNvSpPr>
              <a:spLocks noChangeShapeType="1"/>
            </p:cNvSpPr>
            <p:nvPr/>
          </p:nvSpPr>
          <p:spPr bwMode="auto">
            <a:xfrm flipH="1">
              <a:off x="1610" y="2999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7" name="Line 3674"/>
            <p:cNvSpPr>
              <a:spLocks noChangeShapeType="1"/>
            </p:cNvSpPr>
            <p:nvPr/>
          </p:nvSpPr>
          <p:spPr bwMode="auto">
            <a:xfrm>
              <a:off x="1803" y="2966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8" name="Line 3675"/>
            <p:cNvSpPr>
              <a:spLocks noChangeShapeType="1"/>
            </p:cNvSpPr>
            <p:nvPr/>
          </p:nvSpPr>
          <p:spPr bwMode="auto">
            <a:xfrm>
              <a:off x="1852" y="2966"/>
              <a:ext cx="2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29" name="Line 3676"/>
            <p:cNvSpPr>
              <a:spLocks noChangeShapeType="1"/>
            </p:cNvSpPr>
            <p:nvPr/>
          </p:nvSpPr>
          <p:spPr bwMode="auto">
            <a:xfrm>
              <a:off x="1455" y="2821"/>
              <a:ext cx="1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0" name="Freeform 3677"/>
            <p:cNvSpPr>
              <a:spLocks/>
            </p:cNvSpPr>
            <p:nvPr/>
          </p:nvSpPr>
          <p:spPr bwMode="auto">
            <a:xfrm>
              <a:off x="1274" y="2848"/>
              <a:ext cx="19" cy="46"/>
            </a:xfrm>
            <a:custGeom>
              <a:avLst/>
              <a:gdLst>
                <a:gd name="T0" fmla="*/ 0 w 78"/>
                <a:gd name="T1" fmla="*/ 0 h 185"/>
                <a:gd name="T2" fmla="*/ 0 w 78"/>
                <a:gd name="T3" fmla="*/ 0 h 185"/>
                <a:gd name="T4" fmla="*/ 0 w 78"/>
                <a:gd name="T5" fmla="*/ 0 h 185"/>
                <a:gd name="T6" fmla="*/ 0 w 78"/>
                <a:gd name="T7" fmla="*/ 0 h 185"/>
                <a:gd name="T8" fmla="*/ 0 w 78"/>
                <a:gd name="T9" fmla="*/ 0 h 185"/>
                <a:gd name="T10" fmla="*/ 0 w 78"/>
                <a:gd name="T11" fmla="*/ 0 h 185"/>
                <a:gd name="T12" fmla="*/ 0 w 78"/>
                <a:gd name="T13" fmla="*/ 0 h 185"/>
                <a:gd name="T14" fmla="*/ 0 w 78"/>
                <a:gd name="T15" fmla="*/ 0 h 185"/>
                <a:gd name="T16" fmla="*/ 0 w 78"/>
                <a:gd name="T17" fmla="*/ 0 h 185"/>
                <a:gd name="T18" fmla="*/ 0 w 78"/>
                <a:gd name="T19" fmla="*/ 0 h 185"/>
                <a:gd name="T20" fmla="*/ 0 w 78"/>
                <a:gd name="T21" fmla="*/ 0 h 18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8"/>
                <a:gd name="T34" fmla="*/ 0 h 185"/>
                <a:gd name="T35" fmla="*/ 78 w 78"/>
                <a:gd name="T36" fmla="*/ 185 h 18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8" h="185">
                  <a:moveTo>
                    <a:pt x="0" y="0"/>
                  </a:moveTo>
                  <a:lnTo>
                    <a:pt x="6" y="19"/>
                  </a:lnTo>
                  <a:lnTo>
                    <a:pt x="13" y="38"/>
                  </a:lnTo>
                  <a:lnTo>
                    <a:pt x="20" y="56"/>
                  </a:lnTo>
                  <a:lnTo>
                    <a:pt x="27" y="75"/>
                  </a:lnTo>
                  <a:lnTo>
                    <a:pt x="35" y="94"/>
                  </a:lnTo>
                  <a:lnTo>
                    <a:pt x="43" y="112"/>
                  </a:lnTo>
                  <a:lnTo>
                    <a:pt x="51" y="130"/>
                  </a:lnTo>
                  <a:lnTo>
                    <a:pt x="60" y="148"/>
                  </a:lnTo>
                  <a:lnTo>
                    <a:pt x="69" y="166"/>
                  </a:lnTo>
                  <a:lnTo>
                    <a:pt x="78" y="18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1" name="Line 3678"/>
            <p:cNvSpPr>
              <a:spLocks noChangeShapeType="1"/>
            </p:cNvSpPr>
            <p:nvPr/>
          </p:nvSpPr>
          <p:spPr bwMode="auto">
            <a:xfrm>
              <a:off x="1245" y="2809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2" name="Freeform 3679"/>
            <p:cNvSpPr>
              <a:spLocks/>
            </p:cNvSpPr>
            <p:nvPr/>
          </p:nvSpPr>
          <p:spPr bwMode="auto">
            <a:xfrm>
              <a:off x="1293" y="2463"/>
              <a:ext cx="48" cy="57"/>
            </a:xfrm>
            <a:custGeom>
              <a:avLst/>
              <a:gdLst>
                <a:gd name="T0" fmla="*/ 0 w 191"/>
                <a:gd name="T1" fmla="*/ 0 h 228"/>
                <a:gd name="T2" fmla="*/ 0 w 191"/>
                <a:gd name="T3" fmla="*/ 0 h 228"/>
                <a:gd name="T4" fmla="*/ 0 w 191"/>
                <a:gd name="T5" fmla="*/ 0 h 228"/>
                <a:gd name="T6" fmla="*/ 0 w 191"/>
                <a:gd name="T7" fmla="*/ 0 h 228"/>
                <a:gd name="T8" fmla="*/ 0 w 191"/>
                <a:gd name="T9" fmla="*/ 0 h 228"/>
                <a:gd name="T10" fmla="*/ 0 w 191"/>
                <a:gd name="T11" fmla="*/ 0 h 228"/>
                <a:gd name="T12" fmla="*/ 0 w 191"/>
                <a:gd name="T13" fmla="*/ 0 h 228"/>
                <a:gd name="T14" fmla="*/ 0 w 191"/>
                <a:gd name="T15" fmla="*/ 0 h 228"/>
                <a:gd name="T16" fmla="*/ 0 w 191"/>
                <a:gd name="T17" fmla="*/ 0 h 228"/>
                <a:gd name="T18" fmla="*/ 0 w 191"/>
                <a:gd name="T19" fmla="*/ 0 h 228"/>
                <a:gd name="T20" fmla="*/ 0 w 191"/>
                <a:gd name="T21" fmla="*/ 0 h 228"/>
                <a:gd name="T22" fmla="*/ 0 w 191"/>
                <a:gd name="T23" fmla="*/ 0 h 228"/>
                <a:gd name="T24" fmla="*/ 0 w 191"/>
                <a:gd name="T25" fmla="*/ 0 h 228"/>
                <a:gd name="T26" fmla="*/ 0 w 191"/>
                <a:gd name="T27" fmla="*/ 0 h 228"/>
                <a:gd name="T28" fmla="*/ 0 w 191"/>
                <a:gd name="T29" fmla="*/ 0 h 228"/>
                <a:gd name="T30" fmla="*/ 0 w 191"/>
                <a:gd name="T31" fmla="*/ 0 h 228"/>
                <a:gd name="T32" fmla="*/ 0 w 191"/>
                <a:gd name="T33" fmla="*/ 0 h 228"/>
                <a:gd name="T34" fmla="*/ 0 w 191"/>
                <a:gd name="T35" fmla="*/ 0 h 228"/>
                <a:gd name="T36" fmla="*/ 0 w 191"/>
                <a:gd name="T37" fmla="*/ 0 h 228"/>
                <a:gd name="T38" fmla="*/ 0 w 191"/>
                <a:gd name="T39" fmla="*/ 0 h 2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1"/>
                <a:gd name="T61" fmla="*/ 0 h 228"/>
                <a:gd name="T62" fmla="*/ 191 w 191"/>
                <a:gd name="T63" fmla="*/ 228 h 2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1" h="228">
                  <a:moveTo>
                    <a:pt x="191" y="0"/>
                  </a:moveTo>
                  <a:lnTo>
                    <a:pt x="179" y="10"/>
                  </a:lnTo>
                  <a:lnTo>
                    <a:pt x="167" y="20"/>
                  </a:lnTo>
                  <a:lnTo>
                    <a:pt x="155" y="30"/>
                  </a:lnTo>
                  <a:lnTo>
                    <a:pt x="144" y="41"/>
                  </a:lnTo>
                  <a:lnTo>
                    <a:pt x="132" y="52"/>
                  </a:lnTo>
                  <a:lnTo>
                    <a:pt x="121" y="63"/>
                  </a:lnTo>
                  <a:lnTo>
                    <a:pt x="110" y="74"/>
                  </a:lnTo>
                  <a:lnTo>
                    <a:pt x="100" y="87"/>
                  </a:lnTo>
                  <a:lnTo>
                    <a:pt x="88" y="99"/>
                  </a:lnTo>
                  <a:lnTo>
                    <a:pt x="78" y="111"/>
                  </a:lnTo>
                  <a:lnTo>
                    <a:pt x="68" y="123"/>
                  </a:lnTo>
                  <a:lnTo>
                    <a:pt x="59" y="135"/>
                  </a:lnTo>
                  <a:lnTo>
                    <a:pt x="50" y="148"/>
                  </a:lnTo>
                  <a:lnTo>
                    <a:pt x="41" y="161"/>
                  </a:lnTo>
                  <a:lnTo>
                    <a:pt x="32" y="174"/>
                  </a:lnTo>
                  <a:lnTo>
                    <a:pt x="23" y="187"/>
                  </a:lnTo>
                  <a:lnTo>
                    <a:pt x="15" y="201"/>
                  </a:lnTo>
                  <a:lnTo>
                    <a:pt x="8" y="214"/>
                  </a:lnTo>
                  <a:lnTo>
                    <a:pt x="0" y="22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3" name="Freeform 3680"/>
            <p:cNvSpPr>
              <a:spLocks/>
            </p:cNvSpPr>
            <p:nvPr/>
          </p:nvSpPr>
          <p:spPr bwMode="auto">
            <a:xfrm>
              <a:off x="1279" y="2520"/>
              <a:ext cx="14" cy="32"/>
            </a:xfrm>
            <a:custGeom>
              <a:avLst/>
              <a:gdLst>
                <a:gd name="T0" fmla="*/ 0 w 58"/>
                <a:gd name="T1" fmla="*/ 0 h 128"/>
                <a:gd name="T2" fmla="*/ 0 w 58"/>
                <a:gd name="T3" fmla="*/ 0 h 128"/>
                <a:gd name="T4" fmla="*/ 0 w 58"/>
                <a:gd name="T5" fmla="*/ 0 h 128"/>
                <a:gd name="T6" fmla="*/ 0 w 58"/>
                <a:gd name="T7" fmla="*/ 0 h 128"/>
                <a:gd name="T8" fmla="*/ 0 w 58"/>
                <a:gd name="T9" fmla="*/ 0 h 128"/>
                <a:gd name="T10" fmla="*/ 0 w 58"/>
                <a:gd name="T11" fmla="*/ 0 h 128"/>
                <a:gd name="T12" fmla="*/ 0 w 58"/>
                <a:gd name="T13" fmla="*/ 0 h 128"/>
                <a:gd name="T14" fmla="*/ 0 w 58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128"/>
                <a:gd name="T26" fmla="*/ 58 w 58"/>
                <a:gd name="T27" fmla="*/ 128 h 1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128">
                  <a:moveTo>
                    <a:pt x="58" y="0"/>
                  </a:moveTo>
                  <a:lnTo>
                    <a:pt x="49" y="18"/>
                  </a:lnTo>
                  <a:lnTo>
                    <a:pt x="40" y="36"/>
                  </a:lnTo>
                  <a:lnTo>
                    <a:pt x="31" y="53"/>
                  </a:lnTo>
                  <a:lnTo>
                    <a:pt x="23" y="72"/>
                  </a:lnTo>
                  <a:lnTo>
                    <a:pt x="15" y="91"/>
                  </a:lnTo>
                  <a:lnTo>
                    <a:pt x="8" y="109"/>
                  </a:lnTo>
                  <a:lnTo>
                    <a:pt x="0" y="12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4" name="Line 3681"/>
            <p:cNvSpPr>
              <a:spLocks noChangeShapeType="1"/>
            </p:cNvSpPr>
            <p:nvPr/>
          </p:nvSpPr>
          <p:spPr bwMode="auto">
            <a:xfrm>
              <a:off x="1241" y="2576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5" name="Line 3682"/>
            <p:cNvSpPr>
              <a:spLocks noChangeShapeType="1"/>
            </p:cNvSpPr>
            <p:nvPr/>
          </p:nvSpPr>
          <p:spPr bwMode="auto">
            <a:xfrm flipV="1">
              <a:off x="1389" y="2448"/>
              <a:ext cx="1" cy="1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6" name="Line 3683"/>
            <p:cNvSpPr>
              <a:spLocks noChangeShapeType="1"/>
            </p:cNvSpPr>
            <p:nvPr/>
          </p:nvSpPr>
          <p:spPr bwMode="auto">
            <a:xfrm flipH="1">
              <a:off x="1412" y="2448"/>
              <a:ext cx="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7" name="Line 3684"/>
            <p:cNvSpPr>
              <a:spLocks noChangeShapeType="1"/>
            </p:cNvSpPr>
            <p:nvPr/>
          </p:nvSpPr>
          <p:spPr bwMode="auto">
            <a:xfrm flipH="1">
              <a:off x="1377" y="2448"/>
              <a:ext cx="3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8" name="Freeform 3685"/>
            <p:cNvSpPr>
              <a:spLocks/>
            </p:cNvSpPr>
            <p:nvPr/>
          </p:nvSpPr>
          <p:spPr bwMode="auto">
            <a:xfrm>
              <a:off x="1341" y="2448"/>
              <a:ext cx="36" cy="15"/>
            </a:xfrm>
            <a:custGeom>
              <a:avLst/>
              <a:gdLst>
                <a:gd name="T0" fmla="*/ 0 w 144"/>
                <a:gd name="T1" fmla="*/ 0 h 59"/>
                <a:gd name="T2" fmla="*/ 0 w 144"/>
                <a:gd name="T3" fmla="*/ 0 h 59"/>
                <a:gd name="T4" fmla="*/ 0 w 144"/>
                <a:gd name="T5" fmla="*/ 0 h 59"/>
                <a:gd name="T6" fmla="*/ 0 w 144"/>
                <a:gd name="T7" fmla="*/ 0 h 59"/>
                <a:gd name="T8" fmla="*/ 0 w 144"/>
                <a:gd name="T9" fmla="*/ 0 h 59"/>
                <a:gd name="T10" fmla="*/ 0 w 144"/>
                <a:gd name="T11" fmla="*/ 0 h 59"/>
                <a:gd name="T12" fmla="*/ 0 w 144"/>
                <a:gd name="T13" fmla="*/ 0 h 59"/>
                <a:gd name="T14" fmla="*/ 0 w 144"/>
                <a:gd name="T15" fmla="*/ 0 h 59"/>
                <a:gd name="T16" fmla="*/ 0 w 144"/>
                <a:gd name="T17" fmla="*/ 0 h 59"/>
                <a:gd name="T18" fmla="*/ 0 w 144"/>
                <a:gd name="T19" fmla="*/ 0 h 59"/>
                <a:gd name="T20" fmla="*/ 0 w 144"/>
                <a:gd name="T21" fmla="*/ 0 h 59"/>
                <a:gd name="T22" fmla="*/ 0 w 144"/>
                <a:gd name="T23" fmla="*/ 0 h 59"/>
                <a:gd name="T24" fmla="*/ 0 w 144"/>
                <a:gd name="T25" fmla="*/ 0 h 59"/>
                <a:gd name="T26" fmla="*/ 0 w 144"/>
                <a:gd name="T27" fmla="*/ 0 h 59"/>
                <a:gd name="T28" fmla="*/ 0 w 144"/>
                <a:gd name="T29" fmla="*/ 0 h 59"/>
                <a:gd name="T30" fmla="*/ 0 w 144"/>
                <a:gd name="T31" fmla="*/ 0 h 59"/>
                <a:gd name="T32" fmla="*/ 0 w 144"/>
                <a:gd name="T33" fmla="*/ 0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4"/>
                <a:gd name="T52" fmla="*/ 0 h 59"/>
                <a:gd name="T53" fmla="*/ 144 w 144"/>
                <a:gd name="T54" fmla="*/ 59 h 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4" h="59">
                  <a:moveTo>
                    <a:pt x="144" y="0"/>
                  </a:moveTo>
                  <a:lnTo>
                    <a:pt x="135" y="1"/>
                  </a:lnTo>
                  <a:lnTo>
                    <a:pt x="125" y="3"/>
                  </a:lnTo>
                  <a:lnTo>
                    <a:pt x="115" y="5"/>
                  </a:lnTo>
                  <a:lnTo>
                    <a:pt x="106" y="7"/>
                  </a:lnTo>
                  <a:lnTo>
                    <a:pt x="96" y="10"/>
                  </a:lnTo>
                  <a:lnTo>
                    <a:pt x="87" y="13"/>
                  </a:lnTo>
                  <a:lnTo>
                    <a:pt x="77" y="16"/>
                  </a:lnTo>
                  <a:lnTo>
                    <a:pt x="68" y="20"/>
                  </a:lnTo>
                  <a:lnTo>
                    <a:pt x="59" y="23"/>
                  </a:lnTo>
                  <a:lnTo>
                    <a:pt x="50" y="28"/>
                  </a:lnTo>
                  <a:lnTo>
                    <a:pt x="42" y="32"/>
                  </a:lnTo>
                  <a:lnTo>
                    <a:pt x="33" y="37"/>
                  </a:lnTo>
                  <a:lnTo>
                    <a:pt x="24" y="42"/>
                  </a:lnTo>
                  <a:lnTo>
                    <a:pt x="16" y="48"/>
                  </a:lnTo>
                  <a:lnTo>
                    <a:pt x="8" y="53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39" name="Line 3686"/>
            <p:cNvSpPr>
              <a:spLocks noChangeShapeType="1"/>
            </p:cNvSpPr>
            <p:nvPr/>
          </p:nvSpPr>
          <p:spPr bwMode="auto">
            <a:xfrm>
              <a:off x="1852" y="2448"/>
              <a:ext cx="1" cy="2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0" name="Line 3687"/>
            <p:cNvSpPr>
              <a:spLocks noChangeShapeType="1"/>
            </p:cNvSpPr>
            <p:nvPr/>
          </p:nvSpPr>
          <p:spPr bwMode="auto">
            <a:xfrm>
              <a:off x="1828" y="2448"/>
              <a:ext cx="1" cy="2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1" name="Line 3688"/>
            <p:cNvSpPr>
              <a:spLocks noChangeShapeType="1"/>
            </p:cNvSpPr>
            <p:nvPr/>
          </p:nvSpPr>
          <p:spPr bwMode="auto">
            <a:xfrm flipV="1">
              <a:off x="1614" y="2833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2" name="Line 3689"/>
            <p:cNvSpPr>
              <a:spLocks noChangeShapeType="1"/>
            </p:cNvSpPr>
            <p:nvPr/>
          </p:nvSpPr>
          <p:spPr bwMode="auto">
            <a:xfrm flipV="1">
              <a:off x="1610" y="2833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3" name="Line 3690"/>
            <p:cNvSpPr>
              <a:spLocks noChangeShapeType="1"/>
            </p:cNvSpPr>
            <p:nvPr/>
          </p:nvSpPr>
          <p:spPr bwMode="auto">
            <a:xfrm flipH="1">
              <a:off x="1607" y="2448"/>
              <a:ext cx="2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4" name="Line 3691"/>
            <p:cNvSpPr>
              <a:spLocks noChangeShapeType="1"/>
            </p:cNvSpPr>
            <p:nvPr/>
          </p:nvSpPr>
          <p:spPr bwMode="auto">
            <a:xfrm flipV="1">
              <a:off x="1923" y="252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5" name="Line 3692"/>
            <p:cNvSpPr>
              <a:spLocks noChangeShapeType="1"/>
            </p:cNvSpPr>
            <p:nvPr/>
          </p:nvSpPr>
          <p:spPr bwMode="auto">
            <a:xfrm flipV="1">
              <a:off x="1852" y="2444"/>
              <a:ext cx="2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6" name="Line 3693"/>
            <p:cNvSpPr>
              <a:spLocks noChangeShapeType="1"/>
            </p:cNvSpPr>
            <p:nvPr/>
          </p:nvSpPr>
          <p:spPr bwMode="auto">
            <a:xfrm>
              <a:off x="1948" y="238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7" name="Line 3694"/>
            <p:cNvSpPr>
              <a:spLocks noChangeShapeType="1"/>
            </p:cNvSpPr>
            <p:nvPr/>
          </p:nvSpPr>
          <p:spPr bwMode="auto">
            <a:xfrm>
              <a:off x="1972" y="2381"/>
              <a:ext cx="1" cy="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8" name="Line 3695"/>
            <p:cNvSpPr>
              <a:spLocks noChangeShapeType="1"/>
            </p:cNvSpPr>
            <p:nvPr/>
          </p:nvSpPr>
          <p:spPr bwMode="auto">
            <a:xfrm flipV="1">
              <a:off x="2848" y="2831"/>
              <a:ext cx="1" cy="1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49" name="Line 3696"/>
            <p:cNvSpPr>
              <a:spLocks noChangeShapeType="1"/>
            </p:cNvSpPr>
            <p:nvPr/>
          </p:nvSpPr>
          <p:spPr bwMode="auto">
            <a:xfrm flipV="1">
              <a:off x="2414" y="2707"/>
              <a:ext cx="1" cy="2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0" name="Line 3697"/>
            <p:cNvSpPr>
              <a:spLocks noChangeShapeType="1"/>
            </p:cNvSpPr>
            <p:nvPr/>
          </p:nvSpPr>
          <p:spPr bwMode="auto">
            <a:xfrm flipV="1">
              <a:off x="2391" y="2707"/>
              <a:ext cx="1" cy="2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1" name="Line 3698"/>
            <p:cNvSpPr>
              <a:spLocks noChangeShapeType="1"/>
            </p:cNvSpPr>
            <p:nvPr/>
          </p:nvSpPr>
          <p:spPr bwMode="auto">
            <a:xfrm flipV="1">
              <a:off x="2121" y="2921"/>
              <a:ext cx="1" cy="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2" name="Line 3699"/>
            <p:cNvSpPr>
              <a:spLocks noChangeShapeType="1"/>
            </p:cNvSpPr>
            <p:nvPr/>
          </p:nvSpPr>
          <p:spPr bwMode="auto">
            <a:xfrm flipV="1">
              <a:off x="2121" y="2912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3" name="Line 3700"/>
            <p:cNvSpPr>
              <a:spLocks noChangeShapeType="1"/>
            </p:cNvSpPr>
            <p:nvPr/>
          </p:nvSpPr>
          <p:spPr bwMode="auto">
            <a:xfrm flipV="1">
              <a:off x="2121" y="2817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4" name="Line 3701"/>
            <p:cNvSpPr>
              <a:spLocks noChangeShapeType="1"/>
            </p:cNvSpPr>
            <p:nvPr/>
          </p:nvSpPr>
          <p:spPr bwMode="auto">
            <a:xfrm flipV="1">
              <a:off x="2121" y="2808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5" name="Line 3702"/>
            <p:cNvSpPr>
              <a:spLocks noChangeShapeType="1"/>
            </p:cNvSpPr>
            <p:nvPr/>
          </p:nvSpPr>
          <p:spPr bwMode="auto">
            <a:xfrm flipV="1">
              <a:off x="2121" y="2713"/>
              <a:ext cx="1" cy="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6" name="Line 3703"/>
            <p:cNvSpPr>
              <a:spLocks noChangeShapeType="1"/>
            </p:cNvSpPr>
            <p:nvPr/>
          </p:nvSpPr>
          <p:spPr bwMode="auto">
            <a:xfrm flipV="1">
              <a:off x="2121" y="2703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7" name="Line 3704"/>
            <p:cNvSpPr>
              <a:spLocks noChangeShapeType="1"/>
            </p:cNvSpPr>
            <p:nvPr/>
          </p:nvSpPr>
          <p:spPr bwMode="auto">
            <a:xfrm flipV="1">
              <a:off x="2121" y="2608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8" name="Line 3705"/>
            <p:cNvSpPr>
              <a:spLocks noChangeShapeType="1"/>
            </p:cNvSpPr>
            <p:nvPr/>
          </p:nvSpPr>
          <p:spPr bwMode="auto">
            <a:xfrm flipV="1">
              <a:off x="2121" y="2599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59" name="Line 3706"/>
            <p:cNvSpPr>
              <a:spLocks noChangeShapeType="1"/>
            </p:cNvSpPr>
            <p:nvPr/>
          </p:nvSpPr>
          <p:spPr bwMode="auto">
            <a:xfrm flipV="1">
              <a:off x="2121" y="2504"/>
              <a:ext cx="1" cy="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0" name="Line 3707"/>
            <p:cNvSpPr>
              <a:spLocks noChangeShapeType="1"/>
            </p:cNvSpPr>
            <p:nvPr/>
          </p:nvSpPr>
          <p:spPr bwMode="auto">
            <a:xfrm flipV="1">
              <a:off x="2121" y="2495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1" name="Line 3708"/>
            <p:cNvSpPr>
              <a:spLocks noChangeShapeType="1"/>
            </p:cNvSpPr>
            <p:nvPr/>
          </p:nvSpPr>
          <p:spPr bwMode="auto">
            <a:xfrm flipV="1">
              <a:off x="2121" y="2421"/>
              <a:ext cx="1" cy="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2" name="Line 3709"/>
            <p:cNvSpPr>
              <a:spLocks noChangeShapeType="1"/>
            </p:cNvSpPr>
            <p:nvPr/>
          </p:nvSpPr>
          <p:spPr bwMode="auto">
            <a:xfrm flipV="1">
              <a:off x="2629" y="2921"/>
              <a:ext cx="1" cy="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3" name="Line 3710"/>
            <p:cNvSpPr>
              <a:spLocks noChangeShapeType="1"/>
            </p:cNvSpPr>
            <p:nvPr/>
          </p:nvSpPr>
          <p:spPr bwMode="auto">
            <a:xfrm flipV="1">
              <a:off x="2624" y="2921"/>
              <a:ext cx="1" cy="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4" name="Line 3711"/>
            <p:cNvSpPr>
              <a:spLocks noChangeShapeType="1"/>
            </p:cNvSpPr>
            <p:nvPr/>
          </p:nvSpPr>
          <p:spPr bwMode="auto">
            <a:xfrm flipH="1">
              <a:off x="2391" y="2966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5" name="Line 3712"/>
            <p:cNvSpPr>
              <a:spLocks noChangeShapeType="1"/>
            </p:cNvSpPr>
            <p:nvPr/>
          </p:nvSpPr>
          <p:spPr bwMode="auto">
            <a:xfrm flipV="1">
              <a:off x="2256" y="2965"/>
              <a:ext cx="1" cy="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6" name="Line 3713"/>
            <p:cNvSpPr>
              <a:spLocks noChangeShapeType="1"/>
            </p:cNvSpPr>
            <p:nvPr/>
          </p:nvSpPr>
          <p:spPr bwMode="auto">
            <a:xfrm flipH="1">
              <a:off x="2370" y="2966"/>
              <a:ext cx="2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7" name="Line 3714"/>
            <p:cNvSpPr>
              <a:spLocks noChangeShapeType="1"/>
            </p:cNvSpPr>
            <p:nvPr/>
          </p:nvSpPr>
          <p:spPr bwMode="auto">
            <a:xfrm flipV="1">
              <a:off x="2755" y="3154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8" name="Line 3715"/>
            <p:cNvSpPr>
              <a:spLocks noChangeShapeType="1"/>
            </p:cNvSpPr>
            <p:nvPr/>
          </p:nvSpPr>
          <p:spPr bwMode="auto">
            <a:xfrm flipV="1">
              <a:off x="2755" y="3145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69" name="Line 3716"/>
            <p:cNvSpPr>
              <a:spLocks noChangeShapeType="1"/>
            </p:cNvSpPr>
            <p:nvPr/>
          </p:nvSpPr>
          <p:spPr bwMode="auto">
            <a:xfrm flipV="1">
              <a:off x="2755" y="3084"/>
              <a:ext cx="1" cy="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0" name="Line 3717"/>
            <p:cNvSpPr>
              <a:spLocks noChangeShapeType="1"/>
            </p:cNvSpPr>
            <p:nvPr/>
          </p:nvSpPr>
          <p:spPr bwMode="auto">
            <a:xfrm>
              <a:off x="2620" y="311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1" name="Line 3718"/>
            <p:cNvSpPr>
              <a:spLocks noChangeShapeType="1"/>
            </p:cNvSpPr>
            <p:nvPr/>
          </p:nvSpPr>
          <p:spPr bwMode="auto">
            <a:xfrm flipH="1">
              <a:off x="2666" y="3117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2" name="Line 3719"/>
            <p:cNvSpPr>
              <a:spLocks noChangeShapeType="1"/>
            </p:cNvSpPr>
            <p:nvPr/>
          </p:nvSpPr>
          <p:spPr bwMode="auto">
            <a:xfrm flipH="1">
              <a:off x="2656" y="3108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3" name="Line 3720"/>
            <p:cNvSpPr>
              <a:spLocks noChangeShapeType="1"/>
            </p:cNvSpPr>
            <p:nvPr/>
          </p:nvSpPr>
          <p:spPr bwMode="auto">
            <a:xfrm>
              <a:off x="2620" y="3095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4" name="Line 3721"/>
            <p:cNvSpPr>
              <a:spLocks noChangeShapeType="1"/>
            </p:cNvSpPr>
            <p:nvPr/>
          </p:nvSpPr>
          <p:spPr bwMode="auto">
            <a:xfrm>
              <a:off x="2666" y="3108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5" name="Line 3722"/>
            <p:cNvSpPr>
              <a:spLocks noChangeShapeType="1"/>
            </p:cNvSpPr>
            <p:nvPr/>
          </p:nvSpPr>
          <p:spPr bwMode="auto">
            <a:xfrm flipH="1">
              <a:off x="2620" y="3132"/>
              <a:ext cx="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6" name="Line 3723"/>
            <p:cNvSpPr>
              <a:spLocks noChangeShapeType="1"/>
            </p:cNvSpPr>
            <p:nvPr/>
          </p:nvSpPr>
          <p:spPr bwMode="auto">
            <a:xfrm>
              <a:off x="2620" y="3142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7" name="Line 3724"/>
            <p:cNvSpPr>
              <a:spLocks noChangeShapeType="1"/>
            </p:cNvSpPr>
            <p:nvPr/>
          </p:nvSpPr>
          <p:spPr bwMode="auto">
            <a:xfrm>
              <a:off x="2624" y="301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8" name="Line 3725"/>
            <p:cNvSpPr>
              <a:spLocks noChangeShapeType="1"/>
            </p:cNvSpPr>
            <p:nvPr/>
          </p:nvSpPr>
          <p:spPr bwMode="auto">
            <a:xfrm flipV="1">
              <a:off x="2666" y="3108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79" name="Line 3726"/>
            <p:cNvSpPr>
              <a:spLocks noChangeShapeType="1"/>
            </p:cNvSpPr>
            <p:nvPr/>
          </p:nvSpPr>
          <p:spPr bwMode="auto">
            <a:xfrm flipH="1">
              <a:off x="2600" y="3093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0" name="Line 3727"/>
            <p:cNvSpPr>
              <a:spLocks noChangeShapeType="1"/>
            </p:cNvSpPr>
            <p:nvPr/>
          </p:nvSpPr>
          <p:spPr bwMode="auto">
            <a:xfrm>
              <a:off x="2624" y="3091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1" name="Line 3728"/>
            <p:cNvSpPr>
              <a:spLocks noChangeShapeType="1"/>
            </p:cNvSpPr>
            <p:nvPr/>
          </p:nvSpPr>
          <p:spPr bwMode="auto">
            <a:xfrm flipV="1">
              <a:off x="2620" y="309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2" name="Line 3729"/>
            <p:cNvSpPr>
              <a:spLocks noChangeShapeType="1"/>
            </p:cNvSpPr>
            <p:nvPr/>
          </p:nvSpPr>
          <p:spPr bwMode="auto">
            <a:xfrm flipV="1">
              <a:off x="2620" y="3142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3" name="Line 3730"/>
            <p:cNvSpPr>
              <a:spLocks noChangeShapeType="1"/>
            </p:cNvSpPr>
            <p:nvPr/>
          </p:nvSpPr>
          <p:spPr bwMode="auto">
            <a:xfrm flipH="1">
              <a:off x="2663" y="3154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4" name="Line 3731"/>
            <p:cNvSpPr>
              <a:spLocks noChangeShapeType="1"/>
            </p:cNvSpPr>
            <p:nvPr/>
          </p:nvSpPr>
          <p:spPr bwMode="auto">
            <a:xfrm>
              <a:off x="2600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5" name="Line 3732"/>
            <p:cNvSpPr>
              <a:spLocks noChangeShapeType="1"/>
            </p:cNvSpPr>
            <p:nvPr/>
          </p:nvSpPr>
          <p:spPr bwMode="auto">
            <a:xfrm flipV="1">
              <a:off x="2606" y="3093"/>
              <a:ext cx="1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6" name="Line 3733"/>
            <p:cNvSpPr>
              <a:spLocks noChangeShapeType="1"/>
            </p:cNvSpPr>
            <p:nvPr/>
          </p:nvSpPr>
          <p:spPr bwMode="auto">
            <a:xfrm flipV="1">
              <a:off x="2620" y="3117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987" name="Line 3734"/>
            <p:cNvSpPr>
              <a:spLocks noChangeShapeType="1"/>
            </p:cNvSpPr>
            <p:nvPr/>
          </p:nvSpPr>
          <p:spPr bwMode="auto">
            <a:xfrm flipH="1">
              <a:off x="2663" y="2966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5988" name="Group 3735"/>
            <p:cNvGrpSpPr>
              <a:grpSpLocks/>
            </p:cNvGrpSpPr>
            <p:nvPr/>
          </p:nvGrpSpPr>
          <p:grpSpPr bwMode="auto">
            <a:xfrm>
              <a:off x="1582" y="2357"/>
              <a:ext cx="1425" cy="798"/>
              <a:chOff x="1582" y="2357"/>
              <a:chExt cx="1425" cy="798"/>
            </a:xfrm>
          </p:grpSpPr>
          <p:sp>
            <p:nvSpPr>
              <p:cNvPr id="115132" name="Line 3736"/>
              <p:cNvSpPr>
                <a:spLocks noChangeShapeType="1"/>
              </p:cNvSpPr>
              <p:nvPr/>
            </p:nvSpPr>
            <p:spPr bwMode="auto">
              <a:xfrm flipV="1">
                <a:off x="2149" y="2962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3" name="Line 3737"/>
              <p:cNvSpPr>
                <a:spLocks noChangeShapeType="1"/>
              </p:cNvSpPr>
              <p:nvPr/>
            </p:nvSpPr>
            <p:spPr bwMode="auto">
              <a:xfrm flipH="1" flipV="1">
                <a:off x="2149" y="2989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4" name="Line 3738"/>
              <p:cNvSpPr>
                <a:spLocks noChangeShapeType="1"/>
              </p:cNvSpPr>
              <p:nvPr/>
            </p:nvSpPr>
            <p:spPr bwMode="auto">
              <a:xfrm flipV="1">
                <a:off x="2149" y="29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5" name="Line 3739"/>
              <p:cNvSpPr>
                <a:spLocks noChangeShapeType="1"/>
              </p:cNvSpPr>
              <p:nvPr/>
            </p:nvSpPr>
            <p:spPr bwMode="auto">
              <a:xfrm flipV="1">
                <a:off x="2149" y="29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6" name="Line 3740"/>
              <p:cNvSpPr>
                <a:spLocks noChangeShapeType="1"/>
              </p:cNvSpPr>
              <p:nvPr/>
            </p:nvSpPr>
            <p:spPr bwMode="auto">
              <a:xfrm>
                <a:off x="215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7" name="Line 3741"/>
              <p:cNvSpPr>
                <a:spLocks noChangeShapeType="1"/>
              </p:cNvSpPr>
              <p:nvPr/>
            </p:nvSpPr>
            <p:spPr bwMode="auto">
              <a:xfrm flipV="1">
                <a:off x="2151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8" name="Line 3742"/>
              <p:cNvSpPr>
                <a:spLocks noChangeShapeType="1"/>
              </p:cNvSpPr>
              <p:nvPr/>
            </p:nvSpPr>
            <p:spPr bwMode="auto">
              <a:xfrm>
                <a:off x="2621" y="29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9" name="Line 3743"/>
              <p:cNvSpPr>
                <a:spLocks noChangeShapeType="1"/>
              </p:cNvSpPr>
              <p:nvPr/>
            </p:nvSpPr>
            <p:spPr bwMode="auto">
              <a:xfrm flipH="1">
                <a:off x="2656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0" name="Line 3744"/>
              <p:cNvSpPr>
                <a:spLocks noChangeShapeType="1"/>
              </p:cNvSpPr>
              <p:nvPr/>
            </p:nvSpPr>
            <p:spPr bwMode="auto">
              <a:xfrm>
                <a:off x="2633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1" name="Line 3745"/>
              <p:cNvSpPr>
                <a:spLocks noChangeShapeType="1"/>
              </p:cNvSpPr>
              <p:nvPr/>
            </p:nvSpPr>
            <p:spPr bwMode="auto">
              <a:xfrm flipH="1">
                <a:off x="2633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2" name="Line 3746"/>
              <p:cNvSpPr>
                <a:spLocks noChangeShapeType="1"/>
              </p:cNvSpPr>
              <p:nvPr/>
            </p:nvSpPr>
            <p:spPr bwMode="auto">
              <a:xfrm>
                <a:off x="2624" y="2999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3" name="Line 3747"/>
              <p:cNvSpPr>
                <a:spLocks noChangeShapeType="1"/>
              </p:cNvSpPr>
              <p:nvPr/>
            </p:nvSpPr>
            <p:spPr bwMode="auto">
              <a:xfrm flipH="1">
                <a:off x="2656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4" name="Line 3748"/>
              <p:cNvSpPr>
                <a:spLocks noChangeShapeType="1"/>
              </p:cNvSpPr>
              <p:nvPr/>
            </p:nvSpPr>
            <p:spPr bwMode="auto">
              <a:xfrm flipH="1">
                <a:off x="2762" y="3108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5" name="Line 3749"/>
              <p:cNvSpPr>
                <a:spLocks noChangeShapeType="1"/>
              </p:cNvSpPr>
              <p:nvPr/>
            </p:nvSpPr>
            <p:spPr bwMode="auto">
              <a:xfrm>
                <a:off x="2762" y="3117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6" name="Line 3750"/>
              <p:cNvSpPr>
                <a:spLocks noChangeShapeType="1"/>
              </p:cNvSpPr>
              <p:nvPr/>
            </p:nvSpPr>
            <p:spPr bwMode="auto">
              <a:xfrm flipH="1">
                <a:off x="2768" y="3154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7" name="Line 3751"/>
              <p:cNvSpPr>
                <a:spLocks noChangeShapeType="1"/>
              </p:cNvSpPr>
              <p:nvPr/>
            </p:nvSpPr>
            <p:spPr bwMode="auto">
              <a:xfrm>
                <a:off x="2721" y="3142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8" name="Line 3752"/>
              <p:cNvSpPr>
                <a:spLocks noChangeShapeType="1"/>
              </p:cNvSpPr>
              <p:nvPr/>
            </p:nvSpPr>
            <p:spPr bwMode="auto">
              <a:xfrm flipV="1">
                <a:off x="2765" y="310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49" name="Line 3753"/>
              <p:cNvSpPr>
                <a:spLocks noChangeShapeType="1"/>
              </p:cNvSpPr>
              <p:nvPr/>
            </p:nvSpPr>
            <p:spPr bwMode="auto">
              <a:xfrm>
                <a:off x="2780" y="3085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0" name="Line 3754"/>
              <p:cNvSpPr>
                <a:spLocks noChangeShapeType="1"/>
              </p:cNvSpPr>
              <p:nvPr/>
            </p:nvSpPr>
            <p:spPr bwMode="auto">
              <a:xfrm>
                <a:off x="2775" y="308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1" name="Line 3755"/>
              <p:cNvSpPr>
                <a:spLocks noChangeShapeType="1"/>
              </p:cNvSpPr>
              <p:nvPr/>
            </p:nvSpPr>
            <p:spPr bwMode="auto">
              <a:xfrm flipH="1">
                <a:off x="2687" y="3100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2" name="Line 3756"/>
              <p:cNvSpPr>
                <a:spLocks noChangeShapeType="1"/>
              </p:cNvSpPr>
              <p:nvPr/>
            </p:nvSpPr>
            <p:spPr bwMode="auto">
              <a:xfrm flipV="1">
                <a:off x="2738" y="310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3" name="Line 3757"/>
              <p:cNvSpPr>
                <a:spLocks noChangeShapeType="1"/>
              </p:cNvSpPr>
              <p:nvPr/>
            </p:nvSpPr>
            <p:spPr bwMode="auto">
              <a:xfrm>
                <a:off x="2747" y="310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4" name="Line 3758"/>
              <p:cNvSpPr>
                <a:spLocks noChangeShapeType="1"/>
              </p:cNvSpPr>
              <p:nvPr/>
            </p:nvSpPr>
            <p:spPr bwMode="auto">
              <a:xfrm>
                <a:off x="2721" y="3117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5" name="Line 3759"/>
              <p:cNvSpPr>
                <a:spLocks noChangeShapeType="1"/>
              </p:cNvSpPr>
              <p:nvPr/>
            </p:nvSpPr>
            <p:spPr bwMode="auto">
              <a:xfrm>
                <a:off x="2721" y="3117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6" name="Line 3760"/>
              <p:cNvSpPr>
                <a:spLocks noChangeShapeType="1"/>
              </p:cNvSpPr>
              <p:nvPr/>
            </p:nvSpPr>
            <p:spPr bwMode="auto">
              <a:xfrm>
                <a:off x="2690" y="3096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7" name="Line 3761"/>
              <p:cNvSpPr>
                <a:spLocks noChangeShapeType="1"/>
              </p:cNvSpPr>
              <p:nvPr/>
            </p:nvSpPr>
            <p:spPr bwMode="auto">
              <a:xfrm>
                <a:off x="2714" y="3096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8" name="Line 3762"/>
              <p:cNvSpPr>
                <a:spLocks noChangeShapeType="1"/>
              </p:cNvSpPr>
              <p:nvPr/>
            </p:nvSpPr>
            <p:spPr bwMode="auto">
              <a:xfrm flipH="1">
                <a:off x="2710" y="3100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59" name="Line 3763"/>
              <p:cNvSpPr>
                <a:spLocks noChangeShapeType="1"/>
              </p:cNvSpPr>
              <p:nvPr/>
            </p:nvSpPr>
            <p:spPr bwMode="auto">
              <a:xfrm>
                <a:off x="2726" y="308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0" name="Line 3764"/>
              <p:cNvSpPr>
                <a:spLocks noChangeShapeType="1"/>
              </p:cNvSpPr>
              <p:nvPr/>
            </p:nvSpPr>
            <p:spPr bwMode="auto">
              <a:xfrm flipH="1">
                <a:off x="2721" y="3108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1" name="Line 3765"/>
              <p:cNvSpPr>
                <a:spLocks noChangeShapeType="1"/>
              </p:cNvSpPr>
              <p:nvPr/>
            </p:nvSpPr>
            <p:spPr bwMode="auto">
              <a:xfrm flipH="1">
                <a:off x="2721" y="3108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2" name="Line 3766"/>
              <p:cNvSpPr>
                <a:spLocks noChangeShapeType="1"/>
              </p:cNvSpPr>
              <p:nvPr/>
            </p:nvSpPr>
            <p:spPr bwMode="auto">
              <a:xfrm>
                <a:off x="2721" y="3095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3" name="Line 3767"/>
              <p:cNvSpPr>
                <a:spLocks noChangeShapeType="1"/>
              </p:cNvSpPr>
              <p:nvPr/>
            </p:nvSpPr>
            <p:spPr bwMode="auto">
              <a:xfrm>
                <a:off x="2683" y="309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4" name="Freeform 3768"/>
              <p:cNvSpPr>
                <a:spLocks/>
              </p:cNvSpPr>
              <p:nvPr/>
            </p:nvSpPr>
            <p:spPr bwMode="auto">
              <a:xfrm>
                <a:off x="2711" y="3098"/>
                <a:ext cx="5" cy="4"/>
              </a:xfrm>
              <a:custGeom>
                <a:avLst/>
                <a:gdLst>
                  <a:gd name="T0" fmla="*/ 0 w 19"/>
                  <a:gd name="T1" fmla="*/ 0 h 18"/>
                  <a:gd name="T2" fmla="*/ 0 w 19"/>
                  <a:gd name="T3" fmla="*/ 0 h 18"/>
                  <a:gd name="T4" fmla="*/ 0 w 19"/>
                  <a:gd name="T5" fmla="*/ 0 h 18"/>
                  <a:gd name="T6" fmla="*/ 0 w 19"/>
                  <a:gd name="T7" fmla="*/ 0 h 18"/>
                  <a:gd name="T8" fmla="*/ 0 w 19"/>
                  <a:gd name="T9" fmla="*/ 0 h 18"/>
                  <a:gd name="T10" fmla="*/ 0 w 19"/>
                  <a:gd name="T11" fmla="*/ 0 h 18"/>
                  <a:gd name="T12" fmla="*/ 0 w 19"/>
                  <a:gd name="T13" fmla="*/ 0 h 18"/>
                  <a:gd name="T14" fmla="*/ 0 w 19"/>
                  <a:gd name="T15" fmla="*/ 0 h 18"/>
                  <a:gd name="T16" fmla="*/ 0 w 19"/>
                  <a:gd name="T17" fmla="*/ 0 h 18"/>
                  <a:gd name="T18" fmla="*/ 0 w 19"/>
                  <a:gd name="T19" fmla="*/ 0 h 18"/>
                  <a:gd name="T20" fmla="*/ 0 w 19"/>
                  <a:gd name="T21" fmla="*/ 0 h 18"/>
                  <a:gd name="T22" fmla="*/ 0 w 19"/>
                  <a:gd name="T23" fmla="*/ 0 h 18"/>
                  <a:gd name="T24" fmla="*/ 0 w 19"/>
                  <a:gd name="T25" fmla="*/ 0 h 18"/>
                  <a:gd name="T26" fmla="*/ 0 w 19"/>
                  <a:gd name="T27" fmla="*/ 0 h 18"/>
                  <a:gd name="T28" fmla="*/ 0 w 19"/>
                  <a:gd name="T29" fmla="*/ 0 h 18"/>
                  <a:gd name="T30" fmla="*/ 0 w 19"/>
                  <a:gd name="T31" fmla="*/ 0 h 18"/>
                  <a:gd name="T32" fmla="*/ 0 w 19"/>
                  <a:gd name="T33" fmla="*/ 0 h 18"/>
                  <a:gd name="T34" fmla="*/ 0 w 19"/>
                  <a:gd name="T35" fmla="*/ 0 h 18"/>
                  <a:gd name="T36" fmla="*/ 0 w 19"/>
                  <a:gd name="T37" fmla="*/ 0 h 18"/>
                  <a:gd name="T38" fmla="*/ 0 w 19"/>
                  <a:gd name="T39" fmla="*/ 0 h 18"/>
                  <a:gd name="T40" fmla="*/ 0 w 19"/>
                  <a:gd name="T41" fmla="*/ 0 h 18"/>
                  <a:gd name="T42" fmla="*/ 0 w 19"/>
                  <a:gd name="T43" fmla="*/ 0 h 18"/>
                  <a:gd name="T44" fmla="*/ 0 w 19"/>
                  <a:gd name="T45" fmla="*/ 0 h 18"/>
                  <a:gd name="T46" fmla="*/ 0 w 19"/>
                  <a:gd name="T47" fmla="*/ 0 h 18"/>
                  <a:gd name="T48" fmla="*/ 0 w 19"/>
                  <a:gd name="T49" fmla="*/ 0 h 18"/>
                  <a:gd name="T50" fmla="*/ 0 w 19"/>
                  <a:gd name="T51" fmla="*/ 0 h 18"/>
                  <a:gd name="T52" fmla="*/ 0 w 19"/>
                  <a:gd name="T53" fmla="*/ 0 h 18"/>
                  <a:gd name="T54" fmla="*/ 0 w 19"/>
                  <a:gd name="T55" fmla="*/ 0 h 18"/>
                  <a:gd name="T56" fmla="*/ 0 w 19"/>
                  <a:gd name="T57" fmla="*/ 0 h 18"/>
                  <a:gd name="T58" fmla="*/ 0 w 19"/>
                  <a:gd name="T59" fmla="*/ 0 h 18"/>
                  <a:gd name="T60" fmla="*/ 0 w 19"/>
                  <a:gd name="T61" fmla="*/ 0 h 18"/>
                  <a:gd name="T62" fmla="*/ 0 w 19"/>
                  <a:gd name="T63" fmla="*/ 0 h 18"/>
                  <a:gd name="T64" fmla="*/ 0 w 19"/>
                  <a:gd name="T65" fmla="*/ 0 h 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8"/>
                  <a:gd name="T101" fmla="*/ 19 w 19"/>
                  <a:gd name="T102" fmla="*/ 18 h 1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8">
                    <a:moveTo>
                      <a:pt x="19" y="9"/>
                    </a:moveTo>
                    <a:lnTo>
                      <a:pt x="19" y="7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5" name="Freeform 3769"/>
              <p:cNvSpPr>
                <a:spLocks/>
              </p:cNvSpPr>
              <p:nvPr/>
            </p:nvSpPr>
            <p:spPr bwMode="auto">
              <a:xfrm>
                <a:off x="2688" y="3098"/>
                <a:ext cx="5" cy="4"/>
              </a:xfrm>
              <a:custGeom>
                <a:avLst/>
                <a:gdLst>
                  <a:gd name="T0" fmla="*/ 0 w 19"/>
                  <a:gd name="T1" fmla="*/ 0 h 18"/>
                  <a:gd name="T2" fmla="*/ 0 w 19"/>
                  <a:gd name="T3" fmla="*/ 0 h 18"/>
                  <a:gd name="T4" fmla="*/ 0 w 19"/>
                  <a:gd name="T5" fmla="*/ 0 h 18"/>
                  <a:gd name="T6" fmla="*/ 0 w 19"/>
                  <a:gd name="T7" fmla="*/ 0 h 18"/>
                  <a:gd name="T8" fmla="*/ 0 w 19"/>
                  <a:gd name="T9" fmla="*/ 0 h 18"/>
                  <a:gd name="T10" fmla="*/ 0 w 19"/>
                  <a:gd name="T11" fmla="*/ 0 h 18"/>
                  <a:gd name="T12" fmla="*/ 0 w 19"/>
                  <a:gd name="T13" fmla="*/ 0 h 18"/>
                  <a:gd name="T14" fmla="*/ 0 w 19"/>
                  <a:gd name="T15" fmla="*/ 0 h 18"/>
                  <a:gd name="T16" fmla="*/ 0 w 19"/>
                  <a:gd name="T17" fmla="*/ 0 h 18"/>
                  <a:gd name="T18" fmla="*/ 0 w 19"/>
                  <a:gd name="T19" fmla="*/ 0 h 18"/>
                  <a:gd name="T20" fmla="*/ 0 w 19"/>
                  <a:gd name="T21" fmla="*/ 0 h 18"/>
                  <a:gd name="T22" fmla="*/ 0 w 19"/>
                  <a:gd name="T23" fmla="*/ 0 h 18"/>
                  <a:gd name="T24" fmla="*/ 0 w 19"/>
                  <a:gd name="T25" fmla="*/ 0 h 18"/>
                  <a:gd name="T26" fmla="*/ 0 w 19"/>
                  <a:gd name="T27" fmla="*/ 0 h 18"/>
                  <a:gd name="T28" fmla="*/ 0 w 19"/>
                  <a:gd name="T29" fmla="*/ 0 h 18"/>
                  <a:gd name="T30" fmla="*/ 0 w 19"/>
                  <a:gd name="T31" fmla="*/ 0 h 18"/>
                  <a:gd name="T32" fmla="*/ 0 w 19"/>
                  <a:gd name="T33" fmla="*/ 0 h 18"/>
                  <a:gd name="T34" fmla="*/ 0 w 19"/>
                  <a:gd name="T35" fmla="*/ 0 h 18"/>
                  <a:gd name="T36" fmla="*/ 0 w 19"/>
                  <a:gd name="T37" fmla="*/ 0 h 18"/>
                  <a:gd name="T38" fmla="*/ 0 w 19"/>
                  <a:gd name="T39" fmla="*/ 0 h 18"/>
                  <a:gd name="T40" fmla="*/ 0 w 19"/>
                  <a:gd name="T41" fmla="*/ 0 h 18"/>
                  <a:gd name="T42" fmla="*/ 0 w 19"/>
                  <a:gd name="T43" fmla="*/ 0 h 18"/>
                  <a:gd name="T44" fmla="*/ 0 w 19"/>
                  <a:gd name="T45" fmla="*/ 0 h 18"/>
                  <a:gd name="T46" fmla="*/ 0 w 19"/>
                  <a:gd name="T47" fmla="*/ 0 h 18"/>
                  <a:gd name="T48" fmla="*/ 0 w 19"/>
                  <a:gd name="T49" fmla="*/ 0 h 18"/>
                  <a:gd name="T50" fmla="*/ 0 w 19"/>
                  <a:gd name="T51" fmla="*/ 0 h 18"/>
                  <a:gd name="T52" fmla="*/ 0 w 19"/>
                  <a:gd name="T53" fmla="*/ 0 h 18"/>
                  <a:gd name="T54" fmla="*/ 0 w 19"/>
                  <a:gd name="T55" fmla="*/ 0 h 18"/>
                  <a:gd name="T56" fmla="*/ 0 w 19"/>
                  <a:gd name="T57" fmla="*/ 0 h 18"/>
                  <a:gd name="T58" fmla="*/ 0 w 19"/>
                  <a:gd name="T59" fmla="*/ 0 h 18"/>
                  <a:gd name="T60" fmla="*/ 0 w 19"/>
                  <a:gd name="T61" fmla="*/ 0 h 18"/>
                  <a:gd name="T62" fmla="*/ 0 w 19"/>
                  <a:gd name="T63" fmla="*/ 0 h 18"/>
                  <a:gd name="T64" fmla="*/ 0 w 19"/>
                  <a:gd name="T65" fmla="*/ 0 h 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8"/>
                  <a:gd name="T101" fmla="*/ 19 w 19"/>
                  <a:gd name="T102" fmla="*/ 18 h 1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8">
                    <a:moveTo>
                      <a:pt x="19" y="9"/>
                    </a:moveTo>
                    <a:lnTo>
                      <a:pt x="18" y="7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3" y="15"/>
                    </a:lnTo>
                    <a:lnTo>
                      <a:pt x="4" y="17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6" name="Line 3770"/>
              <p:cNvSpPr>
                <a:spLocks noChangeShapeType="1"/>
              </p:cNvSpPr>
              <p:nvPr/>
            </p:nvSpPr>
            <p:spPr bwMode="auto">
              <a:xfrm>
                <a:off x="2747" y="311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7" name="Line 3771"/>
              <p:cNvSpPr>
                <a:spLocks noChangeShapeType="1"/>
              </p:cNvSpPr>
              <p:nvPr/>
            </p:nvSpPr>
            <p:spPr bwMode="auto">
              <a:xfrm flipH="1">
                <a:off x="2762" y="310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8" name="Line 3772"/>
              <p:cNvSpPr>
                <a:spLocks noChangeShapeType="1"/>
              </p:cNvSpPr>
              <p:nvPr/>
            </p:nvSpPr>
            <p:spPr bwMode="auto">
              <a:xfrm flipH="1">
                <a:off x="2687" y="312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69" name="Line 3773"/>
              <p:cNvSpPr>
                <a:spLocks noChangeShapeType="1"/>
              </p:cNvSpPr>
              <p:nvPr/>
            </p:nvSpPr>
            <p:spPr bwMode="auto">
              <a:xfrm flipH="1">
                <a:off x="2683" y="315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0" name="Line 3774"/>
              <p:cNvSpPr>
                <a:spLocks noChangeShapeType="1"/>
              </p:cNvSpPr>
              <p:nvPr/>
            </p:nvSpPr>
            <p:spPr bwMode="auto">
              <a:xfrm flipH="1">
                <a:off x="2710" y="312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1" name="Line 3775"/>
              <p:cNvSpPr>
                <a:spLocks noChangeShapeType="1"/>
              </p:cNvSpPr>
              <p:nvPr/>
            </p:nvSpPr>
            <p:spPr bwMode="auto">
              <a:xfrm flipH="1">
                <a:off x="2763" y="3132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2" name="Freeform 3776"/>
              <p:cNvSpPr>
                <a:spLocks/>
              </p:cNvSpPr>
              <p:nvPr/>
            </p:nvSpPr>
            <p:spPr bwMode="auto">
              <a:xfrm>
                <a:off x="2711" y="3124"/>
                <a:ext cx="5" cy="5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0 h 19"/>
                  <a:gd name="T4" fmla="*/ 0 w 19"/>
                  <a:gd name="T5" fmla="*/ 0 h 19"/>
                  <a:gd name="T6" fmla="*/ 0 w 19"/>
                  <a:gd name="T7" fmla="*/ 0 h 19"/>
                  <a:gd name="T8" fmla="*/ 0 w 19"/>
                  <a:gd name="T9" fmla="*/ 0 h 19"/>
                  <a:gd name="T10" fmla="*/ 0 w 19"/>
                  <a:gd name="T11" fmla="*/ 0 h 19"/>
                  <a:gd name="T12" fmla="*/ 0 w 19"/>
                  <a:gd name="T13" fmla="*/ 0 h 19"/>
                  <a:gd name="T14" fmla="*/ 0 w 19"/>
                  <a:gd name="T15" fmla="*/ 0 h 19"/>
                  <a:gd name="T16" fmla="*/ 0 w 19"/>
                  <a:gd name="T17" fmla="*/ 0 h 19"/>
                  <a:gd name="T18" fmla="*/ 0 w 19"/>
                  <a:gd name="T19" fmla="*/ 0 h 19"/>
                  <a:gd name="T20" fmla="*/ 0 w 19"/>
                  <a:gd name="T21" fmla="*/ 0 h 19"/>
                  <a:gd name="T22" fmla="*/ 0 w 19"/>
                  <a:gd name="T23" fmla="*/ 0 h 19"/>
                  <a:gd name="T24" fmla="*/ 0 w 19"/>
                  <a:gd name="T25" fmla="*/ 0 h 19"/>
                  <a:gd name="T26" fmla="*/ 0 w 19"/>
                  <a:gd name="T27" fmla="*/ 0 h 19"/>
                  <a:gd name="T28" fmla="*/ 0 w 19"/>
                  <a:gd name="T29" fmla="*/ 0 h 19"/>
                  <a:gd name="T30" fmla="*/ 0 w 19"/>
                  <a:gd name="T31" fmla="*/ 0 h 19"/>
                  <a:gd name="T32" fmla="*/ 0 w 19"/>
                  <a:gd name="T33" fmla="*/ 0 h 19"/>
                  <a:gd name="T34" fmla="*/ 0 w 19"/>
                  <a:gd name="T35" fmla="*/ 0 h 19"/>
                  <a:gd name="T36" fmla="*/ 0 w 19"/>
                  <a:gd name="T37" fmla="*/ 0 h 19"/>
                  <a:gd name="T38" fmla="*/ 0 w 19"/>
                  <a:gd name="T39" fmla="*/ 0 h 19"/>
                  <a:gd name="T40" fmla="*/ 0 w 19"/>
                  <a:gd name="T41" fmla="*/ 0 h 19"/>
                  <a:gd name="T42" fmla="*/ 0 w 19"/>
                  <a:gd name="T43" fmla="*/ 0 h 19"/>
                  <a:gd name="T44" fmla="*/ 0 w 19"/>
                  <a:gd name="T45" fmla="*/ 0 h 19"/>
                  <a:gd name="T46" fmla="*/ 0 w 19"/>
                  <a:gd name="T47" fmla="*/ 0 h 19"/>
                  <a:gd name="T48" fmla="*/ 0 w 19"/>
                  <a:gd name="T49" fmla="*/ 0 h 19"/>
                  <a:gd name="T50" fmla="*/ 0 w 19"/>
                  <a:gd name="T51" fmla="*/ 0 h 19"/>
                  <a:gd name="T52" fmla="*/ 0 w 19"/>
                  <a:gd name="T53" fmla="*/ 0 h 19"/>
                  <a:gd name="T54" fmla="*/ 0 w 19"/>
                  <a:gd name="T55" fmla="*/ 0 h 19"/>
                  <a:gd name="T56" fmla="*/ 0 w 19"/>
                  <a:gd name="T57" fmla="*/ 0 h 19"/>
                  <a:gd name="T58" fmla="*/ 0 w 19"/>
                  <a:gd name="T59" fmla="*/ 0 h 19"/>
                  <a:gd name="T60" fmla="*/ 0 w 19"/>
                  <a:gd name="T61" fmla="*/ 0 h 19"/>
                  <a:gd name="T62" fmla="*/ 0 w 19"/>
                  <a:gd name="T63" fmla="*/ 0 h 19"/>
                  <a:gd name="T64" fmla="*/ 0 w 19"/>
                  <a:gd name="T65" fmla="*/ 0 h 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9"/>
                  <a:gd name="T101" fmla="*/ 19 w 19"/>
                  <a:gd name="T102" fmla="*/ 19 h 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9">
                    <a:moveTo>
                      <a:pt x="19" y="9"/>
                    </a:moveTo>
                    <a:lnTo>
                      <a:pt x="19" y="7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5" y="18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9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3" name="Freeform 3777"/>
              <p:cNvSpPr>
                <a:spLocks/>
              </p:cNvSpPr>
              <p:nvPr/>
            </p:nvSpPr>
            <p:spPr bwMode="auto">
              <a:xfrm>
                <a:off x="2688" y="3124"/>
                <a:ext cx="5" cy="5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0 h 19"/>
                  <a:gd name="T4" fmla="*/ 0 w 19"/>
                  <a:gd name="T5" fmla="*/ 0 h 19"/>
                  <a:gd name="T6" fmla="*/ 0 w 19"/>
                  <a:gd name="T7" fmla="*/ 0 h 19"/>
                  <a:gd name="T8" fmla="*/ 0 w 19"/>
                  <a:gd name="T9" fmla="*/ 0 h 19"/>
                  <a:gd name="T10" fmla="*/ 0 w 19"/>
                  <a:gd name="T11" fmla="*/ 0 h 19"/>
                  <a:gd name="T12" fmla="*/ 0 w 19"/>
                  <a:gd name="T13" fmla="*/ 0 h 19"/>
                  <a:gd name="T14" fmla="*/ 0 w 19"/>
                  <a:gd name="T15" fmla="*/ 0 h 19"/>
                  <a:gd name="T16" fmla="*/ 0 w 19"/>
                  <a:gd name="T17" fmla="*/ 0 h 19"/>
                  <a:gd name="T18" fmla="*/ 0 w 19"/>
                  <a:gd name="T19" fmla="*/ 0 h 19"/>
                  <a:gd name="T20" fmla="*/ 0 w 19"/>
                  <a:gd name="T21" fmla="*/ 0 h 19"/>
                  <a:gd name="T22" fmla="*/ 0 w 19"/>
                  <a:gd name="T23" fmla="*/ 0 h 19"/>
                  <a:gd name="T24" fmla="*/ 0 w 19"/>
                  <a:gd name="T25" fmla="*/ 0 h 19"/>
                  <a:gd name="T26" fmla="*/ 0 w 19"/>
                  <a:gd name="T27" fmla="*/ 0 h 19"/>
                  <a:gd name="T28" fmla="*/ 0 w 19"/>
                  <a:gd name="T29" fmla="*/ 0 h 19"/>
                  <a:gd name="T30" fmla="*/ 0 w 19"/>
                  <a:gd name="T31" fmla="*/ 0 h 19"/>
                  <a:gd name="T32" fmla="*/ 0 w 19"/>
                  <a:gd name="T33" fmla="*/ 0 h 19"/>
                  <a:gd name="T34" fmla="*/ 0 w 19"/>
                  <a:gd name="T35" fmla="*/ 0 h 19"/>
                  <a:gd name="T36" fmla="*/ 0 w 19"/>
                  <a:gd name="T37" fmla="*/ 0 h 19"/>
                  <a:gd name="T38" fmla="*/ 0 w 19"/>
                  <a:gd name="T39" fmla="*/ 0 h 19"/>
                  <a:gd name="T40" fmla="*/ 0 w 19"/>
                  <a:gd name="T41" fmla="*/ 0 h 19"/>
                  <a:gd name="T42" fmla="*/ 0 w 19"/>
                  <a:gd name="T43" fmla="*/ 0 h 19"/>
                  <a:gd name="T44" fmla="*/ 0 w 19"/>
                  <a:gd name="T45" fmla="*/ 0 h 19"/>
                  <a:gd name="T46" fmla="*/ 0 w 19"/>
                  <a:gd name="T47" fmla="*/ 0 h 19"/>
                  <a:gd name="T48" fmla="*/ 0 w 19"/>
                  <a:gd name="T49" fmla="*/ 0 h 19"/>
                  <a:gd name="T50" fmla="*/ 0 w 19"/>
                  <a:gd name="T51" fmla="*/ 0 h 19"/>
                  <a:gd name="T52" fmla="*/ 0 w 19"/>
                  <a:gd name="T53" fmla="*/ 0 h 19"/>
                  <a:gd name="T54" fmla="*/ 0 w 19"/>
                  <a:gd name="T55" fmla="*/ 0 h 19"/>
                  <a:gd name="T56" fmla="*/ 0 w 19"/>
                  <a:gd name="T57" fmla="*/ 0 h 19"/>
                  <a:gd name="T58" fmla="*/ 0 w 19"/>
                  <a:gd name="T59" fmla="*/ 0 h 19"/>
                  <a:gd name="T60" fmla="*/ 0 w 19"/>
                  <a:gd name="T61" fmla="*/ 0 h 19"/>
                  <a:gd name="T62" fmla="*/ 0 w 19"/>
                  <a:gd name="T63" fmla="*/ 0 h 19"/>
                  <a:gd name="T64" fmla="*/ 0 w 19"/>
                  <a:gd name="T65" fmla="*/ 0 h 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9"/>
                  <a:gd name="T101" fmla="*/ 19 w 19"/>
                  <a:gd name="T102" fmla="*/ 19 h 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9">
                    <a:moveTo>
                      <a:pt x="19" y="9"/>
                    </a:moveTo>
                    <a:lnTo>
                      <a:pt x="18" y="7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4" name="Line 3778"/>
              <p:cNvSpPr>
                <a:spLocks noChangeShapeType="1"/>
              </p:cNvSpPr>
              <p:nvPr/>
            </p:nvSpPr>
            <p:spPr bwMode="auto">
              <a:xfrm>
                <a:off x="2721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5" name="Line 3779"/>
              <p:cNvSpPr>
                <a:spLocks noChangeShapeType="1"/>
              </p:cNvSpPr>
              <p:nvPr/>
            </p:nvSpPr>
            <p:spPr bwMode="auto">
              <a:xfrm flipV="1">
                <a:off x="2683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6" name="Line 3780"/>
              <p:cNvSpPr>
                <a:spLocks noChangeShapeType="1"/>
              </p:cNvSpPr>
              <p:nvPr/>
            </p:nvSpPr>
            <p:spPr bwMode="auto">
              <a:xfrm>
                <a:off x="2690" y="312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7" name="Line 3781"/>
              <p:cNvSpPr>
                <a:spLocks noChangeShapeType="1"/>
              </p:cNvSpPr>
              <p:nvPr/>
            </p:nvSpPr>
            <p:spPr bwMode="auto">
              <a:xfrm>
                <a:off x="2784" y="3095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8" name="Line 3782"/>
              <p:cNvSpPr>
                <a:spLocks noChangeShapeType="1"/>
              </p:cNvSpPr>
              <p:nvPr/>
            </p:nvSpPr>
            <p:spPr bwMode="auto">
              <a:xfrm>
                <a:off x="2798" y="3093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79" name="Line 3783"/>
              <p:cNvSpPr>
                <a:spLocks noChangeShapeType="1"/>
              </p:cNvSpPr>
              <p:nvPr/>
            </p:nvSpPr>
            <p:spPr bwMode="auto">
              <a:xfrm>
                <a:off x="2784" y="3142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0" name="Line 3784"/>
              <p:cNvSpPr>
                <a:spLocks noChangeShapeType="1"/>
              </p:cNvSpPr>
              <p:nvPr/>
            </p:nvSpPr>
            <p:spPr bwMode="auto">
              <a:xfrm>
                <a:off x="2784" y="3117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1" name="Line 3785"/>
              <p:cNvSpPr>
                <a:spLocks noChangeShapeType="1"/>
              </p:cNvSpPr>
              <p:nvPr/>
            </p:nvSpPr>
            <p:spPr bwMode="auto">
              <a:xfrm>
                <a:off x="2804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2" name="Line 3786"/>
              <p:cNvSpPr>
                <a:spLocks noChangeShapeType="1"/>
              </p:cNvSpPr>
              <p:nvPr/>
            </p:nvSpPr>
            <p:spPr bwMode="auto">
              <a:xfrm flipV="1">
                <a:off x="2798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3" name="Line 3787"/>
              <p:cNvSpPr>
                <a:spLocks noChangeShapeType="1"/>
              </p:cNvSpPr>
              <p:nvPr/>
            </p:nvSpPr>
            <p:spPr bwMode="auto">
              <a:xfrm flipH="1">
                <a:off x="2806" y="2966"/>
                <a:ext cx="4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4" name="Line 3788"/>
              <p:cNvSpPr>
                <a:spLocks noChangeShapeType="1"/>
              </p:cNvSpPr>
              <p:nvPr/>
            </p:nvSpPr>
            <p:spPr bwMode="auto">
              <a:xfrm flipV="1">
                <a:off x="2163" y="2962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5" name="Line 3789"/>
              <p:cNvSpPr>
                <a:spLocks noChangeShapeType="1"/>
              </p:cNvSpPr>
              <p:nvPr/>
            </p:nvSpPr>
            <p:spPr bwMode="auto">
              <a:xfrm flipV="1">
                <a:off x="2161" y="2989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6" name="Line 3790"/>
              <p:cNvSpPr>
                <a:spLocks noChangeShapeType="1"/>
              </p:cNvSpPr>
              <p:nvPr/>
            </p:nvSpPr>
            <p:spPr bwMode="auto">
              <a:xfrm flipV="1">
                <a:off x="2163" y="29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7" name="Line 3791"/>
              <p:cNvSpPr>
                <a:spLocks noChangeShapeType="1"/>
              </p:cNvSpPr>
              <p:nvPr/>
            </p:nvSpPr>
            <p:spPr bwMode="auto">
              <a:xfrm flipV="1">
                <a:off x="2163" y="29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8" name="Line 3792"/>
              <p:cNvSpPr>
                <a:spLocks noChangeShapeType="1"/>
              </p:cNvSpPr>
              <p:nvPr/>
            </p:nvSpPr>
            <p:spPr bwMode="auto">
              <a:xfrm>
                <a:off x="216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89" name="Line 3793"/>
              <p:cNvSpPr>
                <a:spLocks noChangeShapeType="1"/>
              </p:cNvSpPr>
              <p:nvPr/>
            </p:nvSpPr>
            <p:spPr bwMode="auto">
              <a:xfrm flipV="1">
                <a:off x="2161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0" name="Line 3794"/>
              <p:cNvSpPr>
                <a:spLocks noChangeShapeType="1"/>
              </p:cNvSpPr>
              <p:nvPr/>
            </p:nvSpPr>
            <p:spPr bwMode="auto">
              <a:xfrm>
                <a:off x="2847" y="2966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1" name="Freeform 3795"/>
              <p:cNvSpPr>
                <a:spLocks/>
              </p:cNvSpPr>
              <p:nvPr/>
            </p:nvSpPr>
            <p:spPr bwMode="auto">
              <a:xfrm>
                <a:off x="2860" y="2952"/>
                <a:ext cx="36" cy="14"/>
              </a:xfrm>
              <a:custGeom>
                <a:avLst/>
                <a:gdLst>
                  <a:gd name="T0" fmla="*/ 0 w 144"/>
                  <a:gd name="T1" fmla="*/ 0 h 59"/>
                  <a:gd name="T2" fmla="*/ 0 w 144"/>
                  <a:gd name="T3" fmla="*/ 0 h 59"/>
                  <a:gd name="T4" fmla="*/ 0 w 144"/>
                  <a:gd name="T5" fmla="*/ 0 h 59"/>
                  <a:gd name="T6" fmla="*/ 0 w 144"/>
                  <a:gd name="T7" fmla="*/ 0 h 59"/>
                  <a:gd name="T8" fmla="*/ 0 w 144"/>
                  <a:gd name="T9" fmla="*/ 0 h 59"/>
                  <a:gd name="T10" fmla="*/ 0 w 144"/>
                  <a:gd name="T11" fmla="*/ 0 h 59"/>
                  <a:gd name="T12" fmla="*/ 0 w 144"/>
                  <a:gd name="T13" fmla="*/ 0 h 59"/>
                  <a:gd name="T14" fmla="*/ 0 w 144"/>
                  <a:gd name="T15" fmla="*/ 0 h 59"/>
                  <a:gd name="T16" fmla="*/ 0 w 144"/>
                  <a:gd name="T17" fmla="*/ 0 h 59"/>
                  <a:gd name="T18" fmla="*/ 0 w 144"/>
                  <a:gd name="T19" fmla="*/ 0 h 59"/>
                  <a:gd name="T20" fmla="*/ 0 w 144"/>
                  <a:gd name="T21" fmla="*/ 0 h 59"/>
                  <a:gd name="T22" fmla="*/ 0 w 144"/>
                  <a:gd name="T23" fmla="*/ 0 h 59"/>
                  <a:gd name="T24" fmla="*/ 0 w 144"/>
                  <a:gd name="T25" fmla="*/ 0 h 59"/>
                  <a:gd name="T26" fmla="*/ 0 w 144"/>
                  <a:gd name="T27" fmla="*/ 0 h 59"/>
                  <a:gd name="T28" fmla="*/ 0 w 144"/>
                  <a:gd name="T29" fmla="*/ 0 h 59"/>
                  <a:gd name="T30" fmla="*/ 0 w 144"/>
                  <a:gd name="T31" fmla="*/ 0 h 59"/>
                  <a:gd name="T32" fmla="*/ 0 w 144"/>
                  <a:gd name="T33" fmla="*/ 0 h 5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4"/>
                  <a:gd name="T52" fmla="*/ 0 h 59"/>
                  <a:gd name="T53" fmla="*/ 144 w 144"/>
                  <a:gd name="T54" fmla="*/ 59 h 5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4" h="59">
                    <a:moveTo>
                      <a:pt x="0" y="59"/>
                    </a:moveTo>
                    <a:lnTo>
                      <a:pt x="10" y="58"/>
                    </a:lnTo>
                    <a:lnTo>
                      <a:pt x="19" y="56"/>
                    </a:lnTo>
                    <a:lnTo>
                      <a:pt x="29" y="55"/>
                    </a:lnTo>
                    <a:lnTo>
                      <a:pt x="39" y="52"/>
                    </a:lnTo>
                    <a:lnTo>
                      <a:pt x="48" y="50"/>
                    </a:lnTo>
                    <a:lnTo>
                      <a:pt x="57" y="47"/>
                    </a:lnTo>
                    <a:lnTo>
                      <a:pt x="66" y="43"/>
                    </a:lnTo>
                    <a:lnTo>
                      <a:pt x="76" y="40"/>
                    </a:lnTo>
                    <a:lnTo>
                      <a:pt x="85" y="36"/>
                    </a:lnTo>
                    <a:lnTo>
                      <a:pt x="93" y="32"/>
                    </a:lnTo>
                    <a:lnTo>
                      <a:pt x="102" y="27"/>
                    </a:lnTo>
                    <a:lnTo>
                      <a:pt x="111" y="23"/>
                    </a:lnTo>
                    <a:lnTo>
                      <a:pt x="119" y="18"/>
                    </a:lnTo>
                    <a:lnTo>
                      <a:pt x="127" y="12"/>
                    </a:lnTo>
                    <a:lnTo>
                      <a:pt x="135" y="7"/>
                    </a:lnTo>
                    <a:lnTo>
                      <a:pt x="14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2" name="Line 3796"/>
              <p:cNvSpPr>
                <a:spLocks noChangeShapeType="1"/>
              </p:cNvSpPr>
              <p:nvPr/>
            </p:nvSpPr>
            <p:spPr bwMode="auto">
              <a:xfrm>
                <a:off x="2414" y="2588"/>
                <a:ext cx="1" cy="1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3" name="Line 3797"/>
              <p:cNvSpPr>
                <a:spLocks noChangeShapeType="1"/>
              </p:cNvSpPr>
              <p:nvPr/>
            </p:nvSpPr>
            <p:spPr bwMode="auto">
              <a:xfrm>
                <a:off x="2391" y="2467"/>
                <a:ext cx="1" cy="24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4" name="Line 3798"/>
              <p:cNvSpPr>
                <a:spLocks noChangeShapeType="1"/>
              </p:cNvSpPr>
              <p:nvPr/>
            </p:nvSpPr>
            <p:spPr bwMode="auto">
              <a:xfrm flipV="1">
                <a:off x="2050" y="2528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5" name="Line 3799"/>
              <p:cNvSpPr>
                <a:spLocks noChangeShapeType="1"/>
              </p:cNvSpPr>
              <p:nvPr/>
            </p:nvSpPr>
            <p:spPr bwMode="auto">
              <a:xfrm>
                <a:off x="2047" y="2473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6" name="Line 3800"/>
              <p:cNvSpPr>
                <a:spLocks noChangeShapeType="1"/>
              </p:cNvSpPr>
              <p:nvPr/>
            </p:nvSpPr>
            <p:spPr bwMode="auto">
              <a:xfrm>
                <a:off x="2414" y="2448"/>
                <a:ext cx="1" cy="15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7" name="Line 3801"/>
              <p:cNvSpPr>
                <a:spLocks noChangeShapeType="1"/>
              </p:cNvSpPr>
              <p:nvPr/>
            </p:nvSpPr>
            <p:spPr bwMode="auto">
              <a:xfrm flipV="1">
                <a:off x="2319" y="2528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8" name="Line 3802"/>
              <p:cNvSpPr>
                <a:spLocks noChangeShapeType="1"/>
              </p:cNvSpPr>
              <p:nvPr/>
            </p:nvSpPr>
            <p:spPr bwMode="auto">
              <a:xfrm>
                <a:off x="2317" y="253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99" name="Line 3803"/>
              <p:cNvSpPr>
                <a:spLocks noChangeShapeType="1"/>
              </p:cNvSpPr>
              <p:nvPr/>
            </p:nvSpPr>
            <p:spPr bwMode="auto">
              <a:xfrm>
                <a:off x="2391" y="2494"/>
                <a:ext cx="1" cy="10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0" name="Line 3804"/>
              <p:cNvSpPr>
                <a:spLocks noChangeShapeType="1"/>
              </p:cNvSpPr>
              <p:nvPr/>
            </p:nvSpPr>
            <p:spPr bwMode="auto">
              <a:xfrm>
                <a:off x="2322" y="253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1" name="Line 3805"/>
              <p:cNvSpPr>
                <a:spLocks noChangeShapeType="1"/>
              </p:cNvSpPr>
              <p:nvPr/>
            </p:nvSpPr>
            <p:spPr bwMode="auto">
              <a:xfrm flipV="1">
                <a:off x="2256" y="2357"/>
                <a:ext cx="1" cy="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2" name="Line 3806"/>
              <p:cNvSpPr>
                <a:spLocks noChangeShapeType="1"/>
              </p:cNvSpPr>
              <p:nvPr/>
            </p:nvSpPr>
            <p:spPr bwMode="auto">
              <a:xfrm flipV="1">
                <a:off x="2253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3" name="Line 3807"/>
              <p:cNvSpPr>
                <a:spLocks noChangeShapeType="1"/>
              </p:cNvSpPr>
              <p:nvPr/>
            </p:nvSpPr>
            <p:spPr bwMode="auto">
              <a:xfrm flipV="1">
                <a:off x="2253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4" name="Line 3808"/>
              <p:cNvSpPr>
                <a:spLocks noChangeShapeType="1"/>
              </p:cNvSpPr>
              <p:nvPr/>
            </p:nvSpPr>
            <p:spPr bwMode="auto">
              <a:xfrm>
                <a:off x="2254" y="2361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5" name="Line 3809"/>
              <p:cNvSpPr>
                <a:spLocks noChangeShapeType="1"/>
              </p:cNvSpPr>
              <p:nvPr/>
            </p:nvSpPr>
            <p:spPr bwMode="auto">
              <a:xfrm flipV="1">
                <a:off x="2254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6" name="Line 3810"/>
              <p:cNvSpPr>
                <a:spLocks noChangeShapeType="1"/>
              </p:cNvSpPr>
              <p:nvPr/>
            </p:nvSpPr>
            <p:spPr bwMode="auto">
              <a:xfrm>
                <a:off x="2254" y="2358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7" name="Line 3811"/>
              <p:cNvSpPr>
                <a:spLocks noChangeShapeType="1"/>
              </p:cNvSpPr>
              <p:nvPr/>
            </p:nvSpPr>
            <p:spPr bwMode="auto">
              <a:xfrm flipV="1">
                <a:off x="2258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8" name="Line 3812"/>
              <p:cNvSpPr>
                <a:spLocks noChangeShapeType="1"/>
              </p:cNvSpPr>
              <p:nvPr/>
            </p:nvSpPr>
            <p:spPr bwMode="auto">
              <a:xfrm flipH="1" flipV="1">
                <a:off x="2257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09" name="Line 3813"/>
              <p:cNvSpPr>
                <a:spLocks noChangeShapeType="1"/>
              </p:cNvSpPr>
              <p:nvPr/>
            </p:nvSpPr>
            <p:spPr bwMode="auto">
              <a:xfrm flipH="1">
                <a:off x="2254" y="23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0" name="Line 3814"/>
              <p:cNvSpPr>
                <a:spLocks noChangeShapeType="1"/>
              </p:cNvSpPr>
              <p:nvPr/>
            </p:nvSpPr>
            <p:spPr bwMode="auto">
              <a:xfrm flipH="1" flipV="1">
                <a:off x="2258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1" name="Line 3815"/>
              <p:cNvSpPr>
                <a:spLocks noChangeShapeType="1"/>
              </p:cNvSpPr>
              <p:nvPr/>
            </p:nvSpPr>
            <p:spPr bwMode="auto">
              <a:xfrm>
                <a:off x="2253" y="2364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2" name="Line 3816"/>
              <p:cNvSpPr>
                <a:spLocks noChangeShapeType="1"/>
              </p:cNvSpPr>
              <p:nvPr/>
            </p:nvSpPr>
            <p:spPr bwMode="auto">
              <a:xfrm flipV="1">
                <a:off x="2259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3" name="Line 3817"/>
              <p:cNvSpPr>
                <a:spLocks noChangeShapeType="1"/>
              </p:cNvSpPr>
              <p:nvPr/>
            </p:nvSpPr>
            <p:spPr bwMode="auto">
              <a:xfrm>
                <a:off x="2270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4" name="Line 3818"/>
              <p:cNvSpPr>
                <a:spLocks noChangeShapeType="1"/>
              </p:cNvSpPr>
              <p:nvPr/>
            </p:nvSpPr>
            <p:spPr bwMode="auto">
              <a:xfrm>
                <a:off x="2283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5" name="Line 3819"/>
              <p:cNvSpPr>
                <a:spLocks noChangeShapeType="1"/>
              </p:cNvSpPr>
              <p:nvPr/>
            </p:nvSpPr>
            <p:spPr bwMode="auto">
              <a:xfrm>
                <a:off x="2317" y="2416"/>
                <a:ext cx="1" cy="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6" name="Line 3820"/>
              <p:cNvSpPr>
                <a:spLocks noChangeShapeType="1"/>
              </p:cNvSpPr>
              <p:nvPr/>
            </p:nvSpPr>
            <p:spPr bwMode="auto">
              <a:xfrm flipH="1" flipV="1">
                <a:off x="2370" y="2444"/>
                <a:ext cx="2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7" name="Line 3821"/>
              <p:cNvSpPr>
                <a:spLocks noChangeShapeType="1"/>
              </p:cNvSpPr>
              <p:nvPr/>
            </p:nvSpPr>
            <p:spPr bwMode="auto">
              <a:xfrm>
                <a:off x="2391" y="2448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8" name="Line 3822"/>
              <p:cNvSpPr>
                <a:spLocks noChangeShapeType="1"/>
              </p:cNvSpPr>
              <p:nvPr/>
            </p:nvSpPr>
            <p:spPr bwMode="auto">
              <a:xfrm flipV="1">
                <a:off x="2775" y="2833"/>
                <a:ext cx="1" cy="4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19" name="Freeform 3823"/>
              <p:cNvSpPr>
                <a:spLocks/>
              </p:cNvSpPr>
              <p:nvPr/>
            </p:nvSpPr>
            <p:spPr bwMode="auto">
              <a:xfrm>
                <a:off x="2860" y="2448"/>
                <a:ext cx="36" cy="15"/>
              </a:xfrm>
              <a:custGeom>
                <a:avLst/>
                <a:gdLst>
                  <a:gd name="T0" fmla="*/ 0 w 145"/>
                  <a:gd name="T1" fmla="*/ 0 h 59"/>
                  <a:gd name="T2" fmla="*/ 0 w 145"/>
                  <a:gd name="T3" fmla="*/ 0 h 59"/>
                  <a:gd name="T4" fmla="*/ 0 w 145"/>
                  <a:gd name="T5" fmla="*/ 0 h 59"/>
                  <a:gd name="T6" fmla="*/ 0 w 145"/>
                  <a:gd name="T7" fmla="*/ 0 h 59"/>
                  <a:gd name="T8" fmla="*/ 0 w 145"/>
                  <a:gd name="T9" fmla="*/ 0 h 59"/>
                  <a:gd name="T10" fmla="*/ 0 w 145"/>
                  <a:gd name="T11" fmla="*/ 0 h 59"/>
                  <a:gd name="T12" fmla="*/ 0 w 145"/>
                  <a:gd name="T13" fmla="*/ 0 h 59"/>
                  <a:gd name="T14" fmla="*/ 0 w 145"/>
                  <a:gd name="T15" fmla="*/ 0 h 59"/>
                  <a:gd name="T16" fmla="*/ 0 w 145"/>
                  <a:gd name="T17" fmla="*/ 0 h 59"/>
                  <a:gd name="T18" fmla="*/ 0 w 145"/>
                  <a:gd name="T19" fmla="*/ 0 h 59"/>
                  <a:gd name="T20" fmla="*/ 0 w 145"/>
                  <a:gd name="T21" fmla="*/ 0 h 59"/>
                  <a:gd name="T22" fmla="*/ 0 w 145"/>
                  <a:gd name="T23" fmla="*/ 0 h 59"/>
                  <a:gd name="T24" fmla="*/ 0 w 145"/>
                  <a:gd name="T25" fmla="*/ 0 h 59"/>
                  <a:gd name="T26" fmla="*/ 0 w 145"/>
                  <a:gd name="T27" fmla="*/ 0 h 59"/>
                  <a:gd name="T28" fmla="*/ 0 w 145"/>
                  <a:gd name="T29" fmla="*/ 0 h 59"/>
                  <a:gd name="T30" fmla="*/ 0 w 145"/>
                  <a:gd name="T31" fmla="*/ 0 h 59"/>
                  <a:gd name="T32" fmla="*/ 0 w 145"/>
                  <a:gd name="T33" fmla="*/ 0 h 5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5"/>
                  <a:gd name="T52" fmla="*/ 0 h 59"/>
                  <a:gd name="T53" fmla="*/ 145 w 145"/>
                  <a:gd name="T54" fmla="*/ 59 h 5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5" h="59">
                    <a:moveTo>
                      <a:pt x="145" y="59"/>
                    </a:moveTo>
                    <a:lnTo>
                      <a:pt x="137" y="53"/>
                    </a:lnTo>
                    <a:lnTo>
                      <a:pt x="128" y="48"/>
                    </a:lnTo>
                    <a:lnTo>
                      <a:pt x="120" y="42"/>
                    </a:lnTo>
                    <a:lnTo>
                      <a:pt x="112" y="37"/>
                    </a:lnTo>
                    <a:lnTo>
                      <a:pt x="103" y="32"/>
                    </a:lnTo>
                    <a:lnTo>
                      <a:pt x="94" y="28"/>
                    </a:lnTo>
                    <a:lnTo>
                      <a:pt x="85" y="23"/>
                    </a:lnTo>
                    <a:lnTo>
                      <a:pt x="76" y="20"/>
                    </a:lnTo>
                    <a:lnTo>
                      <a:pt x="67" y="16"/>
                    </a:lnTo>
                    <a:lnTo>
                      <a:pt x="58" y="13"/>
                    </a:lnTo>
                    <a:lnTo>
                      <a:pt x="48" y="10"/>
                    </a:lnTo>
                    <a:lnTo>
                      <a:pt x="39" y="7"/>
                    </a:lnTo>
                    <a:lnTo>
                      <a:pt x="29" y="5"/>
                    </a:lnTo>
                    <a:lnTo>
                      <a:pt x="20" y="3"/>
                    </a:lnTo>
                    <a:lnTo>
                      <a:pt x="1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0" name="Line 3824"/>
              <p:cNvSpPr>
                <a:spLocks noChangeShapeType="1"/>
              </p:cNvSpPr>
              <p:nvPr/>
            </p:nvSpPr>
            <p:spPr bwMode="auto">
              <a:xfrm>
                <a:off x="2847" y="244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1" name="Freeform 3825"/>
              <p:cNvSpPr>
                <a:spLocks/>
              </p:cNvSpPr>
              <p:nvPr/>
            </p:nvSpPr>
            <p:spPr bwMode="auto">
              <a:xfrm>
                <a:off x="2958" y="2851"/>
                <a:ext cx="5" cy="14"/>
              </a:xfrm>
              <a:custGeom>
                <a:avLst/>
                <a:gdLst>
                  <a:gd name="T0" fmla="*/ 0 w 20"/>
                  <a:gd name="T1" fmla="*/ 0 h 53"/>
                  <a:gd name="T2" fmla="*/ 0 w 20"/>
                  <a:gd name="T3" fmla="*/ 0 h 53"/>
                  <a:gd name="T4" fmla="*/ 0 w 20"/>
                  <a:gd name="T5" fmla="*/ 0 h 53"/>
                  <a:gd name="T6" fmla="*/ 0 w 20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53"/>
                  <a:gd name="T14" fmla="*/ 20 w 20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53">
                    <a:moveTo>
                      <a:pt x="0" y="53"/>
                    </a:moveTo>
                    <a:lnTo>
                      <a:pt x="7" y="35"/>
                    </a:lnTo>
                    <a:lnTo>
                      <a:pt x="13" y="18"/>
                    </a:lnTo>
                    <a:lnTo>
                      <a:pt x="2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2" name="Line 3826"/>
              <p:cNvSpPr>
                <a:spLocks noChangeShapeType="1"/>
              </p:cNvSpPr>
              <p:nvPr/>
            </p:nvSpPr>
            <p:spPr bwMode="auto">
              <a:xfrm flipH="1">
                <a:off x="2958" y="2809"/>
                <a:ext cx="4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3" name="Line 3827"/>
              <p:cNvSpPr>
                <a:spLocks noChangeShapeType="1"/>
              </p:cNvSpPr>
              <p:nvPr/>
            </p:nvSpPr>
            <p:spPr bwMode="auto">
              <a:xfrm>
                <a:off x="1582" y="2999"/>
                <a:ext cx="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4" name="Freeform 3828"/>
              <p:cNvSpPr>
                <a:spLocks/>
              </p:cNvSpPr>
              <p:nvPr/>
            </p:nvSpPr>
            <p:spPr bwMode="auto">
              <a:xfrm>
                <a:off x="2917" y="2479"/>
                <a:ext cx="33" cy="47"/>
              </a:xfrm>
              <a:custGeom>
                <a:avLst/>
                <a:gdLst>
                  <a:gd name="T0" fmla="*/ 0 w 132"/>
                  <a:gd name="T1" fmla="*/ 0 h 188"/>
                  <a:gd name="T2" fmla="*/ 0 w 132"/>
                  <a:gd name="T3" fmla="*/ 0 h 188"/>
                  <a:gd name="T4" fmla="*/ 0 w 132"/>
                  <a:gd name="T5" fmla="*/ 0 h 188"/>
                  <a:gd name="T6" fmla="*/ 0 w 132"/>
                  <a:gd name="T7" fmla="*/ 0 h 188"/>
                  <a:gd name="T8" fmla="*/ 0 w 132"/>
                  <a:gd name="T9" fmla="*/ 0 h 188"/>
                  <a:gd name="T10" fmla="*/ 0 w 132"/>
                  <a:gd name="T11" fmla="*/ 0 h 188"/>
                  <a:gd name="T12" fmla="*/ 0 w 132"/>
                  <a:gd name="T13" fmla="*/ 0 h 188"/>
                  <a:gd name="T14" fmla="*/ 0 w 132"/>
                  <a:gd name="T15" fmla="*/ 0 h 188"/>
                  <a:gd name="T16" fmla="*/ 0 w 132"/>
                  <a:gd name="T17" fmla="*/ 0 h 188"/>
                  <a:gd name="T18" fmla="*/ 0 w 132"/>
                  <a:gd name="T19" fmla="*/ 0 h 188"/>
                  <a:gd name="T20" fmla="*/ 0 w 132"/>
                  <a:gd name="T21" fmla="*/ 0 h 188"/>
                  <a:gd name="T22" fmla="*/ 0 w 132"/>
                  <a:gd name="T23" fmla="*/ 0 h 188"/>
                  <a:gd name="T24" fmla="*/ 0 w 132"/>
                  <a:gd name="T25" fmla="*/ 0 h 188"/>
                  <a:gd name="T26" fmla="*/ 0 w 132"/>
                  <a:gd name="T27" fmla="*/ 0 h 188"/>
                  <a:gd name="T28" fmla="*/ 0 w 132"/>
                  <a:gd name="T29" fmla="*/ 0 h 18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2"/>
                  <a:gd name="T46" fmla="*/ 0 h 188"/>
                  <a:gd name="T47" fmla="*/ 132 w 132"/>
                  <a:gd name="T48" fmla="*/ 188 h 18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2" h="188">
                    <a:moveTo>
                      <a:pt x="132" y="188"/>
                    </a:moveTo>
                    <a:lnTo>
                      <a:pt x="124" y="173"/>
                    </a:lnTo>
                    <a:lnTo>
                      <a:pt x="117" y="158"/>
                    </a:lnTo>
                    <a:lnTo>
                      <a:pt x="109" y="144"/>
                    </a:lnTo>
                    <a:lnTo>
                      <a:pt x="100" y="130"/>
                    </a:lnTo>
                    <a:lnTo>
                      <a:pt x="91" y="116"/>
                    </a:lnTo>
                    <a:lnTo>
                      <a:pt x="82" y="102"/>
                    </a:lnTo>
                    <a:lnTo>
                      <a:pt x="73" y="89"/>
                    </a:lnTo>
                    <a:lnTo>
                      <a:pt x="63" y="76"/>
                    </a:lnTo>
                    <a:lnTo>
                      <a:pt x="53" y="63"/>
                    </a:lnTo>
                    <a:lnTo>
                      <a:pt x="43" y="50"/>
                    </a:lnTo>
                    <a:lnTo>
                      <a:pt x="33" y="37"/>
                    </a:lnTo>
                    <a:lnTo>
                      <a:pt x="22" y="25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5" name="Line 3829"/>
              <p:cNvSpPr>
                <a:spLocks noChangeShapeType="1"/>
              </p:cNvSpPr>
              <p:nvPr/>
            </p:nvSpPr>
            <p:spPr bwMode="auto">
              <a:xfrm flipV="1">
                <a:off x="2969" y="2433"/>
                <a:ext cx="1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6" name="Line 3830"/>
              <p:cNvSpPr>
                <a:spLocks noChangeShapeType="1"/>
              </p:cNvSpPr>
              <p:nvPr/>
            </p:nvSpPr>
            <p:spPr bwMode="auto">
              <a:xfrm flipV="1">
                <a:off x="2953" y="253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7" name="Line 3831"/>
              <p:cNvSpPr>
                <a:spLocks noChangeShapeType="1"/>
              </p:cNvSpPr>
              <p:nvPr/>
            </p:nvSpPr>
            <p:spPr bwMode="auto">
              <a:xfrm flipV="1">
                <a:off x="2948" y="252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8" name="Line 3832"/>
              <p:cNvSpPr>
                <a:spLocks noChangeShapeType="1"/>
              </p:cNvSpPr>
              <p:nvPr/>
            </p:nvSpPr>
            <p:spPr bwMode="auto">
              <a:xfrm flipH="1">
                <a:off x="2964" y="252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29" name="Line 3833"/>
              <p:cNvSpPr>
                <a:spLocks noChangeShapeType="1"/>
              </p:cNvSpPr>
              <p:nvPr/>
            </p:nvSpPr>
            <p:spPr bwMode="auto">
              <a:xfrm flipH="1">
                <a:off x="2938" y="2419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0" name="Line 3834"/>
              <p:cNvSpPr>
                <a:spLocks noChangeShapeType="1"/>
              </p:cNvSpPr>
              <p:nvPr/>
            </p:nvSpPr>
            <p:spPr bwMode="auto">
              <a:xfrm flipH="1">
                <a:off x="2938" y="24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1" name="Line 3835"/>
              <p:cNvSpPr>
                <a:spLocks noChangeShapeType="1"/>
              </p:cNvSpPr>
              <p:nvPr/>
            </p:nvSpPr>
            <p:spPr bwMode="auto">
              <a:xfrm flipH="1">
                <a:off x="2937" y="2418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2" name="Line 3836"/>
              <p:cNvSpPr>
                <a:spLocks noChangeShapeType="1"/>
              </p:cNvSpPr>
              <p:nvPr/>
            </p:nvSpPr>
            <p:spPr bwMode="auto">
              <a:xfrm>
                <a:off x="2938" y="241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3" name="Line 3837"/>
              <p:cNvSpPr>
                <a:spLocks noChangeShapeType="1"/>
              </p:cNvSpPr>
              <p:nvPr/>
            </p:nvSpPr>
            <p:spPr bwMode="auto">
              <a:xfrm flipV="1">
                <a:off x="2903" y="2463"/>
                <a:ext cx="3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4" name="Line 3838"/>
              <p:cNvSpPr>
                <a:spLocks noChangeShapeType="1"/>
              </p:cNvSpPr>
              <p:nvPr/>
            </p:nvSpPr>
            <p:spPr bwMode="auto">
              <a:xfrm>
                <a:off x="2906" y="2463"/>
                <a:ext cx="13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5" name="Line 3839"/>
              <p:cNvSpPr>
                <a:spLocks noChangeShapeType="1"/>
              </p:cNvSpPr>
              <p:nvPr/>
            </p:nvSpPr>
            <p:spPr bwMode="auto">
              <a:xfrm>
                <a:off x="2910" y="2474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6" name="Line 3840"/>
              <p:cNvSpPr>
                <a:spLocks noChangeShapeType="1"/>
              </p:cNvSpPr>
              <p:nvPr/>
            </p:nvSpPr>
            <p:spPr bwMode="auto">
              <a:xfrm flipV="1">
                <a:off x="2909" y="247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7" name="Line 3841"/>
              <p:cNvSpPr>
                <a:spLocks noChangeShapeType="1"/>
              </p:cNvSpPr>
              <p:nvPr/>
            </p:nvSpPr>
            <p:spPr bwMode="auto">
              <a:xfrm flipH="1">
                <a:off x="2925" y="241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8" name="Line 3842"/>
              <p:cNvSpPr>
                <a:spLocks noChangeShapeType="1"/>
              </p:cNvSpPr>
              <p:nvPr/>
            </p:nvSpPr>
            <p:spPr bwMode="auto">
              <a:xfrm flipH="1">
                <a:off x="2925" y="241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39" name="Line 3843"/>
              <p:cNvSpPr>
                <a:spLocks noChangeShapeType="1"/>
              </p:cNvSpPr>
              <p:nvPr/>
            </p:nvSpPr>
            <p:spPr bwMode="auto">
              <a:xfrm>
                <a:off x="2927" y="2419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0" name="Line 3844"/>
              <p:cNvSpPr>
                <a:spLocks noChangeShapeType="1"/>
              </p:cNvSpPr>
              <p:nvPr/>
            </p:nvSpPr>
            <p:spPr bwMode="auto">
              <a:xfrm>
                <a:off x="2927" y="241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1" name="Line 3845"/>
              <p:cNvSpPr>
                <a:spLocks noChangeShapeType="1"/>
              </p:cNvSpPr>
              <p:nvPr/>
            </p:nvSpPr>
            <p:spPr bwMode="auto">
              <a:xfrm flipH="1">
                <a:off x="2925" y="241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2" name="Line 3846"/>
              <p:cNvSpPr>
                <a:spLocks noChangeShapeType="1"/>
              </p:cNvSpPr>
              <p:nvPr/>
            </p:nvSpPr>
            <p:spPr bwMode="auto">
              <a:xfrm>
                <a:off x="2927" y="2418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3" name="Line 3847"/>
              <p:cNvSpPr>
                <a:spLocks noChangeShapeType="1"/>
              </p:cNvSpPr>
              <p:nvPr/>
            </p:nvSpPr>
            <p:spPr bwMode="auto">
              <a:xfrm flipV="1">
                <a:off x="2938" y="241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4" name="Line 3848"/>
              <p:cNvSpPr>
                <a:spLocks noChangeShapeType="1"/>
              </p:cNvSpPr>
              <p:nvPr/>
            </p:nvSpPr>
            <p:spPr bwMode="auto">
              <a:xfrm flipH="1">
                <a:off x="2966" y="2425"/>
                <a:ext cx="4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5" name="Line 3849"/>
              <p:cNvSpPr>
                <a:spLocks noChangeShapeType="1"/>
              </p:cNvSpPr>
              <p:nvPr/>
            </p:nvSpPr>
            <p:spPr bwMode="auto">
              <a:xfrm>
                <a:off x="2963" y="2388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6" name="Line 3850"/>
              <p:cNvSpPr>
                <a:spLocks noChangeShapeType="1"/>
              </p:cNvSpPr>
              <p:nvPr/>
            </p:nvSpPr>
            <p:spPr bwMode="auto">
              <a:xfrm>
                <a:off x="2949" y="242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7" name="Line 3851"/>
              <p:cNvSpPr>
                <a:spLocks noChangeShapeType="1"/>
              </p:cNvSpPr>
              <p:nvPr/>
            </p:nvSpPr>
            <p:spPr bwMode="auto">
              <a:xfrm>
                <a:off x="2957" y="242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8" name="Line 3852"/>
              <p:cNvSpPr>
                <a:spLocks noChangeShapeType="1"/>
              </p:cNvSpPr>
              <p:nvPr/>
            </p:nvSpPr>
            <p:spPr bwMode="auto">
              <a:xfrm flipV="1">
                <a:off x="2969" y="242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49" name="Line 3853"/>
              <p:cNvSpPr>
                <a:spLocks noChangeShapeType="1"/>
              </p:cNvSpPr>
              <p:nvPr/>
            </p:nvSpPr>
            <p:spPr bwMode="auto">
              <a:xfrm>
                <a:off x="2970" y="2427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0" name="Line 3854"/>
              <p:cNvSpPr>
                <a:spLocks noChangeShapeType="1"/>
              </p:cNvSpPr>
              <p:nvPr/>
            </p:nvSpPr>
            <p:spPr bwMode="auto">
              <a:xfrm>
                <a:off x="2958" y="2427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1" name="Line 3855"/>
              <p:cNvSpPr>
                <a:spLocks noChangeShapeType="1"/>
              </p:cNvSpPr>
              <p:nvPr/>
            </p:nvSpPr>
            <p:spPr bwMode="auto">
              <a:xfrm flipH="1" flipV="1">
                <a:off x="2959" y="242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2" name="Line 3856"/>
              <p:cNvSpPr>
                <a:spLocks noChangeShapeType="1"/>
              </p:cNvSpPr>
              <p:nvPr/>
            </p:nvSpPr>
            <p:spPr bwMode="auto">
              <a:xfrm>
                <a:off x="2957" y="2385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3" name="Line 3857"/>
              <p:cNvSpPr>
                <a:spLocks noChangeShapeType="1"/>
              </p:cNvSpPr>
              <p:nvPr/>
            </p:nvSpPr>
            <p:spPr bwMode="auto">
              <a:xfrm>
                <a:off x="2957" y="2424"/>
                <a:ext cx="1" cy="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4" name="Line 3858"/>
              <p:cNvSpPr>
                <a:spLocks noChangeShapeType="1"/>
              </p:cNvSpPr>
              <p:nvPr/>
            </p:nvSpPr>
            <p:spPr bwMode="auto">
              <a:xfrm>
                <a:off x="2950" y="244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5" name="Line 3859"/>
              <p:cNvSpPr>
                <a:spLocks noChangeShapeType="1"/>
              </p:cNvSpPr>
              <p:nvPr/>
            </p:nvSpPr>
            <p:spPr bwMode="auto">
              <a:xfrm flipV="1">
                <a:off x="2963" y="243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6" name="Line 3860"/>
              <p:cNvSpPr>
                <a:spLocks noChangeShapeType="1"/>
              </p:cNvSpPr>
              <p:nvPr/>
            </p:nvSpPr>
            <p:spPr bwMode="auto">
              <a:xfrm>
                <a:off x="2964" y="2433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7" name="Line 3861"/>
              <p:cNvSpPr>
                <a:spLocks noChangeShapeType="1"/>
              </p:cNvSpPr>
              <p:nvPr/>
            </p:nvSpPr>
            <p:spPr bwMode="auto">
              <a:xfrm>
                <a:off x="2957" y="2444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8" name="Line 3862"/>
              <p:cNvSpPr>
                <a:spLocks noChangeShapeType="1"/>
              </p:cNvSpPr>
              <p:nvPr/>
            </p:nvSpPr>
            <p:spPr bwMode="auto">
              <a:xfrm>
                <a:off x="2956" y="244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59" name="Line 3863"/>
              <p:cNvSpPr>
                <a:spLocks noChangeShapeType="1"/>
              </p:cNvSpPr>
              <p:nvPr/>
            </p:nvSpPr>
            <p:spPr bwMode="auto">
              <a:xfrm>
                <a:off x="2955" y="244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0" name="Line 3864"/>
              <p:cNvSpPr>
                <a:spLocks noChangeShapeType="1"/>
              </p:cNvSpPr>
              <p:nvPr/>
            </p:nvSpPr>
            <p:spPr bwMode="auto">
              <a:xfrm>
                <a:off x="2950" y="244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1" name="Line 3865"/>
              <p:cNvSpPr>
                <a:spLocks noChangeShapeType="1"/>
              </p:cNvSpPr>
              <p:nvPr/>
            </p:nvSpPr>
            <p:spPr bwMode="auto">
              <a:xfrm>
                <a:off x="2955" y="2444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2" name="Line 3866"/>
              <p:cNvSpPr>
                <a:spLocks noChangeShapeType="1"/>
              </p:cNvSpPr>
              <p:nvPr/>
            </p:nvSpPr>
            <p:spPr bwMode="auto">
              <a:xfrm>
                <a:off x="2951" y="2444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3" name="Line 3867"/>
              <p:cNvSpPr>
                <a:spLocks noChangeShapeType="1"/>
              </p:cNvSpPr>
              <p:nvPr/>
            </p:nvSpPr>
            <p:spPr bwMode="auto">
              <a:xfrm>
                <a:off x="2950" y="24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4" name="Line 3868"/>
              <p:cNvSpPr>
                <a:spLocks noChangeShapeType="1"/>
              </p:cNvSpPr>
              <p:nvPr/>
            </p:nvSpPr>
            <p:spPr bwMode="auto">
              <a:xfrm>
                <a:off x="2957" y="24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5" name="Line 3869"/>
              <p:cNvSpPr>
                <a:spLocks noChangeShapeType="1"/>
              </p:cNvSpPr>
              <p:nvPr/>
            </p:nvSpPr>
            <p:spPr bwMode="auto">
              <a:xfrm>
                <a:off x="2957" y="24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6" name="Line 3870"/>
              <p:cNvSpPr>
                <a:spLocks noChangeShapeType="1"/>
              </p:cNvSpPr>
              <p:nvPr/>
            </p:nvSpPr>
            <p:spPr bwMode="auto">
              <a:xfrm>
                <a:off x="2957" y="244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7" name="Line 3871"/>
              <p:cNvSpPr>
                <a:spLocks noChangeShapeType="1"/>
              </p:cNvSpPr>
              <p:nvPr/>
            </p:nvSpPr>
            <p:spPr bwMode="auto">
              <a:xfrm>
                <a:off x="2958" y="2449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8" name="Line 3872"/>
              <p:cNvSpPr>
                <a:spLocks noChangeShapeType="1"/>
              </p:cNvSpPr>
              <p:nvPr/>
            </p:nvSpPr>
            <p:spPr bwMode="auto">
              <a:xfrm flipV="1">
                <a:off x="2963" y="24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69" name="Line 3873"/>
              <p:cNvSpPr>
                <a:spLocks noChangeShapeType="1"/>
              </p:cNvSpPr>
              <p:nvPr/>
            </p:nvSpPr>
            <p:spPr bwMode="auto">
              <a:xfrm>
                <a:off x="2949" y="2431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0" name="Line 3874"/>
              <p:cNvSpPr>
                <a:spLocks noChangeShapeType="1"/>
              </p:cNvSpPr>
              <p:nvPr/>
            </p:nvSpPr>
            <p:spPr bwMode="auto">
              <a:xfrm>
                <a:off x="2950" y="243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1" name="Line 3875"/>
              <p:cNvSpPr>
                <a:spLocks noChangeShapeType="1"/>
              </p:cNvSpPr>
              <p:nvPr/>
            </p:nvSpPr>
            <p:spPr bwMode="auto">
              <a:xfrm>
                <a:off x="2960" y="243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2" name="Line 3876"/>
              <p:cNvSpPr>
                <a:spLocks noChangeShapeType="1"/>
              </p:cNvSpPr>
              <p:nvPr/>
            </p:nvSpPr>
            <p:spPr bwMode="auto">
              <a:xfrm flipH="1">
                <a:off x="2964" y="24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3" name="Freeform 3877"/>
              <p:cNvSpPr>
                <a:spLocks/>
              </p:cNvSpPr>
              <p:nvPr/>
            </p:nvSpPr>
            <p:spPr bwMode="auto">
              <a:xfrm>
                <a:off x="2968" y="2431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3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4" name="Freeform 3878"/>
              <p:cNvSpPr>
                <a:spLocks/>
              </p:cNvSpPr>
              <p:nvPr/>
            </p:nvSpPr>
            <p:spPr bwMode="auto">
              <a:xfrm>
                <a:off x="2959" y="2431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3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5" name="Line 3879"/>
              <p:cNvSpPr>
                <a:spLocks noChangeShapeType="1"/>
              </p:cNvSpPr>
              <p:nvPr/>
            </p:nvSpPr>
            <p:spPr bwMode="auto">
              <a:xfrm>
                <a:off x="2958" y="243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6" name="Line 3880"/>
              <p:cNvSpPr>
                <a:spLocks noChangeShapeType="1"/>
              </p:cNvSpPr>
              <p:nvPr/>
            </p:nvSpPr>
            <p:spPr bwMode="auto">
              <a:xfrm>
                <a:off x="2950" y="239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7" name="Line 3881"/>
              <p:cNvSpPr>
                <a:spLocks noChangeShapeType="1"/>
              </p:cNvSpPr>
              <p:nvPr/>
            </p:nvSpPr>
            <p:spPr bwMode="auto">
              <a:xfrm flipV="1">
                <a:off x="2942" y="2415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8" name="Line 3882"/>
              <p:cNvSpPr>
                <a:spLocks noChangeShapeType="1"/>
              </p:cNvSpPr>
              <p:nvPr/>
            </p:nvSpPr>
            <p:spPr bwMode="auto">
              <a:xfrm flipV="1">
                <a:off x="2945" y="241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79" name="Line 3883"/>
              <p:cNvSpPr>
                <a:spLocks noChangeShapeType="1"/>
              </p:cNvSpPr>
              <p:nvPr/>
            </p:nvSpPr>
            <p:spPr bwMode="auto">
              <a:xfrm>
                <a:off x="2949" y="2427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0" name="Line 3884"/>
              <p:cNvSpPr>
                <a:spLocks noChangeShapeType="1"/>
              </p:cNvSpPr>
              <p:nvPr/>
            </p:nvSpPr>
            <p:spPr bwMode="auto">
              <a:xfrm>
                <a:off x="2956" y="2429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1" name="Line 3885"/>
              <p:cNvSpPr>
                <a:spLocks noChangeShapeType="1"/>
              </p:cNvSpPr>
              <p:nvPr/>
            </p:nvSpPr>
            <p:spPr bwMode="auto">
              <a:xfrm>
                <a:off x="2950" y="241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2" name="Line 3886"/>
              <p:cNvSpPr>
                <a:spLocks noChangeShapeType="1"/>
              </p:cNvSpPr>
              <p:nvPr/>
            </p:nvSpPr>
            <p:spPr bwMode="auto">
              <a:xfrm flipH="1">
                <a:off x="2945" y="242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3" name="Line 3887"/>
              <p:cNvSpPr>
                <a:spLocks noChangeShapeType="1"/>
              </p:cNvSpPr>
              <p:nvPr/>
            </p:nvSpPr>
            <p:spPr bwMode="auto">
              <a:xfrm>
                <a:off x="2942" y="2419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4" name="Line 3888"/>
              <p:cNvSpPr>
                <a:spLocks noChangeShapeType="1"/>
              </p:cNvSpPr>
              <p:nvPr/>
            </p:nvSpPr>
            <p:spPr bwMode="auto">
              <a:xfrm flipV="1">
                <a:off x="2942" y="241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5" name="Line 3889"/>
              <p:cNvSpPr>
                <a:spLocks noChangeShapeType="1"/>
              </p:cNvSpPr>
              <p:nvPr/>
            </p:nvSpPr>
            <p:spPr bwMode="auto">
              <a:xfrm>
                <a:off x="2968" y="2423"/>
                <a:ext cx="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6" name="Line 3890"/>
              <p:cNvSpPr>
                <a:spLocks noChangeShapeType="1"/>
              </p:cNvSpPr>
              <p:nvPr/>
            </p:nvSpPr>
            <p:spPr bwMode="auto">
              <a:xfrm>
                <a:off x="2966" y="242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7" name="Line 3891"/>
              <p:cNvSpPr>
                <a:spLocks noChangeShapeType="1"/>
              </p:cNvSpPr>
              <p:nvPr/>
            </p:nvSpPr>
            <p:spPr bwMode="auto">
              <a:xfrm>
                <a:off x="2963" y="2422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8" name="Freeform 3892"/>
              <p:cNvSpPr>
                <a:spLocks/>
              </p:cNvSpPr>
              <p:nvPr/>
            </p:nvSpPr>
            <p:spPr bwMode="auto">
              <a:xfrm>
                <a:off x="2969" y="24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89" name="Line 3893"/>
              <p:cNvSpPr>
                <a:spLocks noChangeShapeType="1"/>
              </p:cNvSpPr>
              <p:nvPr/>
            </p:nvSpPr>
            <p:spPr bwMode="auto">
              <a:xfrm>
                <a:off x="2969" y="242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0" name="Line 3894"/>
              <p:cNvSpPr>
                <a:spLocks noChangeShapeType="1"/>
              </p:cNvSpPr>
              <p:nvPr/>
            </p:nvSpPr>
            <p:spPr bwMode="auto">
              <a:xfrm flipH="1">
                <a:off x="2958" y="242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1" name="Freeform 3895"/>
              <p:cNvSpPr>
                <a:spLocks/>
              </p:cNvSpPr>
              <p:nvPr/>
            </p:nvSpPr>
            <p:spPr bwMode="auto">
              <a:xfrm>
                <a:off x="2958" y="2427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2" name="Line 3896"/>
              <p:cNvSpPr>
                <a:spLocks noChangeShapeType="1"/>
              </p:cNvSpPr>
              <p:nvPr/>
            </p:nvSpPr>
            <p:spPr bwMode="auto">
              <a:xfrm flipH="1">
                <a:off x="2945" y="24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3" name="Line 3897"/>
              <p:cNvSpPr>
                <a:spLocks noChangeShapeType="1"/>
              </p:cNvSpPr>
              <p:nvPr/>
            </p:nvSpPr>
            <p:spPr bwMode="auto">
              <a:xfrm flipV="1">
                <a:off x="2950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4" name="Line 3898"/>
              <p:cNvSpPr>
                <a:spLocks noChangeShapeType="1"/>
              </p:cNvSpPr>
              <p:nvPr/>
            </p:nvSpPr>
            <p:spPr bwMode="auto">
              <a:xfrm>
                <a:off x="2963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5" name="Line 3899"/>
              <p:cNvSpPr>
                <a:spLocks noChangeShapeType="1"/>
              </p:cNvSpPr>
              <p:nvPr/>
            </p:nvSpPr>
            <p:spPr bwMode="auto">
              <a:xfrm>
                <a:off x="2950" y="238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6" name="Line 3900"/>
              <p:cNvSpPr>
                <a:spLocks noChangeShapeType="1"/>
              </p:cNvSpPr>
              <p:nvPr/>
            </p:nvSpPr>
            <p:spPr bwMode="auto">
              <a:xfrm flipV="1">
                <a:off x="2950" y="238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7" name="Line 3901"/>
              <p:cNvSpPr>
                <a:spLocks noChangeShapeType="1"/>
              </p:cNvSpPr>
              <p:nvPr/>
            </p:nvSpPr>
            <p:spPr bwMode="auto">
              <a:xfrm>
                <a:off x="2950" y="23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8" name="Line 3902"/>
              <p:cNvSpPr>
                <a:spLocks noChangeShapeType="1"/>
              </p:cNvSpPr>
              <p:nvPr/>
            </p:nvSpPr>
            <p:spPr bwMode="auto">
              <a:xfrm>
                <a:off x="2950" y="23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99" name="Line 3903"/>
              <p:cNvSpPr>
                <a:spLocks noChangeShapeType="1"/>
              </p:cNvSpPr>
              <p:nvPr/>
            </p:nvSpPr>
            <p:spPr bwMode="auto">
              <a:xfrm>
                <a:off x="2950" y="23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0" name="Line 3904"/>
              <p:cNvSpPr>
                <a:spLocks noChangeShapeType="1"/>
              </p:cNvSpPr>
              <p:nvPr/>
            </p:nvSpPr>
            <p:spPr bwMode="auto">
              <a:xfrm>
                <a:off x="2957" y="23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1" name="Line 3905"/>
              <p:cNvSpPr>
                <a:spLocks noChangeShapeType="1"/>
              </p:cNvSpPr>
              <p:nvPr/>
            </p:nvSpPr>
            <p:spPr bwMode="auto">
              <a:xfrm>
                <a:off x="2951" y="238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2" name="Line 3906"/>
              <p:cNvSpPr>
                <a:spLocks noChangeShapeType="1"/>
              </p:cNvSpPr>
              <p:nvPr/>
            </p:nvSpPr>
            <p:spPr bwMode="auto">
              <a:xfrm>
                <a:off x="2951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3" name="Line 3907"/>
              <p:cNvSpPr>
                <a:spLocks noChangeShapeType="1"/>
              </p:cNvSpPr>
              <p:nvPr/>
            </p:nvSpPr>
            <p:spPr bwMode="auto">
              <a:xfrm>
                <a:off x="2951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4" name="Line 3908"/>
              <p:cNvSpPr>
                <a:spLocks noChangeShapeType="1"/>
              </p:cNvSpPr>
              <p:nvPr/>
            </p:nvSpPr>
            <p:spPr bwMode="auto">
              <a:xfrm>
                <a:off x="2956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5" name="Line 3909"/>
              <p:cNvSpPr>
                <a:spLocks noChangeShapeType="1"/>
              </p:cNvSpPr>
              <p:nvPr/>
            </p:nvSpPr>
            <p:spPr bwMode="auto">
              <a:xfrm>
                <a:off x="2957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6" name="Line 3910"/>
              <p:cNvSpPr>
                <a:spLocks noChangeShapeType="1"/>
              </p:cNvSpPr>
              <p:nvPr/>
            </p:nvSpPr>
            <p:spPr bwMode="auto">
              <a:xfrm flipV="1">
                <a:off x="2838" y="2419"/>
                <a:ext cx="87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7" name="Line 3911"/>
              <p:cNvSpPr>
                <a:spLocks noChangeShapeType="1"/>
              </p:cNvSpPr>
              <p:nvPr/>
            </p:nvSpPr>
            <p:spPr bwMode="auto">
              <a:xfrm flipV="1">
                <a:off x="2838" y="2416"/>
                <a:ext cx="87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8" name="Line 3912"/>
              <p:cNvSpPr>
                <a:spLocks noChangeShapeType="1"/>
              </p:cNvSpPr>
              <p:nvPr/>
            </p:nvSpPr>
            <p:spPr bwMode="auto">
              <a:xfrm flipV="1">
                <a:off x="2838" y="2418"/>
                <a:ext cx="87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09" name="Freeform 3913"/>
              <p:cNvSpPr>
                <a:spLocks/>
              </p:cNvSpPr>
              <p:nvPr/>
            </p:nvSpPr>
            <p:spPr bwMode="auto">
              <a:xfrm>
                <a:off x="2830" y="2428"/>
                <a:ext cx="8" cy="10"/>
              </a:xfrm>
              <a:custGeom>
                <a:avLst/>
                <a:gdLst>
                  <a:gd name="T0" fmla="*/ 0 w 36"/>
                  <a:gd name="T1" fmla="*/ 0 h 40"/>
                  <a:gd name="T2" fmla="*/ 0 w 36"/>
                  <a:gd name="T3" fmla="*/ 0 h 40"/>
                  <a:gd name="T4" fmla="*/ 0 w 36"/>
                  <a:gd name="T5" fmla="*/ 0 h 40"/>
                  <a:gd name="T6" fmla="*/ 0 w 36"/>
                  <a:gd name="T7" fmla="*/ 0 h 40"/>
                  <a:gd name="T8" fmla="*/ 0 w 36"/>
                  <a:gd name="T9" fmla="*/ 0 h 40"/>
                  <a:gd name="T10" fmla="*/ 0 w 36"/>
                  <a:gd name="T11" fmla="*/ 0 h 40"/>
                  <a:gd name="T12" fmla="*/ 0 w 36"/>
                  <a:gd name="T13" fmla="*/ 0 h 40"/>
                  <a:gd name="T14" fmla="*/ 0 w 36"/>
                  <a:gd name="T15" fmla="*/ 0 h 40"/>
                  <a:gd name="T16" fmla="*/ 0 w 36"/>
                  <a:gd name="T17" fmla="*/ 0 h 40"/>
                  <a:gd name="T18" fmla="*/ 0 w 36"/>
                  <a:gd name="T19" fmla="*/ 0 h 40"/>
                  <a:gd name="T20" fmla="*/ 0 w 36"/>
                  <a:gd name="T21" fmla="*/ 0 h 40"/>
                  <a:gd name="T22" fmla="*/ 0 w 36"/>
                  <a:gd name="T23" fmla="*/ 0 h 40"/>
                  <a:gd name="T24" fmla="*/ 0 w 36"/>
                  <a:gd name="T25" fmla="*/ 0 h 40"/>
                  <a:gd name="T26" fmla="*/ 0 w 36"/>
                  <a:gd name="T27" fmla="*/ 0 h 40"/>
                  <a:gd name="T28" fmla="*/ 0 w 36"/>
                  <a:gd name="T29" fmla="*/ 0 h 40"/>
                  <a:gd name="T30" fmla="*/ 0 w 36"/>
                  <a:gd name="T31" fmla="*/ 0 h 40"/>
                  <a:gd name="T32" fmla="*/ 0 w 36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0"/>
                  <a:gd name="T53" fmla="*/ 36 w 36"/>
                  <a:gd name="T54" fmla="*/ 40 h 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0">
                    <a:moveTo>
                      <a:pt x="36" y="0"/>
                    </a:moveTo>
                    <a:lnTo>
                      <a:pt x="33" y="1"/>
                    </a:lnTo>
                    <a:lnTo>
                      <a:pt x="29" y="2"/>
                    </a:lnTo>
                    <a:lnTo>
                      <a:pt x="26" y="3"/>
                    </a:lnTo>
                    <a:lnTo>
                      <a:pt x="22" y="4"/>
                    </a:lnTo>
                    <a:lnTo>
                      <a:pt x="19" y="6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6"/>
                    </a:lnTo>
                    <a:lnTo>
                      <a:pt x="7" y="19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0" name="Freeform 3914"/>
              <p:cNvSpPr>
                <a:spLocks/>
              </p:cNvSpPr>
              <p:nvPr/>
            </p:nvSpPr>
            <p:spPr bwMode="auto">
              <a:xfrm>
                <a:off x="2826" y="2425"/>
                <a:ext cx="12" cy="13"/>
              </a:xfrm>
              <a:custGeom>
                <a:avLst/>
                <a:gdLst>
                  <a:gd name="T0" fmla="*/ 0 w 49"/>
                  <a:gd name="T1" fmla="*/ 0 h 54"/>
                  <a:gd name="T2" fmla="*/ 0 w 49"/>
                  <a:gd name="T3" fmla="*/ 0 h 54"/>
                  <a:gd name="T4" fmla="*/ 0 w 49"/>
                  <a:gd name="T5" fmla="*/ 0 h 54"/>
                  <a:gd name="T6" fmla="*/ 0 w 49"/>
                  <a:gd name="T7" fmla="*/ 0 h 54"/>
                  <a:gd name="T8" fmla="*/ 0 w 49"/>
                  <a:gd name="T9" fmla="*/ 0 h 54"/>
                  <a:gd name="T10" fmla="*/ 0 w 49"/>
                  <a:gd name="T11" fmla="*/ 0 h 54"/>
                  <a:gd name="T12" fmla="*/ 0 w 49"/>
                  <a:gd name="T13" fmla="*/ 0 h 54"/>
                  <a:gd name="T14" fmla="*/ 0 w 49"/>
                  <a:gd name="T15" fmla="*/ 0 h 54"/>
                  <a:gd name="T16" fmla="*/ 0 w 49"/>
                  <a:gd name="T17" fmla="*/ 0 h 54"/>
                  <a:gd name="T18" fmla="*/ 0 w 49"/>
                  <a:gd name="T19" fmla="*/ 0 h 54"/>
                  <a:gd name="T20" fmla="*/ 0 w 49"/>
                  <a:gd name="T21" fmla="*/ 0 h 54"/>
                  <a:gd name="T22" fmla="*/ 0 w 49"/>
                  <a:gd name="T23" fmla="*/ 0 h 54"/>
                  <a:gd name="T24" fmla="*/ 0 w 49"/>
                  <a:gd name="T25" fmla="*/ 0 h 54"/>
                  <a:gd name="T26" fmla="*/ 0 w 49"/>
                  <a:gd name="T27" fmla="*/ 0 h 54"/>
                  <a:gd name="T28" fmla="*/ 0 w 49"/>
                  <a:gd name="T29" fmla="*/ 0 h 54"/>
                  <a:gd name="T30" fmla="*/ 0 w 49"/>
                  <a:gd name="T31" fmla="*/ 0 h 54"/>
                  <a:gd name="T32" fmla="*/ 0 w 49"/>
                  <a:gd name="T33" fmla="*/ 0 h 54"/>
                  <a:gd name="T34" fmla="*/ 0 w 49"/>
                  <a:gd name="T35" fmla="*/ 0 h 54"/>
                  <a:gd name="T36" fmla="*/ 0 w 49"/>
                  <a:gd name="T37" fmla="*/ 0 h 54"/>
                  <a:gd name="T38" fmla="*/ 0 w 49"/>
                  <a:gd name="T39" fmla="*/ 0 h 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9"/>
                  <a:gd name="T61" fmla="*/ 0 h 54"/>
                  <a:gd name="T62" fmla="*/ 49 w 49"/>
                  <a:gd name="T63" fmla="*/ 54 h 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9" h="54">
                    <a:moveTo>
                      <a:pt x="49" y="0"/>
                    </a:moveTo>
                    <a:lnTo>
                      <a:pt x="45" y="1"/>
                    </a:lnTo>
                    <a:lnTo>
                      <a:pt x="41" y="2"/>
                    </a:lnTo>
                    <a:lnTo>
                      <a:pt x="37" y="3"/>
                    </a:lnTo>
                    <a:lnTo>
                      <a:pt x="33" y="5"/>
                    </a:lnTo>
                    <a:lnTo>
                      <a:pt x="29" y="6"/>
                    </a:lnTo>
                    <a:lnTo>
                      <a:pt x="26" y="8"/>
                    </a:lnTo>
                    <a:lnTo>
                      <a:pt x="22" y="11"/>
                    </a:lnTo>
                    <a:lnTo>
                      <a:pt x="18" y="13"/>
                    </a:lnTo>
                    <a:lnTo>
                      <a:pt x="15" y="16"/>
                    </a:lnTo>
                    <a:lnTo>
                      <a:pt x="12" y="19"/>
                    </a:lnTo>
                    <a:lnTo>
                      <a:pt x="10" y="23"/>
                    </a:lnTo>
                    <a:lnTo>
                      <a:pt x="7" y="26"/>
                    </a:lnTo>
                    <a:lnTo>
                      <a:pt x="5" y="30"/>
                    </a:lnTo>
                    <a:lnTo>
                      <a:pt x="4" y="34"/>
                    </a:lnTo>
                    <a:lnTo>
                      <a:pt x="2" y="37"/>
                    </a:lnTo>
                    <a:lnTo>
                      <a:pt x="1" y="41"/>
                    </a:lnTo>
                    <a:lnTo>
                      <a:pt x="0" y="46"/>
                    </a:lnTo>
                    <a:lnTo>
                      <a:pt x="0" y="50"/>
                    </a:lnTo>
                    <a:lnTo>
                      <a:pt x="0" y="5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1" name="Freeform 3915"/>
              <p:cNvSpPr>
                <a:spLocks/>
              </p:cNvSpPr>
              <p:nvPr/>
            </p:nvSpPr>
            <p:spPr bwMode="auto">
              <a:xfrm>
                <a:off x="2828" y="2427"/>
                <a:ext cx="10" cy="11"/>
              </a:xfrm>
              <a:custGeom>
                <a:avLst/>
                <a:gdLst>
                  <a:gd name="T0" fmla="*/ 0 w 43"/>
                  <a:gd name="T1" fmla="*/ 0 h 47"/>
                  <a:gd name="T2" fmla="*/ 0 w 43"/>
                  <a:gd name="T3" fmla="*/ 0 h 47"/>
                  <a:gd name="T4" fmla="*/ 0 w 43"/>
                  <a:gd name="T5" fmla="*/ 0 h 47"/>
                  <a:gd name="T6" fmla="*/ 0 w 43"/>
                  <a:gd name="T7" fmla="*/ 0 h 47"/>
                  <a:gd name="T8" fmla="*/ 0 w 43"/>
                  <a:gd name="T9" fmla="*/ 0 h 47"/>
                  <a:gd name="T10" fmla="*/ 0 w 43"/>
                  <a:gd name="T11" fmla="*/ 0 h 47"/>
                  <a:gd name="T12" fmla="*/ 0 w 43"/>
                  <a:gd name="T13" fmla="*/ 0 h 47"/>
                  <a:gd name="T14" fmla="*/ 0 w 43"/>
                  <a:gd name="T15" fmla="*/ 0 h 47"/>
                  <a:gd name="T16" fmla="*/ 0 w 43"/>
                  <a:gd name="T17" fmla="*/ 0 h 47"/>
                  <a:gd name="T18" fmla="*/ 0 w 43"/>
                  <a:gd name="T19" fmla="*/ 0 h 47"/>
                  <a:gd name="T20" fmla="*/ 0 w 43"/>
                  <a:gd name="T21" fmla="*/ 0 h 47"/>
                  <a:gd name="T22" fmla="*/ 0 w 43"/>
                  <a:gd name="T23" fmla="*/ 0 h 47"/>
                  <a:gd name="T24" fmla="*/ 0 w 43"/>
                  <a:gd name="T25" fmla="*/ 0 h 47"/>
                  <a:gd name="T26" fmla="*/ 0 w 43"/>
                  <a:gd name="T27" fmla="*/ 0 h 47"/>
                  <a:gd name="T28" fmla="*/ 0 w 43"/>
                  <a:gd name="T29" fmla="*/ 0 h 47"/>
                  <a:gd name="T30" fmla="*/ 0 w 43"/>
                  <a:gd name="T31" fmla="*/ 0 h 47"/>
                  <a:gd name="T32" fmla="*/ 0 w 43"/>
                  <a:gd name="T33" fmla="*/ 0 h 47"/>
                  <a:gd name="T34" fmla="*/ 0 w 43"/>
                  <a:gd name="T35" fmla="*/ 0 h 47"/>
                  <a:gd name="T36" fmla="*/ 0 w 43"/>
                  <a:gd name="T37" fmla="*/ 0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3"/>
                  <a:gd name="T58" fmla="*/ 0 h 47"/>
                  <a:gd name="T59" fmla="*/ 43 w 43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3" h="47">
                    <a:moveTo>
                      <a:pt x="43" y="0"/>
                    </a:moveTo>
                    <a:lnTo>
                      <a:pt x="39" y="1"/>
                    </a:lnTo>
                    <a:lnTo>
                      <a:pt x="35" y="2"/>
                    </a:lnTo>
                    <a:lnTo>
                      <a:pt x="31" y="3"/>
                    </a:lnTo>
                    <a:lnTo>
                      <a:pt x="28" y="4"/>
                    </a:lnTo>
                    <a:lnTo>
                      <a:pt x="25" y="6"/>
                    </a:lnTo>
                    <a:lnTo>
                      <a:pt x="21" y="8"/>
                    </a:lnTo>
                    <a:lnTo>
                      <a:pt x="18" y="10"/>
                    </a:lnTo>
                    <a:lnTo>
                      <a:pt x="15" y="13"/>
                    </a:lnTo>
                    <a:lnTo>
                      <a:pt x="12" y="16"/>
                    </a:lnTo>
                    <a:lnTo>
                      <a:pt x="9" y="18"/>
                    </a:lnTo>
                    <a:lnTo>
                      <a:pt x="7" y="22"/>
                    </a:lnTo>
                    <a:lnTo>
                      <a:pt x="5" y="25"/>
                    </a:lnTo>
                    <a:lnTo>
                      <a:pt x="4" y="28"/>
                    </a:lnTo>
                    <a:lnTo>
                      <a:pt x="2" y="32"/>
                    </a:lnTo>
                    <a:lnTo>
                      <a:pt x="1" y="35"/>
                    </a:lnTo>
                    <a:lnTo>
                      <a:pt x="0" y="39"/>
                    </a:lnTo>
                    <a:lnTo>
                      <a:pt x="0" y="43"/>
                    </a:lnTo>
                    <a:lnTo>
                      <a:pt x="0" y="4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2" name="Line 3916"/>
              <p:cNvSpPr>
                <a:spLocks noChangeShapeType="1"/>
              </p:cNvSpPr>
              <p:nvPr/>
            </p:nvSpPr>
            <p:spPr bwMode="auto">
              <a:xfrm>
                <a:off x="2830" y="243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3" name="Line 3917"/>
              <p:cNvSpPr>
                <a:spLocks noChangeShapeType="1"/>
              </p:cNvSpPr>
              <p:nvPr/>
            </p:nvSpPr>
            <p:spPr bwMode="auto">
              <a:xfrm>
                <a:off x="2826" y="243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4" name="Freeform 3918"/>
              <p:cNvSpPr>
                <a:spLocks/>
              </p:cNvSpPr>
              <p:nvPr/>
            </p:nvSpPr>
            <p:spPr bwMode="auto">
              <a:xfrm>
                <a:off x="2825" y="2448"/>
                <a:ext cx="5" cy="1"/>
              </a:xfrm>
              <a:custGeom>
                <a:avLst/>
                <a:gdLst>
                  <a:gd name="T0" fmla="*/ 0 w 19"/>
                  <a:gd name="T1" fmla="*/ 0 h 2"/>
                  <a:gd name="T2" fmla="*/ 0 w 19"/>
                  <a:gd name="T3" fmla="*/ 1 h 2"/>
                  <a:gd name="T4" fmla="*/ 0 w 19"/>
                  <a:gd name="T5" fmla="*/ 1 h 2"/>
                  <a:gd name="T6" fmla="*/ 0 w 19"/>
                  <a:gd name="T7" fmla="*/ 1 h 2"/>
                  <a:gd name="T8" fmla="*/ 0 w 19"/>
                  <a:gd name="T9" fmla="*/ 1 h 2"/>
                  <a:gd name="T10" fmla="*/ 0 w 19"/>
                  <a:gd name="T11" fmla="*/ 1 h 2"/>
                  <a:gd name="T12" fmla="*/ 0 w 19"/>
                  <a:gd name="T13" fmla="*/ 1 h 2"/>
                  <a:gd name="T14" fmla="*/ 0 w 19"/>
                  <a:gd name="T15" fmla="*/ 1 h 2"/>
                  <a:gd name="T16" fmla="*/ 0 w 19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2"/>
                  <a:gd name="T29" fmla="*/ 19 w 19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2">
                    <a:moveTo>
                      <a:pt x="0" y="0"/>
                    </a:moveTo>
                    <a:lnTo>
                      <a:pt x="2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5" y="2"/>
                    </a:lnTo>
                    <a:lnTo>
                      <a:pt x="17" y="1"/>
                    </a:lnTo>
                    <a:lnTo>
                      <a:pt x="1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5" name="Line 3919"/>
              <p:cNvSpPr>
                <a:spLocks noChangeShapeType="1"/>
              </p:cNvSpPr>
              <p:nvPr/>
            </p:nvSpPr>
            <p:spPr bwMode="auto">
              <a:xfrm>
                <a:off x="2830" y="2444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6" name="Line 3920"/>
              <p:cNvSpPr>
                <a:spLocks noChangeShapeType="1"/>
              </p:cNvSpPr>
              <p:nvPr/>
            </p:nvSpPr>
            <p:spPr bwMode="auto">
              <a:xfrm flipH="1" flipV="1">
                <a:off x="2830" y="244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7" name="Line 3921"/>
              <p:cNvSpPr>
                <a:spLocks noChangeShapeType="1"/>
              </p:cNvSpPr>
              <p:nvPr/>
            </p:nvSpPr>
            <p:spPr bwMode="auto">
              <a:xfrm flipV="1">
                <a:off x="2825" y="244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8" name="Line 3922"/>
              <p:cNvSpPr>
                <a:spLocks noChangeShapeType="1"/>
              </p:cNvSpPr>
              <p:nvPr/>
            </p:nvSpPr>
            <p:spPr bwMode="auto">
              <a:xfrm>
                <a:off x="2825" y="2444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19" name="Line 3923"/>
              <p:cNvSpPr>
                <a:spLocks noChangeShapeType="1"/>
              </p:cNvSpPr>
              <p:nvPr/>
            </p:nvSpPr>
            <p:spPr bwMode="auto">
              <a:xfrm flipH="1">
                <a:off x="2901" y="24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0" name="Line 3924"/>
              <p:cNvSpPr>
                <a:spLocks noChangeShapeType="1"/>
              </p:cNvSpPr>
              <p:nvPr/>
            </p:nvSpPr>
            <p:spPr bwMode="auto">
              <a:xfrm>
                <a:off x="2902" y="2466"/>
                <a:ext cx="8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1" name="Line 3925"/>
              <p:cNvSpPr>
                <a:spLocks noChangeShapeType="1"/>
              </p:cNvSpPr>
              <p:nvPr/>
            </p:nvSpPr>
            <p:spPr bwMode="auto">
              <a:xfrm flipH="1">
                <a:off x="2955" y="2533"/>
                <a:ext cx="5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2" name="Line 3926"/>
              <p:cNvSpPr>
                <a:spLocks noChangeShapeType="1"/>
              </p:cNvSpPr>
              <p:nvPr/>
            </p:nvSpPr>
            <p:spPr bwMode="auto">
              <a:xfrm flipH="1" flipV="1">
                <a:off x="2954" y="2522"/>
                <a:ext cx="6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3" name="Line 3927"/>
              <p:cNvSpPr>
                <a:spLocks noChangeShapeType="1"/>
              </p:cNvSpPr>
              <p:nvPr/>
            </p:nvSpPr>
            <p:spPr bwMode="auto">
              <a:xfrm flipV="1">
                <a:off x="1690" y="299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4" name="Line 3928"/>
              <p:cNvSpPr>
                <a:spLocks noChangeShapeType="1"/>
              </p:cNvSpPr>
              <p:nvPr/>
            </p:nvSpPr>
            <p:spPr bwMode="auto">
              <a:xfrm flipV="1">
                <a:off x="1690" y="299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5" name="Line 3929"/>
              <p:cNvSpPr>
                <a:spLocks noChangeShapeType="1"/>
              </p:cNvSpPr>
              <p:nvPr/>
            </p:nvSpPr>
            <p:spPr bwMode="auto">
              <a:xfrm flipV="1">
                <a:off x="1690" y="2983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6" name="Line 3930"/>
              <p:cNvSpPr>
                <a:spLocks noChangeShapeType="1"/>
              </p:cNvSpPr>
              <p:nvPr/>
            </p:nvSpPr>
            <p:spPr bwMode="auto">
              <a:xfrm flipV="1">
                <a:off x="1690" y="298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7" name="Line 3931"/>
              <p:cNvSpPr>
                <a:spLocks noChangeShapeType="1"/>
              </p:cNvSpPr>
              <p:nvPr/>
            </p:nvSpPr>
            <p:spPr bwMode="auto">
              <a:xfrm flipV="1">
                <a:off x="1690" y="2969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8" name="Line 3932"/>
              <p:cNvSpPr>
                <a:spLocks noChangeShapeType="1"/>
              </p:cNvSpPr>
              <p:nvPr/>
            </p:nvSpPr>
            <p:spPr bwMode="auto">
              <a:xfrm flipV="1">
                <a:off x="1690" y="2965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29" name="Line 3933"/>
              <p:cNvSpPr>
                <a:spLocks noChangeShapeType="1"/>
              </p:cNvSpPr>
              <p:nvPr/>
            </p:nvSpPr>
            <p:spPr bwMode="auto">
              <a:xfrm flipV="1">
                <a:off x="1690" y="2956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30" name="Line 3934"/>
              <p:cNvSpPr>
                <a:spLocks noChangeShapeType="1"/>
              </p:cNvSpPr>
              <p:nvPr/>
            </p:nvSpPr>
            <p:spPr bwMode="auto">
              <a:xfrm>
                <a:off x="2187" y="298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31" name="Line 3935"/>
              <p:cNvSpPr>
                <a:spLocks noChangeShapeType="1"/>
              </p:cNvSpPr>
              <p:nvPr/>
            </p:nvSpPr>
            <p:spPr bwMode="auto">
              <a:xfrm>
                <a:off x="2121" y="299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89" name="Group 3936"/>
            <p:cNvGrpSpPr>
              <a:grpSpLocks/>
            </p:cNvGrpSpPr>
            <p:nvPr/>
          </p:nvGrpSpPr>
          <p:grpSpPr bwMode="auto">
            <a:xfrm>
              <a:off x="1204" y="2509"/>
              <a:ext cx="1580" cy="695"/>
              <a:chOff x="1204" y="2509"/>
              <a:chExt cx="1580" cy="695"/>
            </a:xfrm>
          </p:grpSpPr>
          <p:sp>
            <p:nvSpPr>
              <p:cNvPr id="114932" name="Line 3937"/>
              <p:cNvSpPr>
                <a:spLocks noChangeShapeType="1"/>
              </p:cNvSpPr>
              <p:nvPr/>
            </p:nvSpPr>
            <p:spPr bwMode="auto">
              <a:xfrm flipV="1">
                <a:off x="1828" y="2707"/>
                <a:ext cx="1" cy="1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3" name="Line 3938"/>
              <p:cNvSpPr>
                <a:spLocks noChangeShapeType="1"/>
              </p:cNvSpPr>
              <p:nvPr/>
            </p:nvSpPr>
            <p:spPr bwMode="auto">
              <a:xfrm>
                <a:off x="1987" y="29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4" name="Line 3939"/>
              <p:cNvSpPr>
                <a:spLocks noChangeShapeType="1"/>
              </p:cNvSpPr>
              <p:nvPr/>
            </p:nvSpPr>
            <p:spPr bwMode="auto">
              <a:xfrm flipV="1">
                <a:off x="2629" y="2854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5" name="Line 3940"/>
              <p:cNvSpPr>
                <a:spLocks noChangeShapeType="1"/>
              </p:cNvSpPr>
              <p:nvPr/>
            </p:nvSpPr>
            <p:spPr bwMode="auto">
              <a:xfrm flipV="1">
                <a:off x="2624" y="2854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6" name="Line 3941"/>
              <p:cNvSpPr>
                <a:spLocks noChangeShapeType="1"/>
              </p:cNvSpPr>
              <p:nvPr/>
            </p:nvSpPr>
            <p:spPr bwMode="auto">
              <a:xfrm flipH="1">
                <a:off x="2459" y="2966"/>
                <a:ext cx="1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7" name="Line 3942"/>
              <p:cNvSpPr>
                <a:spLocks noChangeShapeType="1"/>
              </p:cNvSpPr>
              <p:nvPr/>
            </p:nvSpPr>
            <p:spPr bwMode="auto">
              <a:xfrm flipV="1">
                <a:off x="2325" y="2976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8" name="Line 3943"/>
              <p:cNvSpPr>
                <a:spLocks noChangeShapeType="1"/>
              </p:cNvSpPr>
              <p:nvPr/>
            </p:nvSpPr>
            <p:spPr bwMode="auto">
              <a:xfrm flipH="1">
                <a:off x="2700" y="2661"/>
                <a:ext cx="8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9" name="Line 3944"/>
              <p:cNvSpPr>
                <a:spLocks noChangeShapeType="1"/>
              </p:cNvSpPr>
              <p:nvPr/>
            </p:nvSpPr>
            <p:spPr bwMode="auto">
              <a:xfrm flipV="1">
                <a:off x="2783" y="2637"/>
                <a:ext cx="1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0" name="Line 3945"/>
              <p:cNvSpPr>
                <a:spLocks noChangeShapeType="1"/>
              </p:cNvSpPr>
              <p:nvPr/>
            </p:nvSpPr>
            <p:spPr bwMode="auto">
              <a:xfrm flipH="1">
                <a:off x="2621" y="2582"/>
                <a:ext cx="1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1" name="Line 3946"/>
              <p:cNvSpPr>
                <a:spLocks noChangeShapeType="1"/>
              </p:cNvSpPr>
              <p:nvPr/>
            </p:nvSpPr>
            <p:spPr bwMode="auto">
              <a:xfrm flipH="1">
                <a:off x="2621" y="2605"/>
                <a:ext cx="1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2" name="Line 3947"/>
              <p:cNvSpPr>
                <a:spLocks noChangeShapeType="1"/>
              </p:cNvSpPr>
              <p:nvPr/>
            </p:nvSpPr>
            <p:spPr bwMode="auto">
              <a:xfrm flipV="1">
                <a:off x="2783" y="2582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3" name="Line 3948"/>
              <p:cNvSpPr>
                <a:spLocks noChangeShapeType="1"/>
              </p:cNvSpPr>
              <p:nvPr/>
            </p:nvSpPr>
            <p:spPr bwMode="auto">
              <a:xfrm flipV="1">
                <a:off x="2621" y="2582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4" name="Line 3949"/>
              <p:cNvSpPr>
                <a:spLocks noChangeShapeType="1"/>
              </p:cNvSpPr>
              <p:nvPr/>
            </p:nvSpPr>
            <p:spPr bwMode="auto">
              <a:xfrm flipH="1">
                <a:off x="2700" y="2637"/>
                <a:ext cx="8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5" name="Line 3950"/>
              <p:cNvSpPr>
                <a:spLocks noChangeShapeType="1"/>
              </p:cNvSpPr>
              <p:nvPr/>
            </p:nvSpPr>
            <p:spPr bwMode="auto">
              <a:xfrm flipH="1">
                <a:off x="2621" y="2755"/>
                <a:ext cx="1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6" name="Line 3951"/>
              <p:cNvSpPr>
                <a:spLocks noChangeShapeType="1"/>
              </p:cNvSpPr>
              <p:nvPr/>
            </p:nvSpPr>
            <p:spPr bwMode="auto">
              <a:xfrm flipH="1">
                <a:off x="2695" y="2776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7" name="Line 3952"/>
              <p:cNvSpPr>
                <a:spLocks noChangeShapeType="1"/>
              </p:cNvSpPr>
              <p:nvPr/>
            </p:nvSpPr>
            <p:spPr bwMode="auto">
              <a:xfrm flipV="1">
                <a:off x="2621" y="2755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8" name="Line 3953"/>
              <p:cNvSpPr>
                <a:spLocks noChangeShapeType="1"/>
              </p:cNvSpPr>
              <p:nvPr/>
            </p:nvSpPr>
            <p:spPr bwMode="auto">
              <a:xfrm flipV="1">
                <a:off x="2783" y="2755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49" name="Line 3954"/>
              <p:cNvSpPr>
                <a:spLocks noChangeShapeType="1"/>
              </p:cNvSpPr>
              <p:nvPr/>
            </p:nvSpPr>
            <p:spPr bwMode="auto">
              <a:xfrm flipH="1">
                <a:off x="2706" y="2810"/>
                <a:ext cx="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0" name="Line 3955"/>
              <p:cNvSpPr>
                <a:spLocks noChangeShapeType="1"/>
              </p:cNvSpPr>
              <p:nvPr/>
            </p:nvSpPr>
            <p:spPr bwMode="auto">
              <a:xfrm flipV="1">
                <a:off x="2621" y="2877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1" name="Line 3956"/>
              <p:cNvSpPr>
                <a:spLocks noChangeShapeType="1"/>
              </p:cNvSpPr>
              <p:nvPr/>
            </p:nvSpPr>
            <p:spPr bwMode="auto">
              <a:xfrm flipV="1">
                <a:off x="2782" y="2810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2" name="Line 3957"/>
              <p:cNvSpPr>
                <a:spLocks noChangeShapeType="1"/>
              </p:cNvSpPr>
              <p:nvPr/>
            </p:nvSpPr>
            <p:spPr bwMode="auto">
              <a:xfrm flipH="1">
                <a:off x="2621" y="29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3" name="Line 3958"/>
              <p:cNvSpPr>
                <a:spLocks noChangeShapeType="1"/>
              </p:cNvSpPr>
              <p:nvPr/>
            </p:nvSpPr>
            <p:spPr bwMode="auto">
              <a:xfrm flipV="1">
                <a:off x="2639" y="310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4" name="Line 3959"/>
              <p:cNvSpPr>
                <a:spLocks noChangeShapeType="1"/>
              </p:cNvSpPr>
              <p:nvPr/>
            </p:nvSpPr>
            <p:spPr bwMode="auto">
              <a:xfrm flipV="1">
                <a:off x="1617" y="282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5" name="Freeform 3960"/>
              <p:cNvSpPr>
                <a:spLocks/>
              </p:cNvSpPr>
              <p:nvPr/>
            </p:nvSpPr>
            <p:spPr bwMode="auto">
              <a:xfrm>
                <a:off x="1249" y="2509"/>
                <a:ext cx="13" cy="14"/>
              </a:xfrm>
              <a:custGeom>
                <a:avLst/>
                <a:gdLst>
                  <a:gd name="T0" fmla="*/ 0 w 55"/>
                  <a:gd name="T1" fmla="*/ 0 h 54"/>
                  <a:gd name="T2" fmla="*/ 0 w 55"/>
                  <a:gd name="T3" fmla="*/ 0 h 54"/>
                  <a:gd name="T4" fmla="*/ 0 w 55"/>
                  <a:gd name="T5" fmla="*/ 0 h 54"/>
                  <a:gd name="T6" fmla="*/ 0 w 55"/>
                  <a:gd name="T7" fmla="*/ 0 h 54"/>
                  <a:gd name="T8" fmla="*/ 0 w 55"/>
                  <a:gd name="T9" fmla="*/ 0 h 54"/>
                  <a:gd name="T10" fmla="*/ 0 w 55"/>
                  <a:gd name="T11" fmla="*/ 0 h 54"/>
                  <a:gd name="T12" fmla="*/ 0 w 55"/>
                  <a:gd name="T13" fmla="*/ 0 h 54"/>
                  <a:gd name="T14" fmla="*/ 0 w 55"/>
                  <a:gd name="T15" fmla="*/ 0 h 54"/>
                  <a:gd name="T16" fmla="*/ 0 w 55"/>
                  <a:gd name="T17" fmla="*/ 0 h 54"/>
                  <a:gd name="T18" fmla="*/ 0 w 55"/>
                  <a:gd name="T19" fmla="*/ 0 h 54"/>
                  <a:gd name="T20" fmla="*/ 0 w 55"/>
                  <a:gd name="T21" fmla="*/ 0 h 54"/>
                  <a:gd name="T22" fmla="*/ 0 w 55"/>
                  <a:gd name="T23" fmla="*/ 0 h 54"/>
                  <a:gd name="T24" fmla="*/ 0 w 55"/>
                  <a:gd name="T25" fmla="*/ 0 h 54"/>
                  <a:gd name="T26" fmla="*/ 0 w 55"/>
                  <a:gd name="T27" fmla="*/ 0 h 54"/>
                  <a:gd name="T28" fmla="*/ 0 w 55"/>
                  <a:gd name="T29" fmla="*/ 0 h 54"/>
                  <a:gd name="T30" fmla="*/ 0 w 55"/>
                  <a:gd name="T31" fmla="*/ 0 h 54"/>
                  <a:gd name="T32" fmla="*/ 0 w 55"/>
                  <a:gd name="T33" fmla="*/ 0 h 54"/>
                  <a:gd name="T34" fmla="*/ 0 w 55"/>
                  <a:gd name="T35" fmla="*/ 0 h 54"/>
                  <a:gd name="T36" fmla="*/ 0 w 55"/>
                  <a:gd name="T37" fmla="*/ 0 h 54"/>
                  <a:gd name="T38" fmla="*/ 0 w 55"/>
                  <a:gd name="T39" fmla="*/ 0 h 54"/>
                  <a:gd name="T40" fmla="*/ 0 w 55"/>
                  <a:gd name="T41" fmla="*/ 0 h 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5"/>
                  <a:gd name="T64" fmla="*/ 0 h 54"/>
                  <a:gd name="T65" fmla="*/ 55 w 55"/>
                  <a:gd name="T66" fmla="*/ 54 h 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5" h="54">
                    <a:moveTo>
                      <a:pt x="55" y="54"/>
                    </a:moveTo>
                    <a:lnTo>
                      <a:pt x="55" y="50"/>
                    </a:lnTo>
                    <a:lnTo>
                      <a:pt x="54" y="46"/>
                    </a:lnTo>
                    <a:lnTo>
                      <a:pt x="53" y="41"/>
                    </a:lnTo>
                    <a:lnTo>
                      <a:pt x="52" y="37"/>
                    </a:lnTo>
                    <a:lnTo>
                      <a:pt x="51" y="33"/>
                    </a:lnTo>
                    <a:lnTo>
                      <a:pt x="49" y="30"/>
                    </a:lnTo>
                    <a:lnTo>
                      <a:pt x="47" y="26"/>
                    </a:lnTo>
                    <a:lnTo>
                      <a:pt x="44" y="22"/>
                    </a:lnTo>
                    <a:lnTo>
                      <a:pt x="42" y="19"/>
                    </a:lnTo>
                    <a:lnTo>
                      <a:pt x="39" y="16"/>
                    </a:lnTo>
                    <a:lnTo>
                      <a:pt x="36" y="13"/>
                    </a:lnTo>
                    <a:lnTo>
                      <a:pt x="32" y="10"/>
                    </a:lnTo>
                    <a:lnTo>
                      <a:pt x="29" y="8"/>
                    </a:lnTo>
                    <a:lnTo>
                      <a:pt x="25" y="6"/>
                    </a:lnTo>
                    <a:lnTo>
                      <a:pt x="20" y="4"/>
                    </a:lnTo>
                    <a:lnTo>
                      <a:pt x="16" y="3"/>
                    </a:lnTo>
                    <a:lnTo>
                      <a:pt x="12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6" name="Line 3961"/>
              <p:cNvSpPr>
                <a:spLocks noChangeShapeType="1"/>
              </p:cNvSpPr>
              <p:nvPr/>
            </p:nvSpPr>
            <p:spPr bwMode="auto">
              <a:xfrm>
                <a:off x="1240" y="2509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7" name="Line 3962"/>
              <p:cNvSpPr>
                <a:spLocks noChangeShapeType="1"/>
              </p:cNvSpPr>
              <p:nvPr/>
            </p:nvSpPr>
            <p:spPr bwMode="auto">
              <a:xfrm>
                <a:off x="1240" y="25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8" name="Freeform 3963"/>
              <p:cNvSpPr>
                <a:spLocks/>
              </p:cNvSpPr>
              <p:nvPr/>
            </p:nvSpPr>
            <p:spPr bwMode="auto">
              <a:xfrm>
                <a:off x="1226" y="2509"/>
                <a:ext cx="14" cy="14"/>
              </a:xfrm>
              <a:custGeom>
                <a:avLst/>
                <a:gdLst>
                  <a:gd name="T0" fmla="*/ 0 w 54"/>
                  <a:gd name="T1" fmla="*/ 0 h 54"/>
                  <a:gd name="T2" fmla="*/ 0 w 54"/>
                  <a:gd name="T3" fmla="*/ 0 h 54"/>
                  <a:gd name="T4" fmla="*/ 0 w 54"/>
                  <a:gd name="T5" fmla="*/ 0 h 54"/>
                  <a:gd name="T6" fmla="*/ 0 w 54"/>
                  <a:gd name="T7" fmla="*/ 0 h 54"/>
                  <a:gd name="T8" fmla="*/ 0 w 54"/>
                  <a:gd name="T9" fmla="*/ 0 h 54"/>
                  <a:gd name="T10" fmla="*/ 0 w 54"/>
                  <a:gd name="T11" fmla="*/ 0 h 54"/>
                  <a:gd name="T12" fmla="*/ 0 w 54"/>
                  <a:gd name="T13" fmla="*/ 0 h 54"/>
                  <a:gd name="T14" fmla="*/ 0 w 54"/>
                  <a:gd name="T15" fmla="*/ 0 h 54"/>
                  <a:gd name="T16" fmla="*/ 0 w 54"/>
                  <a:gd name="T17" fmla="*/ 0 h 54"/>
                  <a:gd name="T18" fmla="*/ 0 w 54"/>
                  <a:gd name="T19" fmla="*/ 0 h 54"/>
                  <a:gd name="T20" fmla="*/ 0 w 54"/>
                  <a:gd name="T21" fmla="*/ 0 h 54"/>
                  <a:gd name="T22" fmla="*/ 0 w 54"/>
                  <a:gd name="T23" fmla="*/ 0 h 54"/>
                  <a:gd name="T24" fmla="*/ 0 w 54"/>
                  <a:gd name="T25" fmla="*/ 0 h 54"/>
                  <a:gd name="T26" fmla="*/ 0 w 54"/>
                  <a:gd name="T27" fmla="*/ 0 h 54"/>
                  <a:gd name="T28" fmla="*/ 0 w 54"/>
                  <a:gd name="T29" fmla="*/ 0 h 54"/>
                  <a:gd name="T30" fmla="*/ 0 w 54"/>
                  <a:gd name="T31" fmla="*/ 0 h 54"/>
                  <a:gd name="T32" fmla="*/ 0 w 54"/>
                  <a:gd name="T33" fmla="*/ 0 h 54"/>
                  <a:gd name="T34" fmla="*/ 0 w 54"/>
                  <a:gd name="T35" fmla="*/ 0 h 54"/>
                  <a:gd name="T36" fmla="*/ 0 w 54"/>
                  <a:gd name="T37" fmla="*/ 0 h 54"/>
                  <a:gd name="T38" fmla="*/ 0 w 54"/>
                  <a:gd name="T39" fmla="*/ 0 h 54"/>
                  <a:gd name="T40" fmla="*/ 0 w 54"/>
                  <a:gd name="T41" fmla="*/ 0 h 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4"/>
                  <a:gd name="T64" fmla="*/ 0 h 54"/>
                  <a:gd name="T65" fmla="*/ 54 w 54"/>
                  <a:gd name="T66" fmla="*/ 54 h 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4" h="54">
                    <a:moveTo>
                      <a:pt x="54" y="0"/>
                    </a:moveTo>
                    <a:lnTo>
                      <a:pt x="50" y="0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37" y="3"/>
                    </a:lnTo>
                    <a:lnTo>
                      <a:pt x="33" y="4"/>
                    </a:lnTo>
                    <a:lnTo>
                      <a:pt x="29" y="6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9" y="13"/>
                    </a:lnTo>
                    <a:lnTo>
                      <a:pt x="16" y="16"/>
                    </a:lnTo>
                    <a:lnTo>
                      <a:pt x="13" y="19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6" y="30"/>
                    </a:lnTo>
                    <a:lnTo>
                      <a:pt x="4" y="33"/>
                    </a:lnTo>
                    <a:lnTo>
                      <a:pt x="2" y="37"/>
                    </a:lnTo>
                    <a:lnTo>
                      <a:pt x="1" y="41"/>
                    </a:lnTo>
                    <a:lnTo>
                      <a:pt x="0" y="46"/>
                    </a:lnTo>
                    <a:lnTo>
                      <a:pt x="0" y="50"/>
                    </a:lnTo>
                    <a:lnTo>
                      <a:pt x="0" y="5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59" name="Freeform 3964"/>
              <p:cNvSpPr>
                <a:spLocks/>
              </p:cNvSpPr>
              <p:nvPr/>
            </p:nvSpPr>
            <p:spPr bwMode="auto">
              <a:xfrm>
                <a:off x="1230" y="2513"/>
                <a:ext cx="10" cy="10"/>
              </a:xfrm>
              <a:custGeom>
                <a:avLst/>
                <a:gdLst>
                  <a:gd name="T0" fmla="*/ 0 w 39"/>
                  <a:gd name="T1" fmla="*/ 0 h 39"/>
                  <a:gd name="T2" fmla="*/ 0 w 39"/>
                  <a:gd name="T3" fmla="*/ 0 h 39"/>
                  <a:gd name="T4" fmla="*/ 0 w 39"/>
                  <a:gd name="T5" fmla="*/ 0 h 39"/>
                  <a:gd name="T6" fmla="*/ 0 w 39"/>
                  <a:gd name="T7" fmla="*/ 0 h 39"/>
                  <a:gd name="T8" fmla="*/ 0 w 39"/>
                  <a:gd name="T9" fmla="*/ 0 h 39"/>
                  <a:gd name="T10" fmla="*/ 0 w 39"/>
                  <a:gd name="T11" fmla="*/ 0 h 39"/>
                  <a:gd name="T12" fmla="*/ 0 w 39"/>
                  <a:gd name="T13" fmla="*/ 0 h 39"/>
                  <a:gd name="T14" fmla="*/ 0 w 39"/>
                  <a:gd name="T15" fmla="*/ 0 h 39"/>
                  <a:gd name="T16" fmla="*/ 0 w 39"/>
                  <a:gd name="T17" fmla="*/ 0 h 39"/>
                  <a:gd name="T18" fmla="*/ 0 w 39"/>
                  <a:gd name="T19" fmla="*/ 0 h 39"/>
                  <a:gd name="T20" fmla="*/ 0 w 39"/>
                  <a:gd name="T21" fmla="*/ 0 h 39"/>
                  <a:gd name="T22" fmla="*/ 0 w 39"/>
                  <a:gd name="T23" fmla="*/ 0 h 39"/>
                  <a:gd name="T24" fmla="*/ 0 w 39"/>
                  <a:gd name="T25" fmla="*/ 0 h 39"/>
                  <a:gd name="T26" fmla="*/ 0 w 39"/>
                  <a:gd name="T27" fmla="*/ 0 h 39"/>
                  <a:gd name="T28" fmla="*/ 0 w 39"/>
                  <a:gd name="T29" fmla="*/ 0 h 39"/>
                  <a:gd name="T30" fmla="*/ 0 w 39"/>
                  <a:gd name="T31" fmla="*/ 0 h 39"/>
                  <a:gd name="T32" fmla="*/ 0 w 39"/>
                  <a:gd name="T33" fmla="*/ 0 h 39"/>
                  <a:gd name="T34" fmla="*/ 0 w 39"/>
                  <a:gd name="T35" fmla="*/ 0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9"/>
                  <a:gd name="T55" fmla="*/ 0 h 39"/>
                  <a:gd name="T56" fmla="*/ 39 w 39"/>
                  <a:gd name="T57" fmla="*/ 39 h 3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9" h="39">
                    <a:moveTo>
                      <a:pt x="39" y="0"/>
                    </a:moveTo>
                    <a:lnTo>
                      <a:pt x="35" y="0"/>
                    </a:lnTo>
                    <a:lnTo>
                      <a:pt x="32" y="1"/>
                    </a:lnTo>
                    <a:lnTo>
                      <a:pt x="28" y="1"/>
                    </a:lnTo>
                    <a:lnTo>
                      <a:pt x="25" y="3"/>
                    </a:lnTo>
                    <a:lnTo>
                      <a:pt x="21" y="4"/>
                    </a:lnTo>
                    <a:lnTo>
                      <a:pt x="18" y="6"/>
                    </a:lnTo>
                    <a:lnTo>
                      <a:pt x="15" y="8"/>
                    </a:lnTo>
                    <a:lnTo>
                      <a:pt x="12" y="10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2" y="25"/>
                    </a:lnTo>
                    <a:lnTo>
                      <a:pt x="1" y="28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3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0" name="Freeform 3965"/>
              <p:cNvSpPr>
                <a:spLocks/>
              </p:cNvSpPr>
              <p:nvPr/>
            </p:nvSpPr>
            <p:spPr bwMode="auto">
              <a:xfrm>
                <a:off x="1249" y="2513"/>
                <a:ext cx="10" cy="10"/>
              </a:xfrm>
              <a:custGeom>
                <a:avLst/>
                <a:gdLst>
                  <a:gd name="T0" fmla="*/ 0 w 40"/>
                  <a:gd name="T1" fmla="*/ 0 h 39"/>
                  <a:gd name="T2" fmla="*/ 0 w 40"/>
                  <a:gd name="T3" fmla="*/ 0 h 39"/>
                  <a:gd name="T4" fmla="*/ 0 w 40"/>
                  <a:gd name="T5" fmla="*/ 0 h 39"/>
                  <a:gd name="T6" fmla="*/ 0 w 40"/>
                  <a:gd name="T7" fmla="*/ 0 h 39"/>
                  <a:gd name="T8" fmla="*/ 0 w 40"/>
                  <a:gd name="T9" fmla="*/ 0 h 39"/>
                  <a:gd name="T10" fmla="*/ 0 w 40"/>
                  <a:gd name="T11" fmla="*/ 0 h 39"/>
                  <a:gd name="T12" fmla="*/ 0 w 40"/>
                  <a:gd name="T13" fmla="*/ 0 h 39"/>
                  <a:gd name="T14" fmla="*/ 0 w 40"/>
                  <a:gd name="T15" fmla="*/ 0 h 39"/>
                  <a:gd name="T16" fmla="*/ 0 w 40"/>
                  <a:gd name="T17" fmla="*/ 0 h 39"/>
                  <a:gd name="T18" fmla="*/ 0 w 40"/>
                  <a:gd name="T19" fmla="*/ 0 h 39"/>
                  <a:gd name="T20" fmla="*/ 0 w 40"/>
                  <a:gd name="T21" fmla="*/ 0 h 39"/>
                  <a:gd name="T22" fmla="*/ 0 w 40"/>
                  <a:gd name="T23" fmla="*/ 0 h 39"/>
                  <a:gd name="T24" fmla="*/ 0 w 40"/>
                  <a:gd name="T25" fmla="*/ 0 h 39"/>
                  <a:gd name="T26" fmla="*/ 0 w 40"/>
                  <a:gd name="T27" fmla="*/ 0 h 39"/>
                  <a:gd name="T28" fmla="*/ 0 w 40"/>
                  <a:gd name="T29" fmla="*/ 0 h 39"/>
                  <a:gd name="T30" fmla="*/ 0 w 40"/>
                  <a:gd name="T31" fmla="*/ 0 h 39"/>
                  <a:gd name="T32" fmla="*/ 0 w 40"/>
                  <a:gd name="T33" fmla="*/ 0 h 39"/>
                  <a:gd name="T34" fmla="*/ 0 w 40"/>
                  <a:gd name="T35" fmla="*/ 0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0"/>
                  <a:gd name="T55" fmla="*/ 0 h 39"/>
                  <a:gd name="T56" fmla="*/ 40 w 40"/>
                  <a:gd name="T57" fmla="*/ 39 h 3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0" h="39">
                    <a:moveTo>
                      <a:pt x="40" y="39"/>
                    </a:moveTo>
                    <a:lnTo>
                      <a:pt x="40" y="36"/>
                    </a:lnTo>
                    <a:lnTo>
                      <a:pt x="39" y="32"/>
                    </a:lnTo>
                    <a:lnTo>
                      <a:pt x="38" y="28"/>
                    </a:lnTo>
                    <a:lnTo>
                      <a:pt x="37" y="25"/>
                    </a:lnTo>
                    <a:lnTo>
                      <a:pt x="36" y="22"/>
                    </a:lnTo>
                    <a:lnTo>
                      <a:pt x="34" y="18"/>
                    </a:lnTo>
                    <a:lnTo>
                      <a:pt x="32" y="15"/>
                    </a:lnTo>
                    <a:lnTo>
                      <a:pt x="30" y="13"/>
                    </a:lnTo>
                    <a:lnTo>
                      <a:pt x="27" y="10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17" y="4"/>
                    </a:lnTo>
                    <a:lnTo>
                      <a:pt x="14" y="3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1" name="Line 3966"/>
              <p:cNvSpPr>
                <a:spLocks noChangeShapeType="1"/>
              </p:cNvSpPr>
              <p:nvPr/>
            </p:nvSpPr>
            <p:spPr bwMode="auto">
              <a:xfrm>
                <a:off x="1227" y="25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2" name="Line 3967"/>
              <p:cNvSpPr>
                <a:spLocks noChangeShapeType="1"/>
              </p:cNvSpPr>
              <p:nvPr/>
            </p:nvSpPr>
            <p:spPr bwMode="auto">
              <a:xfrm flipH="1">
                <a:off x="1226" y="253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3" name="Line 3968"/>
              <p:cNvSpPr>
                <a:spLocks noChangeShapeType="1"/>
              </p:cNvSpPr>
              <p:nvPr/>
            </p:nvSpPr>
            <p:spPr bwMode="auto">
              <a:xfrm>
                <a:off x="1229" y="25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4" name="Line 3969"/>
              <p:cNvSpPr>
                <a:spLocks noChangeShapeType="1"/>
              </p:cNvSpPr>
              <p:nvPr/>
            </p:nvSpPr>
            <p:spPr bwMode="auto">
              <a:xfrm>
                <a:off x="1228" y="253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5" name="Line 3970"/>
              <p:cNvSpPr>
                <a:spLocks noChangeShapeType="1"/>
              </p:cNvSpPr>
              <p:nvPr/>
            </p:nvSpPr>
            <p:spPr bwMode="auto">
              <a:xfrm>
                <a:off x="1241" y="254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6" name="Line 3971"/>
              <p:cNvSpPr>
                <a:spLocks noChangeShapeType="1"/>
              </p:cNvSpPr>
              <p:nvPr/>
            </p:nvSpPr>
            <p:spPr bwMode="auto">
              <a:xfrm>
                <a:off x="1215" y="254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7" name="Line 3972"/>
              <p:cNvSpPr>
                <a:spLocks noChangeShapeType="1"/>
              </p:cNvSpPr>
              <p:nvPr/>
            </p:nvSpPr>
            <p:spPr bwMode="auto">
              <a:xfrm>
                <a:off x="1215" y="2553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8" name="Line 3973"/>
              <p:cNvSpPr>
                <a:spLocks noChangeShapeType="1"/>
              </p:cNvSpPr>
              <p:nvPr/>
            </p:nvSpPr>
            <p:spPr bwMode="auto">
              <a:xfrm flipV="1">
                <a:off x="1230" y="2523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69" name="Line 3974"/>
              <p:cNvSpPr>
                <a:spLocks noChangeShapeType="1"/>
              </p:cNvSpPr>
              <p:nvPr/>
            </p:nvSpPr>
            <p:spPr bwMode="auto">
              <a:xfrm flipV="1">
                <a:off x="1226" y="2523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0" name="Line 3975"/>
              <p:cNvSpPr>
                <a:spLocks noChangeShapeType="1"/>
              </p:cNvSpPr>
              <p:nvPr/>
            </p:nvSpPr>
            <p:spPr bwMode="auto">
              <a:xfrm flipV="1">
                <a:off x="1262" y="2523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1" name="Line 3976"/>
              <p:cNvSpPr>
                <a:spLocks noChangeShapeType="1"/>
              </p:cNvSpPr>
              <p:nvPr/>
            </p:nvSpPr>
            <p:spPr bwMode="auto">
              <a:xfrm flipV="1">
                <a:off x="1259" y="2523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2" name="Line 3977"/>
              <p:cNvSpPr>
                <a:spLocks noChangeShapeType="1"/>
              </p:cNvSpPr>
              <p:nvPr/>
            </p:nvSpPr>
            <p:spPr bwMode="auto">
              <a:xfrm flipV="1">
                <a:off x="1262" y="2523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3" name="Line 3978"/>
              <p:cNvSpPr>
                <a:spLocks noChangeShapeType="1"/>
              </p:cNvSpPr>
              <p:nvPr/>
            </p:nvSpPr>
            <p:spPr bwMode="auto">
              <a:xfrm flipV="1">
                <a:off x="1259" y="2523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4" name="Line 3979"/>
              <p:cNvSpPr>
                <a:spLocks noChangeShapeType="1"/>
              </p:cNvSpPr>
              <p:nvPr/>
            </p:nvSpPr>
            <p:spPr bwMode="auto">
              <a:xfrm>
                <a:off x="1228" y="2538"/>
                <a:ext cx="1" cy="1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5" name="Freeform 3980"/>
              <p:cNvSpPr>
                <a:spLocks/>
              </p:cNvSpPr>
              <p:nvPr/>
            </p:nvSpPr>
            <p:spPr bwMode="auto">
              <a:xfrm>
                <a:off x="1259" y="2541"/>
                <a:ext cx="17" cy="16"/>
              </a:xfrm>
              <a:custGeom>
                <a:avLst/>
                <a:gdLst>
                  <a:gd name="T0" fmla="*/ 0 w 68"/>
                  <a:gd name="T1" fmla="*/ 0 h 64"/>
                  <a:gd name="T2" fmla="*/ 0 w 68"/>
                  <a:gd name="T3" fmla="*/ 0 h 64"/>
                  <a:gd name="T4" fmla="*/ 0 w 68"/>
                  <a:gd name="T5" fmla="*/ 0 h 64"/>
                  <a:gd name="T6" fmla="*/ 0 w 68"/>
                  <a:gd name="T7" fmla="*/ 0 h 64"/>
                  <a:gd name="T8" fmla="*/ 0 w 68"/>
                  <a:gd name="T9" fmla="*/ 0 h 64"/>
                  <a:gd name="T10" fmla="*/ 0 w 68"/>
                  <a:gd name="T11" fmla="*/ 0 h 64"/>
                  <a:gd name="T12" fmla="*/ 0 w 68"/>
                  <a:gd name="T13" fmla="*/ 0 h 64"/>
                  <a:gd name="T14" fmla="*/ 0 w 68"/>
                  <a:gd name="T15" fmla="*/ 0 h 64"/>
                  <a:gd name="T16" fmla="*/ 0 w 68"/>
                  <a:gd name="T17" fmla="*/ 0 h 64"/>
                  <a:gd name="T18" fmla="*/ 0 w 68"/>
                  <a:gd name="T19" fmla="*/ 0 h 64"/>
                  <a:gd name="T20" fmla="*/ 0 w 68"/>
                  <a:gd name="T21" fmla="*/ 0 h 64"/>
                  <a:gd name="T22" fmla="*/ 0 w 68"/>
                  <a:gd name="T23" fmla="*/ 0 h 64"/>
                  <a:gd name="T24" fmla="*/ 0 w 68"/>
                  <a:gd name="T25" fmla="*/ 0 h 64"/>
                  <a:gd name="T26" fmla="*/ 0 w 68"/>
                  <a:gd name="T27" fmla="*/ 0 h 64"/>
                  <a:gd name="T28" fmla="*/ 0 w 68"/>
                  <a:gd name="T29" fmla="*/ 0 h 64"/>
                  <a:gd name="T30" fmla="*/ 0 w 68"/>
                  <a:gd name="T31" fmla="*/ 0 h 64"/>
                  <a:gd name="T32" fmla="*/ 0 w 68"/>
                  <a:gd name="T33" fmla="*/ 0 h 64"/>
                  <a:gd name="T34" fmla="*/ 0 w 68"/>
                  <a:gd name="T35" fmla="*/ 0 h 64"/>
                  <a:gd name="T36" fmla="*/ 0 w 68"/>
                  <a:gd name="T37" fmla="*/ 0 h 64"/>
                  <a:gd name="T38" fmla="*/ 0 w 68"/>
                  <a:gd name="T39" fmla="*/ 0 h 64"/>
                  <a:gd name="T40" fmla="*/ 0 w 68"/>
                  <a:gd name="T41" fmla="*/ 0 h 64"/>
                  <a:gd name="T42" fmla="*/ 0 w 68"/>
                  <a:gd name="T43" fmla="*/ 0 h 6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8"/>
                  <a:gd name="T67" fmla="*/ 0 h 64"/>
                  <a:gd name="T68" fmla="*/ 68 w 68"/>
                  <a:gd name="T69" fmla="*/ 64 h 6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8" h="64">
                    <a:moveTo>
                      <a:pt x="0" y="0"/>
                    </a:moveTo>
                    <a:lnTo>
                      <a:pt x="0" y="6"/>
                    </a:lnTo>
                    <a:lnTo>
                      <a:pt x="1" y="11"/>
                    </a:lnTo>
                    <a:lnTo>
                      <a:pt x="3" y="16"/>
                    </a:lnTo>
                    <a:lnTo>
                      <a:pt x="4" y="20"/>
                    </a:lnTo>
                    <a:lnTo>
                      <a:pt x="6" y="25"/>
                    </a:lnTo>
                    <a:lnTo>
                      <a:pt x="8" y="29"/>
                    </a:lnTo>
                    <a:lnTo>
                      <a:pt x="11" y="33"/>
                    </a:lnTo>
                    <a:lnTo>
                      <a:pt x="14" y="37"/>
                    </a:lnTo>
                    <a:lnTo>
                      <a:pt x="17" y="41"/>
                    </a:lnTo>
                    <a:lnTo>
                      <a:pt x="20" y="44"/>
                    </a:lnTo>
                    <a:lnTo>
                      <a:pt x="24" y="48"/>
                    </a:lnTo>
                    <a:lnTo>
                      <a:pt x="27" y="51"/>
                    </a:lnTo>
                    <a:lnTo>
                      <a:pt x="31" y="53"/>
                    </a:lnTo>
                    <a:lnTo>
                      <a:pt x="36" y="56"/>
                    </a:lnTo>
                    <a:lnTo>
                      <a:pt x="40" y="58"/>
                    </a:lnTo>
                    <a:lnTo>
                      <a:pt x="45" y="60"/>
                    </a:lnTo>
                    <a:lnTo>
                      <a:pt x="49" y="61"/>
                    </a:lnTo>
                    <a:lnTo>
                      <a:pt x="54" y="62"/>
                    </a:lnTo>
                    <a:lnTo>
                      <a:pt x="59" y="63"/>
                    </a:lnTo>
                    <a:lnTo>
                      <a:pt x="64" y="64"/>
                    </a:lnTo>
                    <a:lnTo>
                      <a:pt x="68" y="6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6" name="Freeform 3981"/>
              <p:cNvSpPr>
                <a:spLocks/>
              </p:cNvSpPr>
              <p:nvPr/>
            </p:nvSpPr>
            <p:spPr bwMode="auto">
              <a:xfrm>
                <a:off x="1262" y="2542"/>
                <a:ext cx="13" cy="11"/>
              </a:xfrm>
              <a:custGeom>
                <a:avLst/>
                <a:gdLst>
                  <a:gd name="T0" fmla="*/ 0 w 51"/>
                  <a:gd name="T1" fmla="*/ 0 h 48"/>
                  <a:gd name="T2" fmla="*/ 0 w 51"/>
                  <a:gd name="T3" fmla="*/ 0 h 48"/>
                  <a:gd name="T4" fmla="*/ 0 w 51"/>
                  <a:gd name="T5" fmla="*/ 0 h 48"/>
                  <a:gd name="T6" fmla="*/ 0 w 51"/>
                  <a:gd name="T7" fmla="*/ 0 h 48"/>
                  <a:gd name="T8" fmla="*/ 0 w 51"/>
                  <a:gd name="T9" fmla="*/ 0 h 48"/>
                  <a:gd name="T10" fmla="*/ 0 w 51"/>
                  <a:gd name="T11" fmla="*/ 0 h 48"/>
                  <a:gd name="T12" fmla="*/ 0 w 51"/>
                  <a:gd name="T13" fmla="*/ 0 h 48"/>
                  <a:gd name="T14" fmla="*/ 0 w 51"/>
                  <a:gd name="T15" fmla="*/ 0 h 48"/>
                  <a:gd name="T16" fmla="*/ 0 w 51"/>
                  <a:gd name="T17" fmla="*/ 0 h 48"/>
                  <a:gd name="T18" fmla="*/ 0 w 51"/>
                  <a:gd name="T19" fmla="*/ 0 h 48"/>
                  <a:gd name="T20" fmla="*/ 0 w 51"/>
                  <a:gd name="T21" fmla="*/ 0 h 48"/>
                  <a:gd name="T22" fmla="*/ 0 w 51"/>
                  <a:gd name="T23" fmla="*/ 0 h 48"/>
                  <a:gd name="T24" fmla="*/ 0 w 51"/>
                  <a:gd name="T25" fmla="*/ 0 h 48"/>
                  <a:gd name="T26" fmla="*/ 0 w 51"/>
                  <a:gd name="T27" fmla="*/ 0 h 48"/>
                  <a:gd name="T28" fmla="*/ 0 w 51"/>
                  <a:gd name="T29" fmla="*/ 0 h 48"/>
                  <a:gd name="T30" fmla="*/ 0 w 51"/>
                  <a:gd name="T31" fmla="*/ 0 h 48"/>
                  <a:gd name="T32" fmla="*/ 0 w 51"/>
                  <a:gd name="T33" fmla="*/ 0 h 48"/>
                  <a:gd name="T34" fmla="*/ 0 w 51"/>
                  <a:gd name="T35" fmla="*/ 0 h 48"/>
                  <a:gd name="T36" fmla="*/ 0 w 51"/>
                  <a:gd name="T37" fmla="*/ 0 h 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1"/>
                  <a:gd name="T58" fmla="*/ 0 h 48"/>
                  <a:gd name="T59" fmla="*/ 51 w 51"/>
                  <a:gd name="T60" fmla="*/ 48 h 4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1" h="48">
                    <a:moveTo>
                      <a:pt x="0" y="0"/>
                    </a:moveTo>
                    <a:lnTo>
                      <a:pt x="0" y="5"/>
                    </a:lnTo>
                    <a:lnTo>
                      <a:pt x="1" y="9"/>
                    </a:lnTo>
                    <a:lnTo>
                      <a:pt x="3" y="13"/>
                    </a:lnTo>
                    <a:lnTo>
                      <a:pt x="4" y="17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11" y="28"/>
                    </a:lnTo>
                    <a:lnTo>
                      <a:pt x="14" y="31"/>
                    </a:lnTo>
                    <a:lnTo>
                      <a:pt x="17" y="34"/>
                    </a:lnTo>
                    <a:lnTo>
                      <a:pt x="20" y="37"/>
                    </a:lnTo>
                    <a:lnTo>
                      <a:pt x="23" y="39"/>
                    </a:lnTo>
                    <a:lnTo>
                      <a:pt x="27" y="41"/>
                    </a:lnTo>
                    <a:lnTo>
                      <a:pt x="31" y="43"/>
                    </a:lnTo>
                    <a:lnTo>
                      <a:pt x="35" y="45"/>
                    </a:lnTo>
                    <a:lnTo>
                      <a:pt x="39" y="46"/>
                    </a:lnTo>
                    <a:lnTo>
                      <a:pt x="43" y="47"/>
                    </a:lnTo>
                    <a:lnTo>
                      <a:pt x="47" y="47"/>
                    </a:lnTo>
                    <a:lnTo>
                      <a:pt x="51" y="4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7" name="Line 3982"/>
              <p:cNvSpPr>
                <a:spLocks noChangeShapeType="1"/>
              </p:cNvSpPr>
              <p:nvPr/>
            </p:nvSpPr>
            <p:spPr bwMode="auto">
              <a:xfrm>
                <a:off x="1215" y="2553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8" name="Line 3983"/>
              <p:cNvSpPr>
                <a:spLocks noChangeShapeType="1"/>
              </p:cNvSpPr>
              <p:nvPr/>
            </p:nvSpPr>
            <p:spPr bwMode="auto">
              <a:xfrm>
                <a:off x="1241" y="2553"/>
                <a:ext cx="1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79" name="Line 3984"/>
              <p:cNvSpPr>
                <a:spLocks noChangeShapeType="1"/>
              </p:cNvSpPr>
              <p:nvPr/>
            </p:nvSpPr>
            <p:spPr bwMode="auto">
              <a:xfrm flipH="1">
                <a:off x="1289" y="2559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0" name="Line 3985"/>
              <p:cNvSpPr>
                <a:spLocks noChangeShapeType="1"/>
              </p:cNvSpPr>
              <p:nvPr/>
            </p:nvSpPr>
            <p:spPr bwMode="auto">
              <a:xfrm flipH="1">
                <a:off x="1289" y="2552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1" name="Line 3986"/>
              <p:cNvSpPr>
                <a:spLocks noChangeShapeType="1"/>
              </p:cNvSpPr>
              <p:nvPr/>
            </p:nvSpPr>
            <p:spPr bwMode="auto">
              <a:xfrm>
                <a:off x="1275" y="2555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2" name="Line 3987"/>
              <p:cNvSpPr>
                <a:spLocks noChangeShapeType="1"/>
              </p:cNvSpPr>
              <p:nvPr/>
            </p:nvSpPr>
            <p:spPr bwMode="auto">
              <a:xfrm flipH="1">
                <a:off x="1284" y="255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3" name="Line 3988"/>
              <p:cNvSpPr>
                <a:spLocks noChangeShapeType="1"/>
              </p:cNvSpPr>
              <p:nvPr/>
            </p:nvSpPr>
            <p:spPr bwMode="auto">
              <a:xfrm flipH="1">
                <a:off x="1284" y="2559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4" name="Line 3989"/>
              <p:cNvSpPr>
                <a:spLocks noChangeShapeType="1"/>
              </p:cNvSpPr>
              <p:nvPr/>
            </p:nvSpPr>
            <p:spPr bwMode="auto">
              <a:xfrm>
                <a:off x="1284" y="25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5" name="Line 3990"/>
              <p:cNvSpPr>
                <a:spLocks noChangeShapeType="1"/>
              </p:cNvSpPr>
              <p:nvPr/>
            </p:nvSpPr>
            <p:spPr bwMode="auto">
              <a:xfrm>
                <a:off x="1280" y="2553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6" name="Line 3991"/>
              <p:cNvSpPr>
                <a:spLocks noChangeShapeType="1"/>
              </p:cNvSpPr>
              <p:nvPr/>
            </p:nvSpPr>
            <p:spPr bwMode="auto">
              <a:xfrm>
                <a:off x="1289" y="2552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7" name="Line 3992"/>
              <p:cNvSpPr>
                <a:spLocks noChangeShapeType="1"/>
              </p:cNvSpPr>
              <p:nvPr/>
            </p:nvSpPr>
            <p:spPr bwMode="auto">
              <a:xfrm flipH="1" flipV="1">
                <a:off x="1283" y="2557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8" name="Line 3993"/>
              <p:cNvSpPr>
                <a:spLocks noChangeShapeType="1"/>
              </p:cNvSpPr>
              <p:nvPr/>
            </p:nvSpPr>
            <p:spPr bwMode="auto">
              <a:xfrm flipH="1">
                <a:off x="1283" y="255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89" name="Line 3994"/>
              <p:cNvSpPr>
                <a:spLocks noChangeShapeType="1"/>
              </p:cNvSpPr>
              <p:nvPr/>
            </p:nvSpPr>
            <p:spPr bwMode="auto">
              <a:xfrm>
                <a:off x="1283" y="2553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0" name="Line 3995"/>
              <p:cNvSpPr>
                <a:spLocks noChangeShapeType="1"/>
              </p:cNvSpPr>
              <p:nvPr/>
            </p:nvSpPr>
            <p:spPr bwMode="auto">
              <a:xfrm>
                <a:off x="1284" y="255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1" name="Line 3996"/>
              <p:cNvSpPr>
                <a:spLocks noChangeShapeType="1"/>
              </p:cNvSpPr>
              <p:nvPr/>
            </p:nvSpPr>
            <p:spPr bwMode="auto">
              <a:xfrm>
                <a:off x="1276" y="255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2" name="Line 3997"/>
              <p:cNvSpPr>
                <a:spLocks noChangeShapeType="1"/>
              </p:cNvSpPr>
              <p:nvPr/>
            </p:nvSpPr>
            <p:spPr bwMode="auto">
              <a:xfrm>
                <a:off x="1275" y="2553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3" name="Line 3998"/>
              <p:cNvSpPr>
                <a:spLocks noChangeShapeType="1"/>
              </p:cNvSpPr>
              <p:nvPr/>
            </p:nvSpPr>
            <p:spPr bwMode="auto">
              <a:xfrm>
                <a:off x="1275" y="2553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4" name="Line 3999"/>
              <p:cNvSpPr>
                <a:spLocks noChangeShapeType="1"/>
              </p:cNvSpPr>
              <p:nvPr/>
            </p:nvSpPr>
            <p:spPr bwMode="auto">
              <a:xfrm flipH="1">
                <a:off x="1278" y="255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5" name="Line 4000"/>
              <p:cNvSpPr>
                <a:spLocks noChangeShapeType="1"/>
              </p:cNvSpPr>
              <p:nvPr/>
            </p:nvSpPr>
            <p:spPr bwMode="auto">
              <a:xfrm flipH="1" flipV="1">
                <a:off x="1278" y="2557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6" name="Line 4001"/>
              <p:cNvSpPr>
                <a:spLocks noChangeShapeType="1"/>
              </p:cNvSpPr>
              <p:nvPr/>
            </p:nvSpPr>
            <p:spPr bwMode="auto">
              <a:xfrm>
                <a:off x="1278" y="2557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7" name="Freeform 4002"/>
              <p:cNvSpPr>
                <a:spLocks/>
              </p:cNvSpPr>
              <p:nvPr/>
            </p:nvSpPr>
            <p:spPr bwMode="auto">
              <a:xfrm>
                <a:off x="1294" y="2552"/>
                <a:ext cx="2" cy="7"/>
              </a:xfrm>
              <a:custGeom>
                <a:avLst/>
                <a:gdLst>
                  <a:gd name="T0" fmla="*/ 0 w 5"/>
                  <a:gd name="T1" fmla="*/ 0 h 28"/>
                  <a:gd name="T2" fmla="*/ 0 w 5"/>
                  <a:gd name="T3" fmla="*/ 0 h 28"/>
                  <a:gd name="T4" fmla="*/ 0 w 5"/>
                  <a:gd name="T5" fmla="*/ 0 h 28"/>
                  <a:gd name="T6" fmla="*/ 0 w 5"/>
                  <a:gd name="T7" fmla="*/ 0 h 28"/>
                  <a:gd name="T8" fmla="*/ 0 w 5"/>
                  <a:gd name="T9" fmla="*/ 0 h 28"/>
                  <a:gd name="T10" fmla="*/ 0 w 5"/>
                  <a:gd name="T11" fmla="*/ 0 h 28"/>
                  <a:gd name="T12" fmla="*/ 0 w 5"/>
                  <a:gd name="T13" fmla="*/ 0 h 28"/>
                  <a:gd name="T14" fmla="*/ 0 w 5"/>
                  <a:gd name="T15" fmla="*/ 0 h 28"/>
                  <a:gd name="T16" fmla="*/ 0 w 5"/>
                  <a:gd name="T17" fmla="*/ 0 h 28"/>
                  <a:gd name="T18" fmla="*/ 0 w 5"/>
                  <a:gd name="T19" fmla="*/ 0 h 28"/>
                  <a:gd name="T20" fmla="*/ 0 w 5"/>
                  <a:gd name="T21" fmla="*/ 0 h 28"/>
                  <a:gd name="T22" fmla="*/ 0 w 5"/>
                  <a:gd name="T23" fmla="*/ 0 h 28"/>
                  <a:gd name="T24" fmla="*/ 0 w 5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28"/>
                  <a:gd name="T41" fmla="*/ 5 w 5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28">
                    <a:moveTo>
                      <a:pt x="0" y="28"/>
                    </a:moveTo>
                    <a:lnTo>
                      <a:pt x="2" y="26"/>
                    </a:lnTo>
                    <a:lnTo>
                      <a:pt x="3" y="24"/>
                    </a:lnTo>
                    <a:lnTo>
                      <a:pt x="4" y="21"/>
                    </a:lnTo>
                    <a:lnTo>
                      <a:pt x="5" y="19"/>
                    </a:lnTo>
                    <a:lnTo>
                      <a:pt x="5" y="16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4" y="6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8" name="Line 4003"/>
              <p:cNvSpPr>
                <a:spLocks noChangeShapeType="1"/>
              </p:cNvSpPr>
              <p:nvPr/>
            </p:nvSpPr>
            <p:spPr bwMode="auto">
              <a:xfrm>
                <a:off x="1241" y="2575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99" name="Line 4004"/>
              <p:cNvSpPr>
                <a:spLocks noChangeShapeType="1"/>
              </p:cNvSpPr>
              <p:nvPr/>
            </p:nvSpPr>
            <p:spPr bwMode="auto">
              <a:xfrm>
                <a:off x="1215" y="2604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0" name="Line 4005"/>
              <p:cNvSpPr>
                <a:spLocks noChangeShapeType="1"/>
              </p:cNvSpPr>
              <p:nvPr/>
            </p:nvSpPr>
            <p:spPr bwMode="auto">
              <a:xfrm>
                <a:off x="1239" y="2692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1" name="Line 4006"/>
              <p:cNvSpPr>
                <a:spLocks noChangeShapeType="1"/>
              </p:cNvSpPr>
              <p:nvPr/>
            </p:nvSpPr>
            <p:spPr bwMode="auto">
              <a:xfrm>
                <a:off x="1205" y="2692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2" name="Line 4007"/>
              <p:cNvSpPr>
                <a:spLocks noChangeShapeType="1"/>
              </p:cNvSpPr>
              <p:nvPr/>
            </p:nvSpPr>
            <p:spPr bwMode="auto">
              <a:xfrm>
                <a:off x="1204" y="269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3" name="Line 4008"/>
              <p:cNvSpPr>
                <a:spLocks noChangeShapeType="1"/>
              </p:cNvSpPr>
              <p:nvPr/>
            </p:nvSpPr>
            <p:spPr bwMode="auto">
              <a:xfrm>
                <a:off x="1204" y="269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4" name="Line 4009"/>
              <p:cNvSpPr>
                <a:spLocks noChangeShapeType="1"/>
              </p:cNvSpPr>
              <p:nvPr/>
            </p:nvSpPr>
            <p:spPr bwMode="auto">
              <a:xfrm>
                <a:off x="1204" y="269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5" name="Line 4010"/>
              <p:cNvSpPr>
                <a:spLocks noChangeShapeType="1"/>
              </p:cNvSpPr>
              <p:nvPr/>
            </p:nvSpPr>
            <p:spPr bwMode="auto">
              <a:xfrm>
                <a:off x="1204" y="26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6" name="Line 4011"/>
              <p:cNvSpPr>
                <a:spLocks noChangeShapeType="1"/>
              </p:cNvSpPr>
              <p:nvPr/>
            </p:nvSpPr>
            <p:spPr bwMode="auto">
              <a:xfrm>
                <a:off x="1204" y="269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7" name="Line 4012"/>
              <p:cNvSpPr>
                <a:spLocks noChangeShapeType="1"/>
              </p:cNvSpPr>
              <p:nvPr/>
            </p:nvSpPr>
            <p:spPr bwMode="auto">
              <a:xfrm flipV="1">
                <a:off x="1204" y="2690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8" name="Line 4013"/>
              <p:cNvSpPr>
                <a:spLocks noChangeShapeType="1"/>
              </p:cNvSpPr>
              <p:nvPr/>
            </p:nvSpPr>
            <p:spPr bwMode="auto">
              <a:xfrm flipV="1">
                <a:off x="1215" y="269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09" name="Line 4014"/>
              <p:cNvSpPr>
                <a:spLocks noChangeShapeType="1"/>
              </p:cNvSpPr>
              <p:nvPr/>
            </p:nvSpPr>
            <p:spPr bwMode="auto">
              <a:xfrm>
                <a:off x="1253" y="269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0" name="Line 4015"/>
              <p:cNvSpPr>
                <a:spLocks noChangeShapeType="1"/>
              </p:cNvSpPr>
              <p:nvPr/>
            </p:nvSpPr>
            <p:spPr bwMode="auto">
              <a:xfrm flipH="1" flipV="1">
                <a:off x="1249" y="26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1" name="Line 4016"/>
              <p:cNvSpPr>
                <a:spLocks noChangeShapeType="1"/>
              </p:cNvSpPr>
              <p:nvPr/>
            </p:nvSpPr>
            <p:spPr bwMode="auto">
              <a:xfrm flipH="1">
                <a:off x="1246" y="2694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2" name="Line 4017"/>
              <p:cNvSpPr>
                <a:spLocks noChangeShapeType="1"/>
              </p:cNvSpPr>
              <p:nvPr/>
            </p:nvSpPr>
            <p:spPr bwMode="auto">
              <a:xfrm flipH="1">
                <a:off x="1253" y="269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3" name="Line 4018"/>
              <p:cNvSpPr>
                <a:spLocks noChangeShapeType="1"/>
              </p:cNvSpPr>
              <p:nvPr/>
            </p:nvSpPr>
            <p:spPr bwMode="auto">
              <a:xfrm flipH="1">
                <a:off x="1241" y="26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4" name="Line 4019"/>
              <p:cNvSpPr>
                <a:spLocks noChangeShapeType="1"/>
              </p:cNvSpPr>
              <p:nvPr/>
            </p:nvSpPr>
            <p:spPr bwMode="auto">
              <a:xfrm>
                <a:off x="1253" y="26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5" name="Line 4020"/>
              <p:cNvSpPr>
                <a:spLocks noChangeShapeType="1"/>
              </p:cNvSpPr>
              <p:nvPr/>
            </p:nvSpPr>
            <p:spPr bwMode="auto">
              <a:xfrm flipH="1">
                <a:off x="1249" y="2688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6" name="Line 4021"/>
              <p:cNvSpPr>
                <a:spLocks noChangeShapeType="1"/>
              </p:cNvSpPr>
              <p:nvPr/>
            </p:nvSpPr>
            <p:spPr bwMode="auto">
              <a:xfrm flipH="1">
                <a:off x="1246" y="269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7" name="Line 4022"/>
              <p:cNvSpPr>
                <a:spLocks noChangeShapeType="1"/>
              </p:cNvSpPr>
              <p:nvPr/>
            </p:nvSpPr>
            <p:spPr bwMode="auto">
              <a:xfrm flipH="1">
                <a:off x="1253" y="268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8" name="Line 4023"/>
              <p:cNvSpPr>
                <a:spLocks noChangeShapeType="1"/>
              </p:cNvSpPr>
              <p:nvPr/>
            </p:nvSpPr>
            <p:spPr bwMode="auto">
              <a:xfrm flipH="1">
                <a:off x="1241" y="269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19" name="Freeform 4024"/>
              <p:cNvSpPr>
                <a:spLocks/>
              </p:cNvSpPr>
              <p:nvPr/>
            </p:nvSpPr>
            <p:spPr bwMode="auto">
              <a:xfrm>
                <a:off x="1261" y="2688"/>
                <a:ext cx="1" cy="2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6"/>
                  <a:gd name="T14" fmla="*/ 3 w 3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6">
                    <a:moveTo>
                      <a:pt x="3" y="6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0" name="Line 4025"/>
              <p:cNvSpPr>
                <a:spLocks noChangeShapeType="1"/>
              </p:cNvSpPr>
              <p:nvPr/>
            </p:nvSpPr>
            <p:spPr bwMode="auto">
              <a:xfrm flipH="1">
                <a:off x="1255" y="268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1" name="Line 4026"/>
              <p:cNvSpPr>
                <a:spLocks noChangeShapeType="1"/>
              </p:cNvSpPr>
              <p:nvPr/>
            </p:nvSpPr>
            <p:spPr bwMode="auto">
              <a:xfrm flipH="1">
                <a:off x="1248" y="269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2" name="Line 4027"/>
              <p:cNvSpPr>
                <a:spLocks noChangeShapeType="1"/>
              </p:cNvSpPr>
              <p:nvPr/>
            </p:nvSpPr>
            <p:spPr bwMode="auto">
              <a:xfrm flipH="1">
                <a:off x="1251" y="2688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3" name="Line 4028"/>
              <p:cNvSpPr>
                <a:spLocks noChangeShapeType="1"/>
              </p:cNvSpPr>
              <p:nvPr/>
            </p:nvSpPr>
            <p:spPr bwMode="auto">
              <a:xfrm>
                <a:off x="1251" y="26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4" name="Line 4029"/>
              <p:cNvSpPr>
                <a:spLocks noChangeShapeType="1"/>
              </p:cNvSpPr>
              <p:nvPr/>
            </p:nvSpPr>
            <p:spPr bwMode="auto">
              <a:xfrm>
                <a:off x="1255" y="2688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5" name="Line 4030"/>
              <p:cNvSpPr>
                <a:spLocks noChangeShapeType="1"/>
              </p:cNvSpPr>
              <p:nvPr/>
            </p:nvSpPr>
            <p:spPr bwMode="auto">
              <a:xfrm flipH="1">
                <a:off x="1255" y="269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6" name="Line 4031"/>
              <p:cNvSpPr>
                <a:spLocks noChangeShapeType="1"/>
              </p:cNvSpPr>
              <p:nvPr/>
            </p:nvSpPr>
            <p:spPr bwMode="auto">
              <a:xfrm flipH="1">
                <a:off x="1248" y="2694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7" name="Line 4032"/>
              <p:cNvSpPr>
                <a:spLocks noChangeShapeType="1"/>
              </p:cNvSpPr>
              <p:nvPr/>
            </p:nvSpPr>
            <p:spPr bwMode="auto">
              <a:xfrm flipH="1" flipV="1">
                <a:off x="1251" y="269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8" name="Line 4033"/>
              <p:cNvSpPr>
                <a:spLocks noChangeShapeType="1"/>
              </p:cNvSpPr>
              <p:nvPr/>
            </p:nvSpPr>
            <p:spPr bwMode="auto">
              <a:xfrm>
                <a:off x="1255" y="2690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29" name="Line 4034"/>
              <p:cNvSpPr>
                <a:spLocks noChangeShapeType="1"/>
              </p:cNvSpPr>
              <p:nvPr/>
            </p:nvSpPr>
            <p:spPr bwMode="auto">
              <a:xfrm>
                <a:off x="1248" y="26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0" name="Line 4035"/>
              <p:cNvSpPr>
                <a:spLocks noChangeShapeType="1"/>
              </p:cNvSpPr>
              <p:nvPr/>
            </p:nvSpPr>
            <p:spPr bwMode="auto">
              <a:xfrm>
                <a:off x="1251" y="26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1" name="Freeform 4036"/>
              <p:cNvSpPr>
                <a:spLocks/>
              </p:cNvSpPr>
              <p:nvPr/>
            </p:nvSpPr>
            <p:spPr bwMode="auto">
              <a:xfrm>
                <a:off x="1261" y="2690"/>
                <a:ext cx="1" cy="5"/>
              </a:xfrm>
              <a:custGeom>
                <a:avLst/>
                <a:gdLst>
                  <a:gd name="T0" fmla="*/ 0 w 5"/>
                  <a:gd name="T1" fmla="*/ 0 h 22"/>
                  <a:gd name="T2" fmla="*/ 0 w 5"/>
                  <a:gd name="T3" fmla="*/ 0 h 22"/>
                  <a:gd name="T4" fmla="*/ 0 w 5"/>
                  <a:gd name="T5" fmla="*/ 0 h 22"/>
                  <a:gd name="T6" fmla="*/ 0 w 5"/>
                  <a:gd name="T7" fmla="*/ 0 h 22"/>
                  <a:gd name="T8" fmla="*/ 0 w 5"/>
                  <a:gd name="T9" fmla="*/ 0 h 22"/>
                  <a:gd name="T10" fmla="*/ 0 w 5"/>
                  <a:gd name="T11" fmla="*/ 0 h 22"/>
                  <a:gd name="T12" fmla="*/ 0 w 5"/>
                  <a:gd name="T13" fmla="*/ 0 h 22"/>
                  <a:gd name="T14" fmla="*/ 0 w 5"/>
                  <a:gd name="T15" fmla="*/ 0 h 22"/>
                  <a:gd name="T16" fmla="*/ 0 w 5"/>
                  <a:gd name="T17" fmla="*/ 0 h 22"/>
                  <a:gd name="T18" fmla="*/ 0 w 5"/>
                  <a:gd name="T19" fmla="*/ 0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"/>
                  <a:gd name="T31" fmla="*/ 0 h 22"/>
                  <a:gd name="T32" fmla="*/ 5 w 5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" h="22">
                    <a:moveTo>
                      <a:pt x="0" y="22"/>
                    </a:moveTo>
                    <a:lnTo>
                      <a:pt x="1" y="20"/>
                    </a:lnTo>
                    <a:lnTo>
                      <a:pt x="3" y="18"/>
                    </a:lnTo>
                    <a:lnTo>
                      <a:pt x="4" y="16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2" name="Line 4037"/>
              <p:cNvSpPr>
                <a:spLocks noChangeShapeType="1"/>
              </p:cNvSpPr>
              <p:nvPr/>
            </p:nvSpPr>
            <p:spPr bwMode="auto">
              <a:xfrm>
                <a:off x="1216" y="270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3" name="Line 4038"/>
              <p:cNvSpPr>
                <a:spLocks noChangeShapeType="1"/>
              </p:cNvSpPr>
              <p:nvPr/>
            </p:nvSpPr>
            <p:spPr bwMode="auto">
              <a:xfrm>
                <a:off x="1216" y="270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4" name="Line 4039"/>
              <p:cNvSpPr>
                <a:spLocks noChangeShapeType="1"/>
              </p:cNvSpPr>
              <p:nvPr/>
            </p:nvSpPr>
            <p:spPr bwMode="auto">
              <a:xfrm>
                <a:off x="1215" y="2700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5" name="Line 4040"/>
              <p:cNvSpPr>
                <a:spLocks noChangeShapeType="1"/>
              </p:cNvSpPr>
              <p:nvPr/>
            </p:nvSpPr>
            <p:spPr bwMode="auto">
              <a:xfrm>
                <a:off x="1215" y="2692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6" name="Line 4041"/>
              <p:cNvSpPr>
                <a:spLocks noChangeShapeType="1"/>
              </p:cNvSpPr>
              <p:nvPr/>
            </p:nvSpPr>
            <p:spPr bwMode="auto">
              <a:xfrm flipV="1">
                <a:off x="1230" y="2711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7" name="Line 4042"/>
              <p:cNvSpPr>
                <a:spLocks noChangeShapeType="1"/>
              </p:cNvSpPr>
              <p:nvPr/>
            </p:nvSpPr>
            <p:spPr bwMode="auto">
              <a:xfrm flipV="1">
                <a:off x="1227" y="2711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8" name="Line 4043"/>
              <p:cNvSpPr>
                <a:spLocks noChangeShapeType="1"/>
              </p:cNvSpPr>
              <p:nvPr/>
            </p:nvSpPr>
            <p:spPr bwMode="auto">
              <a:xfrm>
                <a:off x="1228" y="272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39" name="Line 4044"/>
              <p:cNvSpPr>
                <a:spLocks noChangeShapeType="1"/>
              </p:cNvSpPr>
              <p:nvPr/>
            </p:nvSpPr>
            <p:spPr bwMode="auto">
              <a:xfrm flipH="1">
                <a:off x="1227" y="2721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0" name="Line 4045"/>
              <p:cNvSpPr>
                <a:spLocks noChangeShapeType="1"/>
              </p:cNvSpPr>
              <p:nvPr/>
            </p:nvSpPr>
            <p:spPr bwMode="auto">
              <a:xfrm>
                <a:off x="1241" y="2645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1" name="Line 4046"/>
              <p:cNvSpPr>
                <a:spLocks noChangeShapeType="1"/>
              </p:cNvSpPr>
              <p:nvPr/>
            </p:nvSpPr>
            <p:spPr bwMode="auto">
              <a:xfrm flipH="1">
                <a:off x="1273" y="2635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2" name="Line 4047"/>
              <p:cNvSpPr>
                <a:spLocks noChangeShapeType="1"/>
              </p:cNvSpPr>
              <p:nvPr/>
            </p:nvSpPr>
            <p:spPr bwMode="auto">
              <a:xfrm flipH="1">
                <a:off x="1261" y="2635"/>
                <a:ext cx="12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3" name="Line 4048"/>
              <p:cNvSpPr>
                <a:spLocks noChangeShapeType="1"/>
              </p:cNvSpPr>
              <p:nvPr/>
            </p:nvSpPr>
            <p:spPr bwMode="auto">
              <a:xfrm flipV="1">
                <a:off x="1284" y="2635"/>
                <a:ext cx="6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4" name="Line 4049"/>
              <p:cNvSpPr>
                <a:spLocks noChangeShapeType="1"/>
              </p:cNvSpPr>
              <p:nvPr/>
            </p:nvSpPr>
            <p:spPr bwMode="auto">
              <a:xfrm flipV="1">
                <a:off x="1281" y="2658"/>
                <a:ext cx="3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5" name="Line 4050"/>
              <p:cNvSpPr>
                <a:spLocks noChangeShapeType="1"/>
              </p:cNvSpPr>
              <p:nvPr/>
            </p:nvSpPr>
            <p:spPr bwMode="auto">
              <a:xfrm flipH="1">
                <a:off x="1253" y="2682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6" name="Line 4051"/>
              <p:cNvSpPr>
                <a:spLocks noChangeShapeType="1"/>
              </p:cNvSpPr>
              <p:nvPr/>
            </p:nvSpPr>
            <p:spPr bwMode="auto">
              <a:xfrm>
                <a:off x="1241" y="2670"/>
                <a:ext cx="12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7" name="Line 4052"/>
              <p:cNvSpPr>
                <a:spLocks noChangeShapeType="1"/>
              </p:cNvSpPr>
              <p:nvPr/>
            </p:nvSpPr>
            <p:spPr bwMode="auto">
              <a:xfrm flipH="1">
                <a:off x="1241" y="264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8" name="Line 4053"/>
              <p:cNvSpPr>
                <a:spLocks noChangeShapeType="1"/>
              </p:cNvSpPr>
              <p:nvPr/>
            </p:nvSpPr>
            <p:spPr bwMode="auto">
              <a:xfrm>
                <a:off x="1241" y="2645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49" name="Line 4054"/>
              <p:cNvSpPr>
                <a:spLocks noChangeShapeType="1"/>
              </p:cNvSpPr>
              <p:nvPr/>
            </p:nvSpPr>
            <p:spPr bwMode="auto">
              <a:xfrm flipV="1">
                <a:off x="1250" y="264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0" name="Line 4055"/>
              <p:cNvSpPr>
                <a:spLocks noChangeShapeType="1"/>
              </p:cNvSpPr>
              <p:nvPr/>
            </p:nvSpPr>
            <p:spPr bwMode="auto">
              <a:xfrm>
                <a:off x="1215" y="2681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1" name="Line 4056"/>
              <p:cNvSpPr>
                <a:spLocks noChangeShapeType="1"/>
              </p:cNvSpPr>
              <p:nvPr/>
            </p:nvSpPr>
            <p:spPr bwMode="auto">
              <a:xfrm>
                <a:off x="2624" y="3022"/>
                <a:ext cx="1" cy="7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2" name="Line 4057"/>
              <p:cNvSpPr>
                <a:spLocks noChangeShapeType="1"/>
              </p:cNvSpPr>
              <p:nvPr/>
            </p:nvSpPr>
            <p:spPr bwMode="auto">
              <a:xfrm>
                <a:off x="2629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3" name="Line 4058"/>
              <p:cNvSpPr>
                <a:spLocks noChangeShapeType="1"/>
              </p:cNvSpPr>
              <p:nvPr/>
            </p:nvSpPr>
            <p:spPr bwMode="auto">
              <a:xfrm>
                <a:off x="1493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4" name="Line 4059"/>
              <p:cNvSpPr>
                <a:spLocks noChangeShapeType="1"/>
              </p:cNvSpPr>
              <p:nvPr/>
            </p:nvSpPr>
            <p:spPr bwMode="auto">
              <a:xfrm>
                <a:off x="1500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5" name="Freeform 4060"/>
              <p:cNvSpPr>
                <a:spLocks/>
              </p:cNvSpPr>
              <p:nvPr/>
            </p:nvSpPr>
            <p:spPr bwMode="auto">
              <a:xfrm>
                <a:off x="1482" y="2958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6" name="Freeform 4061"/>
              <p:cNvSpPr>
                <a:spLocks/>
              </p:cNvSpPr>
              <p:nvPr/>
            </p:nvSpPr>
            <p:spPr bwMode="auto">
              <a:xfrm>
                <a:off x="1482" y="2970"/>
                <a:ext cx="3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7" name="Line 4062"/>
              <p:cNvSpPr>
                <a:spLocks noChangeShapeType="1"/>
              </p:cNvSpPr>
              <p:nvPr/>
            </p:nvSpPr>
            <p:spPr bwMode="auto">
              <a:xfrm flipH="1" flipV="1">
                <a:off x="1491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8" name="Line 4063"/>
              <p:cNvSpPr>
                <a:spLocks noChangeShapeType="1"/>
              </p:cNvSpPr>
              <p:nvPr/>
            </p:nvSpPr>
            <p:spPr bwMode="auto">
              <a:xfrm flipH="1">
                <a:off x="1484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59" name="Line 4064"/>
              <p:cNvSpPr>
                <a:spLocks noChangeShapeType="1"/>
              </p:cNvSpPr>
              <p:nvPr/>
            </p:nvSpPr>
            <p:spPr bwMode="auto">
              <a:xfrm flipV="1">
                <a:off x="1475" y="294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0" name="Line 4065"/>
              <p:cNvSpPr>
                <a:spLocks noChangeShapeType="1"/>
              </p:cNvSpPr>
              <p:nvPr/>
            </p:nvSpPr>
            <p:spPr bwMode="auto">
              <a:xfrm>
                <a:off x="1477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1" name="Line 4066"/>
              <p:cNvSpPr>
                <a:spLocks noChangeShapeType="1"/>
              </p:cNvSpPr>
              <p:nvPr/>
            </p:nvSpPr>
            <p:spPr bwMode="auto">
              <a:xfrm flipV="1">
                <a:off x="1492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2" name="Line 4067"/>
              <p:cNvSpPr>
                <a:spLocks noChangeShapeType="1"/>
              </p:cNvSpPr>
              <p:nvPr/>
            </p:nvSpPr>
            <p:spPr bwMode="auto">
              <a:xfrm>
                <a:off x="1470" y="295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3" name="Line 4068"/>
              <p:cNvSpPr>
                <a:spLocks noChangeShapeType="1"/>
              </p:cNvSpPr>
              <p:nvPr/>
            </p:nvSpPr>
            <p:spPr bwMode="auto">
              <a:xfrm flipH="1" flipV="1">
                <a:off x="1496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4" name="Line 4069"/>
              <p:cNvSpPr>
                <a:spLocks noChangeShapeType="1"/>
              </p:cNvSpPr>
              <p:nvPr/>
            </p:nvSpPr>
            <p:spPr bwMode="auto">
              <a:xfrm>
                <a:off x="1484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5" name="Line 4070"/>
              <p:cNvSpPr>
                <a:spLocks noChangeShapeType="1"/>
              </p:cNvSpPr>
              <p:nvPr/>
            </p:nvSpPr>
            <p:spPr bwMode="auto">
              <a:xfrm flipV="1">
                <a:off x="1496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6" name="Line 4071"/>
              <p:cNvSpPr>
                <a:spLocks noChangeShapeType="1"/>
              </p:cNvSpPr>
              <p:nvPr/>
            </p:nvSpPr>
            <p:spPr bwMode="auto">
              <a:xfrm flipV="1">
                <a:off x="1497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7" name="Line 4072"/>
              <p:cNvSpPr>
                <a:spLocks noChangeShapeType="1"/>
              </p:cNvSpPr>
              <p:nvPr/>
            </p:nvSpPr>
            <p:spPr bwMode="auto">
              <a:xfrm flipH="1">
                <a:off x="1471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8" name="Line 4073"/>
              <p:cNvSpPr>
                <a:spLocks noChangeShapeType="1"/>
              </p:cNvSpPr>
              <p:nvPr/>
            </p:nvSpPr>
            <p:spPr bwMode="auto">
              <a:xfrm flipH="1" flipV="1">
                <a:off x="1470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69" name="Line 4074"/>
              <p:cNvSpPr>
                <a:spLocks noChangeShapeType="1"/>
              </p:cNvSpPr>
              <p:nvPr/>
            </p:nvSpPr>
            <p:spPr bwMode="auto">
              <a:xfrm flipV="1">
                <a:off x="1470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0" name="Line 4075"/>
              <p:cNvSpPr>
                <a:spLocks noChangeShapeType="1"/>
              </p:cNvSpPr>
              <p:nvPr/>
            </p:nvSpPr>
            <p:spPr bwMode="auto">
              <a:xfrm>
                <a:off x="1470" y="297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1" name="Line 4076"/>
              <p:cNvSpPr>
                <a:spLocks noChangeShapeType="1"/>
              </p:cNvSpPr>
              <p:nvPr/>
            </p:nvSpPr>
            <p:spPr bwMode="auto">
              <a:xfrm>
                <a:off x="1470" y="296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2" name="Line 4077"/>
              <p:cNvSpPr>
                <a:spLocks noChangeShapeType="1"/>
              </p:cNvSpPr>
              <p:nvPr/>
            </p:nvSpPr>
            <p:spPr bwMode="auto">
              <a:xfrm flipH="1">
                <a:off x="1484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3" name="Line 4078"/>
              <p:cNvSpPr>
                <a:spLocks noChangeShapeType="1"/>
              </p:cNvSpPr>
              <p:nvPr/>
            </p:nvSpPr>
            <p:spPr bwMode="auto">
              <a:xfrm>
                <a:off x="1475" y="2949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4" name="Line 4079"/>
              <p:cNvSpPr>
                <a:spLocks noChangeShapeType="1"/>
              </p:cNvSpPr>
              <p:nvPr/>
            </p:nvSpPr>
            <p:spPr bwMode="auto">
              <a:xfrm>
                <a:off x="1491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5" name="Line 4080"/>
              <p:cNvSpPr>
                <a:spLocks noChangeShapeType="1"/>
              </p:cNvSpPr>
              <p:nvPr/>
            </p:nvSpPr>
            <p:spPr bwMode="auto">
              <a:xfrm flipH="1">
                <a:off x="1471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6" name="Line 4081"/>
              <p:cNvSpPr>
                <a:spLocks noChangeShapeType="1"/>
              </p:cNvSpPr>
              <p:nvPr/>
            </p:nvSpPr>
            <p:spPr bwMode="auto">
              <a:xfrm flipH="1" flipV="1">
                <a:off x="1470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7" name="Line 4082"/>
              <p:cNvSpPr>
                <a:spLocks noChangeShapeType="1"/>
              </p:cNvSpPr>
              <p:nvPr/>
            </p:nvSpPr>
            <p:spPr bwMode="auto">
              <a:xfrm flipV="1">
                <a:off x="1470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8" name="Line 4083"/>
              <p:cNvSpPr>
                <a:spLocks noChangeShapeType="1"/>
              </p:cNvSpPr>
              <p:nvPr/>
            </p:nvSpPr>
            <p:spPr bwMode="auto">
              <a:xfrm>
                <a:off x="1520" y="2999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79" name="Line 4084"/>
              <p:cNvSpPr>
                <a:spLocks noChangeShapeType="1"/>
              </p:cNvSpPr>
              <p:nvPr/>
            </p:nvSpPr>
            <p:spPr bwMode="auto">
              <a:xfrm>
                <a:off x="1553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0" name="Line 4085"/>
              <p:cNvSpPr>
                <a:spLocks noChangeShapeType="1"/>
              </p:cNvSpPr>
              <p:nvPr/>
            </p:nvSpPr>
            <p:spPr bwMode="auto">
              <a:xfrm flipV="1">
                <a:off x="1529" y="3091"/>
                <a:ext cx="1" cy="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1" name="Line 4086"/>
              <p:cNvSpPr>
                <a:spLocks noChangeShapeType="1"/>
              </p:cNvSpPr>
              <p:nvPr/>
            </p:nvSpPr>
            <p:spPr bwMode="auto">
              <a:xfrm flipV="1">
                <a:off x="1544" y="3070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2" name="Line 4087"/>
              <p:cNvSpPr>
                <a:spLocks noChangeShapeType="1"/>
              </p:cNvSpPr>
              <p:nvPr/>
            </p:nvSpPr>
            <p:spPr bwMode="auto">
              <a:xfrm flipV="1">
                <a:off x="1484" y="3130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3" name="Line 4088"/>
              <p:cNvSpPr>
                <a:spLocks noChangeShapeType="1"/>
              </p:cNvSpPr>
              <p:nvPr/>
            </p:nvSpPr>
            <p:spPr bwMode="auto">
              <a:xfrm flipV="1">
                <a:off x="1484" y="312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4" name="Line 4089"/>
              <p:cNvSpPr>
                <a:spLocks noChangeShapeType="1"/>
              </p:cNvSpPr>
              <p:nvPr/>
            </p:nvSpPr>
            <p:spPr bwMode="auto">
              <a:xfrm flipV="1">
                <a:off x="1484" y="3025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5" name="Line 4090"/>
              <p:cNvSpPr>
                <a:spLocks noChangeShapeType="1"/>
              </p:cNvSpPr>
              <p:nvPr/>
            </p:nvSpPr>
            <p:spPr bwMode="auto">
              <a:xfrm flipV="1">
                <a:off x="1484" y="301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6" name="Line 4091"/>
              <p:cNvSpPr>
                <a:spLocks noChangeShapeType="1"/>
              </p:cNvSpPr>
              <p:nvPr/>
            </p:nvSpPr>
            <p:spPr bwMode="auto">
              <a:xfrm flipV="1">
                <a:off x="1484" y="2935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7" name="Line 4092"/>
              <p:cNvSpPr>
                <a:spLocks noChangeShapeType="1"/>
              </p:cNvSpPr>
              <p:nvPr/>
            </p:nvSpPr>
            <p:spPr bwMode="auto">
              <a:xfrm flipV="1">
                <a:off x="1476" y="3073"/>
                <a:ext cx="1" cy="4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8" name="Line 4093"/>
              <p:cNvSpPr>
                <a:spLocks noChangeShapeType="1"/>
              </p:cNvSpPr>
              <p:nvPr/>
            </p:nvSpPr>
            <p:spPr bwMode="auto">
              <a:xfrm flipV="1">
                <a:off x="1491" y="3073"/>
                <a:ext cx="1" cy="4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89" name="Line 4094"/>
              <p:cNvSpPr>
                <a:spLocks noChangeShapeType="1"/>
              </p:cNvSpPr>
              <p:nvPr/>
            </p:nvSpPr>
            <p:spPr bwMode="auto">
              <a:xfrm flipV="1">
                <a:off x="1497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0" name="Line 4095"/>
              <p:cNvSpPr>
                <a:spLocks noChangeShapeType="1"/>
              </p:cNvSpPr>
              <p:nvPr/>
            </p:nvSpPr>
            <p:spPr bwMode="auto">
              <a:xfrm flipV="1">
                <a:off x="1470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1" name="Line 4096"/>
              <p:cNvSpPr>
                <a:spLocks noChangeShapeType="1"/>
              </p:cNvSpPr>
              <p:nvPr/>
            </p:nvSpPr>
            <p:spPr bwMode="auto">
              <a:xfrm>
                <a:off x="148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2" name="Line 4097"/>
              <p:cNvSpPr>
                <a:spLocks noChangeShapeType="1"/>
              </p:cNvSpPr>
              <p:nvPr/>
            </p:nvSpPr>
            <p:spPr bwMode="auto">
              <a:xfrm flipV="1">
                <a:off x="1496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3" name="Line 4098"/>
              <p:cNvSpPr>
                <a:spLocks noChangeShapeType="1"/>
              </p:cNvSpPr>
              <p:nvPr/>
            </p:nvSpPr>
            <p:spPr bwMode="auto">
              <a:xfrm flipH="1">
                <a:off x="1471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4" name="Line 4099"/>
              <p:cNvSpPr>
                <a:spLocks noChangeShapeType="1"/>
              </p:cNvSpPr>
              <p:nvPr/>
            </p:nvSpPr>
            <p:spPr bwMode="auto">
              <a:xfrm flipH="1" flipV="1">
                <a:off x="1470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5" name="Line 4100"/>
              <p:cNvSpPr>
                <a:spLocks noChangeShapeType="1"/>
              </p:cNvSpPr>
              <p:nvPr/>
            </p:nvSpPr>
            <p:spPr bwMode="auto">
              <a:xfrm flipV="1">
                <a:off x="1492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6" name="Line 4101"/>
              <p:cNvSpPr>
                <a:spLocks noChangeShapeType="1"/>
              </p:cNvSpPr>
              <p:nvPr/>
            </p:nvSpPr>
            <p:spPr bwMode="auto">
              <a:xfrm>
                <a:off x="1477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7" name="Line 4102"/>
              <p:cNvSpPr>
                <a:spLocks noChangeShapeType="1"/>
              </p:cNvSpPr>
              <p:nvPr/>
            </p:nvSpPr>
            <p:spPr bwMode="auto">
              <a:xfrm>
                <a:off x="1470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8" name="Line 4103"/>
              <p:cNvSpPr>
                <a:spLocks noChangeShapeType="1"/>
              </p:cNvSpPr>
              <p:nvPr/>
            </p:nvSpPr>
            <p:spPr bwMode="auto">
              <a:xfrm>
                <a:off x="1497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99" name="Freeform 4104"/>
              <p:cNvSpPr>
                <a:spLocks/>
              </p:cNvSpPr>
              <p:nvPr/>
            </p:nvSpPr>
            <p:spPr bwMode="auto">
              <a:xfrm>
                <a:off x="1482" y="3190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0" name="Line 4105"/>
              <p:cNvSpPr>
                <a:spLocks noChangeShapeType="1"/>
              </p:cNvSpPr>
              <p:nvPr/>
            </p:nvSpPr>
            <p:spPr bwMode="auto">
              <a:xfrm>
                <a:off x="1470" y="31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1" name="Line 4106"/>
              <p:cNvSpPr>
                <a:spLocks noChangeShapeType="1"/>
              </p:cNvSpPr>
              <p:nvPr/>
            </p:nvSpPr>
            <p:spPr bwMode="auto">
              <a:xfrm>
                <a:off x="1471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2" name="Line 4107"/>
              <p:cNvSpPr>
                <a:spLocks noChangeShapeType="1"/>
              </p:cNvSpPr>
              <p:nvPr/>
            </p:nvSpPr>
            <p:spPr bwMode="auto">
              <a:xfrm flipH="1">
                <a:off x="148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3" name="Line 4108"/>
              <p:cNvSpPr>
                <a:spLocks noChangeShapeType="1"/>
              </p:cNvSpPr>
              <p:nvPr/>
            </p:nvSpPr>
            <p:spPr bwMode="auto">
              <a:xfrm flipH="1">
                <a:off x="1470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4" name="Line 4109"/>
              <p:cNvSpPr>
                <a:spLocks noChangeShapeType="1"/>
              </p:cNvSpPr>
              <p:nvPr/>
            </p:nvSpPr>
            <p:spPr bwMode="auto">
              <a:xfrm>
                <a:off x="1496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5" name="Line 4110"/>
              <p:cNvSpPr>
                <a:spLocks noChangeShapeType="1"/>
              </p:cNvSpPr>
              <p:nvPr/>
            </p:nvSpPr>
            <p:spPr bwMode="auto">
              <a:xfrm flipH="1">
                <a:off x="1471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6" name="Line 4111"/>
              <p:cNvSpPr>
                <a:spLocks noChangeShapeType="1"/>
              </p:cNvSpPr>
              <p:nvPr/>
            </p:nvSpPr>
            <p:spPr bwMode="auto">
              <a:xfrm>
                <a:off x="148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7" name="Line 4112"/>
              <p:cNvSpPr>
                <a:spLocks noChangeShapeType="1"/>
              </p:cNvSpPr>
              <p:nvPr/>
            </p:nvSpPr>
            <p:spPr bwMode="auto">
              <a:xfrm>
                <a:off x="1471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8" name="Line 4113"/>
              <p:cNvSpPr>
                <a:spLocks noChangeShapeType="1"/>
              </p:cNvSpPr>
              <p:nvPr/>
            </p:nvSpPr>
            <p:spPr bwMode="auto">
              <a:xfrm>
                <a:off x="1470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09" name="Line 4114"/>
              <p:cNvSpPr>
                <a:spLocks noChangeShapeType="1"/>
              </p:cNvSpPr>
              <p:nvPr/>
            </p:nvSpPr>
            <p:spPr bwMode="auto">
              <a:xfrm flipH="1">
                <a:off x="1484" y="319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0" name="Line 4115"/>
              <p:cNvSpPr>
                <a:spLocks noChangeShapeType="1"/>
              </p:cNvSpPr>
              <p:nvPr/>
            </p:nvSpPr>
            <p:spPr bwMode="auto">
              <a:xfrm flipH="1">
                <a:off x="1496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1" name="Line 4116"/>
              <p:cNvSpPr>
                <a:spLocks noChangeShapeType="1"/>
              </p:cNvSpPr>
              <p:nvPr/>
            </p:nvSpPr>
            <p:spPr bwMode="auto">
              <a:xfrm>
                <a:off x="1470" y="319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2" name="Line 4117"/>
              <p:cNvSpPr>
                <a:spLocks noChangeShapeType="1"/>
              </p:cNvSpPr>
              <p:nvPr/>
            </p:nvSpPr>
            <p:spPr bwMode="auto">
              <a:xfrm>
                <a:off x="1470" y="318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3" name="Line 4118"/>
              <p:cNvSpPr>
                <a:spLocks noChangeShapeType="1"/>
              </p:cNvSpPr>
              <p:nvPr/>
            </p:nvSpPr>
            <p:spPr bwMode="auto">
              <a:xfrm>
                <a:off x="1475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4" name="Line 4119"/>
              <p:cNvSpPr>
                <a:spLocks noChangeShapeType="1"/>
              </p:cNvSpPr>
              <p:nvPr/>
            </p:nvSpPr>
            <p:spPr bwMode="auto">
              <a:xfrm flipV="1">
                <a:off x="1477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5" name="Line 4120"/>
              <p:cNvSpPr>
                <a:spLocks noChangeShapeType="1"/>
              </p:cNvSpPr>
              <p:nvPr/>
            </p:nvSpPr>
            <p:spPr bwMode="auto">
              <a:xfrm>
                <a:off x="1492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6" name="Line 4121"/>
              <p:cNvSpPr>
                <a:spLocks noChangeShapeType="1"/>
              </p:cNvSpPr>
              <p:nvPr/>
            </p:nvSpPr>
            <p:spPr bwMode="auto">
              <a:xfrm flipV="1">
                <a:off x="1491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7" name="Freeform 4122"/>
              <p:cNvSpPr>
                <a:spLocks/>
              </p:cNvSpPr>
              <p:nvPr/>
            </p:nvSpPr>
            <p:spPr bwMode="auto">
              <a:xfrm>
                <a:off x="1482" y="3135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8" name="Line 4123"/>
              <p:cNvSpPr>
                <a:spLocks noChangeShapeType="1"/>
              </p:cNvSpPr>
              <p:nvPr/>
            </p:nvSpPr>
            <p:spPr bwMode="auto">
              <a:xfrm flipV="1">
                <a:off x="1497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19" name="Line 4124"/>
              <p:cNvSpPr>
                <a:spLocks noChangeShapeType="1"/>
              </p:cNvSpPr>
              <p:nvPr/>
            </p:nvSpPr>
            <p:spPr bwMode="auto">
              <a:xfrm flipV="1">
                <a:off x="1470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0" name="Line 4125"/>
              <p:cNvSpPr>
                <a:spLocks noChangeShapeType="1"/>
              </p:cNvSpPr>
              <p:nvPr/>
            </p:nvSpPr>
            <p:spPr bwMode="auto">
              <a:xfrm flipH="1" flipV="1">
                <a:off x="1496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1" name="Line 4126"/>
              <p:cNvSpPr>
                <a:spLocks noChangeShapeType="1"/>
              </p:cNvSpPr>
              <p:nvPr/>
            </p:nvSpPr>
            <p:spPr bwMode="auto">
              <a:xfrm>
                <a:off x="1484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2" name="Line 4127"/>
              <p:cNvSpPr>
                <a:spLocks noChangeShapeType="1"/>
              </p:cNvSpPr>
              <p:nvPr/>
            </p:nvSpPr>
            <p:spPr bwMode="auto">
              <a:xfrm flipH="1">
                <a:off x="1471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3" name="Line 4128"/>
              <p:cNvSpPr>
                <a:spLocks noChangeShapeType="1"/>
              </p:cNvSpPr>
              <p:nvPr/>
            </p:nvSpPr>
            <p:spPr bwMode="auto">
              <a:xfrm flipV="1">
                <a:off x="1496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4" name="Line 4129"/>
              <p:cNvSpPr>
                <a:spLocks noChangeShapeType="1"/>
              </p:cNvSpPr>
              <p:nvPr/>
            </p:nvSpPr>
            <p:spPr bwMode="auto">
              <a:xfrm flipH="1" flipV="1">
                <a:off x="1470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5" name="Line 4130"/>
              <p:cNvSpPr>
                <a:spLocks noChangeShapeType="1"/>
              </p:cNvSpPr>
              <p:nvPr/>
            </p:nvSpPr>
            <p:spPr bwMode="auto">
              <a:xfrm>
                <a:off x="1470" y="313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6" name="Line 4131"/>
              <p:cNvSpPr>
                <a:spLocks noChangeShapeType="1"/>
              </p:cNvSpPr>
              <p:nvPr/>
            </p:nvSpPr>
            <p:spPr bwMode="auto">
              <a:xfrm flipH="1" flipV="1">
                <a:off x="1496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7" name="Line 4132"/>
              <p:cNvSpPr>
                <a:spLocks noChangeShapeType="1"/>
              </p:cNvSpPr>
              <p:nvPr/>
            </p:nvSpPr>
            <p:spPr bwMode="auto">
              <a:xfrm flipH="1">
                <a:off x="1484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8" name="Line 4133"/>
              <p:cNvSpPr>
                <a:spLocks noChangeShapeType="1"/>
              </p:cNvSpPr>
              <p:nvPr/>
            </p:nvSpPr>
            <p:spPr bwMode="auto">
              <a:xfrm flipV="1">
                <a:off x="1470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29" name="Line 4134"/>
              <p:cNvSpPr>
                <a:spLocks noChangeShapeType="1"/>
              </p:cNvSpPr>
              <p:nvPr/>
            </p:nvSpPr>
            <p:spPr bwMode="auto">
              <a:xfrm>
                <a:off x="1471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0" name="Line 4135"/>
              <p:cNvSpPr>
                <a:spLocks noChangeShapeType="1"/>
              </p:cNvSpPr>
              <p:nvPr/>
            </p:nvSpPr>
            <p:spPr bwMode="auto">
              <a:xfrm flipH="1" flipV="1">
                <a:off x="1496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31" name="Line 4136"/>
              <p:cNvSpPr>
                <a:spLocks noChangeShapeType="1"/>
              </p:cNvSpPr>
              <p:nvPr/>
            </p:nvSpPr>
            <p:spPr bwMode="auto">
              <a:xfrm flipH="1">
                <a:off x="1484" y="313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0" name="Group 4137"/>
            <p:cNvGrpSpPr>
              <a:grpSpLocks/>
            </p:cNvGrpSpPr>
            <p:nvPr/>
          </p:nvGrpSpPr>
          <p:grpSpPr bwMode="auto">
            <a:xfrm>
              <a:off x="1425" y="2948"/>
              <a:ext cx="1260" cy="253"/>
              <a:chOff x="1425" y="2948"/>
              <a:chExt cx="1260" cy="253"/>
            </a:xfrm>
          </p:grpSpPr>
          <p:sp>
            <p:nvSpPr>
              <p:cNvPr id="114732" name="Line 4138"/>
              <p:cNvSpPr>
                <a:spLocks noChangeShapeType="1"/>
              </p:cNvSpPr>
              <p:nvPr/>
            </p:nvSpPr>
            <p:spPr bwMode="auto">
              <a:xfrm>
                <a:off x="1470" y="313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3" name="Line 4139"/>
              <p:cNvSpPr>
                <a:spLocks noChangeShapeType="1"/>
              </p:cNvSpPr>
              <p:nvPr/>
            </p:nvSpPr>
            <p:spPr bwMode="auto">
              <a:xfrm>
                <a:off x="1470" y="31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4" name="Line 4140"/>
              <p:cNvSpPr>
                <a:spLocks noChangeShapeType="1"/>
              </p:cNvSpPr>
              <p:nvPr/>
            </p:nvSpPr>
            <p:spPr bwMode="auto">
              <a:xfrm flipV="1">
                <a:off x="1470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5" name="Line 4141"/>
              <p:cNvSpPr>
                <a:spLocks noChangeShapeType="1"/>
              </p:cNvSpPr>
              <p:nvPr/>
            </p:nvSpPr>
            <p:spPr bwMode="auto">
              <a:xfrm>
                <a:off x="1471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6" name="Line 4142"/>
              <p:cNvSpPr>
                <a:spLocks noChangeShapeType="1"/>
              </p:cNvSpPr>
              <p:nvPr/>
            </p:nvSpPr>
            <p:spPr bwMode="auto">
              <a:xfrm>
                <a:off x="1491" y="311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7" name="Line 4143"/>
              <p:cNvSpPr>
                <a:spLocks noChangeShapeType="1"/>
              </p:cNvSpPr>
              <p:nvPr/>
            </p:nvSpPr>
            <p:spPr bwMode="auto">
              <a:xfrm>
                <a:off x="1476" y="312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8" name="Line 4144"/>
              <p:cNvSpPr>
                <a:spLocks noChangeShapeType="1"/>
              </p:cNvSpPr>
              <p:nvPr/>
            </p:nvSpPr>
            <p:spPr bwMode="auto">
              <a:xfrm flipV="1">
                <a:off x="1475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9" name="Line 4145"/>
              <p:cNvSpPr>
                <a:spLocks noChangeShapeType="1"/>
              </p:cNvSpPr>
              <p:nvPr/>
            </p:nvSpPr>
            <p:spPr bwMode="auto">
              <a:xfrm flipH="1" flipV="1">
                <a:off x="1491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0" name="Line 4146"/>
              <p:cNvSpPr>
                <a:spLocks noChangeShapeType="1"/>
              </p:cNvSpPr>
              <p:nvPr/>
            </p:nvSpPr>
            <p:spPr bwMode="auto">
              <a:xfrm flipH="1">
                <a:off x="1484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1" name="Line 4147"/>
              <p:cNvSpPr>
                <a:spLocks noChangeShapeType="1"/>
              </p:cNvSpPr>
              <p:nvPr/>
            </p:nvSpPr>
            <p:spPr bwMode="auto">
              <a:xfrm>
                <a:off x="1529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2" name="Line 4148"/>
              <p:cNvSpPr>
                <a:spLocks noChangeShapeType="1"/>
              </p:cNvSpPr>
              <p:nvPr/>
            </p:nvSpPr>
            <p:spPr bwMode="auto">
              <a:xfrm>
                <a:off x="1528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3" name="Line 4149"/>
              <p:cNvSpPr>
                <a:spLocks noChangeShapeType="1"/>
              </p:cNvSpPr>
              <p:nvPr/>
            </p:nvSpPr>
            <p:spPr bwMode="auto">
              <a:xfrm flipV="1">
                <a:off x="1529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4" name="Line 4150"/>
              <p:cNvSpPr>
                <a:spLocks noChangeShapeType="1"/>
              </p:cNvSpPr>
              <p:nvPr/>
            </p:nvSpPr>
            <p:spPr bwMode="auto">
              <a:xfrm flipV="1">
                <a:off x="1528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5" name="Line 4151"/>
              <p:cNvSpPr>
                <a:spLocks noChangeShapeType="1"/>
              </p:cNvSpPr>
              <p:nvPr/>
            </p:nvSpPr>
            <p:spPr bwMode="auto">
              <a:xfrm>
                <a:off x="1545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6" name="Line 4152"/>
              <p:cNvSpPr>
                <a:spLocks noChangeShapeType="1"/>
              </p:cNvSpPr>
              <p:nvPr/>
            </p:nvSpPr>
            <p:spPr bwMode="auto">
              <a:xfrm flipV="1">
                <a:off x="1543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7" name="Freeform 4153"/>
              <p:cNvSpPr>
                <a:spLocks/>
              </p:cNvSpPr>
              <p:nvPr/>
            </p:nvSpPr>
            <p:spPr bwMode="auto">
              <a:xfrm>
                <a:off x="1534" y="3135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8" name="Line 4154"/>
              <p:cNvSpPr>
                <a:spLocks noChangeShapeType="1"/>
              </p:cNvSpPr>
              <p:nvPr/>
            </p:nvSpPr>
            <p:spPr bwMode="auto">
              <a:xfrm flipH="1">
                <a:off x="1536" y="312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49" name="Line 4155"/>
              <p:cNvSpPr>
                <a:spLocks noChangeShapeType="1"/>
              </p:cNvSpPr>
              <p:nvPr/>
            </p:nvSpPr>
            <p:spPr bwMode="auto">
              <a:xfrm>
                <a:off x="1524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0" name="Line 4156"/>
              <p:cNvSpPr>
                <a:spLocks noChangeShapeType="1"/>
              </p:cNvSpPr>
              <p:nvPr/>
            </p:nvSpPr>
            <p:spPr bwMode="auto">
              <a:xfrm flipH="1">
                <a:off x="1524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1" name="Line 4157"/>
              <p:cNvSpPr>
                <a:spLocks noChangeShapeType="1"/>
              </p:cNvSpPr>
              <p:nvPr/>
            </p:nvSpPr>
            <p:spPr bwMode="auto">
              <a:xfrm>
                <a:off x="1524" y="313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2" name="Line 4158"/>
              <p:cNvSpPr>
                <a:spLocks noChangeShapeType="1"/>
              </p:cNvSpPr>
              <p:nvPr/>
            </p:nvSpPr>
            <p:spPr bwMode="auto">
              <a:xfrm>
                <a:off x="1524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3" name="Line 4159"/>
              <p:cNvSpPr>
                <a:spLocks noChangeShapeType="1"/>
              </p:cNvSpPr>
              <p:nvPr/>
            </p:nvSpPr>
            <p:spPr bwMode="auto">
              <a:xfrm>
                <a:off x="1522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4" name="Line 4160"/>
              <p:cNvSpPr>
                <a:spLocks noChangeShapeType="1"/>
              </p:cNvSpPr>
              <p:nvPr/>
            </p:nvSpPr>
            <p:spPr bwMode="auto">
              <a:xfrm>
                <a:off x="1522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5" name="Line 4161"/>
              <p:cNvSpPr>
                <a:spLocks noChangeShapeType="1"/>
              </p:cNvSpPr>
              <p:nvPr/>
            </p:nvSpPr>
            <p:spPr bwMode="auto">
              <a:xfrm>
                <a:off x="1522" y="31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6" name="Line 4162"/>
              <p:cNvSpPr>
                <a:spLocks noChangeShapeType="1"/>
              </p:cNvSpPr>
              <p:nvPr/>
            </p:nvSpPr>
            <p:spPr bwMode="auto">
              <a:xfrm>
                <a:off x="1522" y="313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7" name="Line 4163"/>
              <p:cNvSpPr>
                <a:spLocks noChangeShapeType="1"/>
              </p:cNvSpPr>
              <p:nvPr/>
            </p:nvSpPr>
            <p:spPr bwMode="auto">
              <a:xfrm flipH="1">
                <a:off x="152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8" name="Line 4164"/>
              <p:cNvSpPr>
                <a:spLocks noChangeShapeType="1"/>
              </p:cNvSpPr>
              <p:nvPr/>
            </p:nvSpPr>
            <p:spPr bwMode="auto">
              <a:xfrm>
                <a:off x="152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59" name="Line 4165"/>
              <p:cNvSpPr>
                <a:spLocks noChangeShapeType="1"/>
              </p:cNvSpPr>
              <p:nvPr/>
            </p:nvSpPr>
            <p:spPr bwMode="auto">
              <a:xfrm flipH="1">
                <a:off x="152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0" name="Line 4166"/>
              <p:cNvSpPr>
                <a:spLocks noChangeShapeType="1"/>
              </p:cNvSpPr>
              <p:nvPr/>
            </p:nvSpPr>
            <p:spPr bwMode="auto">
              <a:xfrm>
                <a:off x="1524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1" name="Line 4167"/>
              <p:cNvSpPr>
                <a:spLocks noChangeShapeType="1"/>
              </p:cNvSpPr>
              <p:nvPr/>
            </p:nvSpPr>
            <p:spPr bwMode="auto">
              <a:xfrm>
                <a:off x="1524" y="319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2" name="Line 4168"/>
              <p:cNvSpPr>
                <a:spLocks noChangeShapeType="1"/>
              </p:cNvSpPr>
              <p:nvPr/>
            </p:nvSpPr>
            <p:spPr bwMode="auto">
              <a:xfrm>
                <a:off x="1522" y="31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3" name="Line 4169"/>
              <p:cNvSpPr>
                <a:spLocks noChangeShapeType="1"/>
              </p:cNvSpPr>
              <p:nvPr/>
            </p:nvSpPr>
            <p:spPr bwMode="auto">
              <a:xfrm>
                <a:off x="1522" y="3194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4" name="Line 4170"/>
              <p:cNvSpPr>
                <a:spLocks noChangeShapeType="1"/>
              </p:cNvSpPr>
              <p:nvPr/>
            </p:nvSpPr>
            <p:spPr bwMode="auto">
              <a:xfrm>
                <a:off x="1522" y="31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5" name="Line 4171"/>
              <p:cNvSpPr>
                <a:spLocks noChangeShapeType="1"/>
              </p:cNvSpPr>
              <p:nvPr/>
            </p:nvSpPr>
            <p:spPr bwMode="auto">
              <a:xfrm flipV="1">
                <a:off x="1522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6" name="Line 4172"/>
              <p:cNvSpPr>
                <a:spLocks noChangeShapeType="1"/>
              </p:cNvSpPr>
              <p:nvPr/>
            </p:nvSpPr>
            <p:spPr bwMode="auto">
              <a:xfrm flipH="1" flipV="1">
                <a:off x="1522" y="318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7" name="Line 4173"/>
              <p:cNvSpPr>
                <a:spLocks noChangeShapeType="1"/>
              </p:cNvSpPr>
              <p:nvPr/>
            </p:nvSpPr>
            <p:spPr bwMode="auto">
              <a:xfrm>
                <a:off x="1522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8" name="Line 4174"/>
              <p:cNvSpPr>
                <a:spLocks noChangeShapeType="1"/>
              </p:cNvSpPr>
              <p:nvPr/>
            </p:nvSpPr>
            <p:spPr bwMode="auto">
              <a:xfrm flipH="1">
                <a:off x="1522" y="31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69" name="Line 4175"/>
              <p:cNvSpPr>
                <a:spLocks noChangeShapeType="1"/>
              </p:cNvSpPr>
              <p:nvPr/>
            </p:nvSpPr>
            <p:spPr bwMode="auto">
              <a:xfrm>
                <a:off x="1522" y="319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0" name="Line 4176"/>
              <p:cNvSpPr>
                <a:spLocks noChangeShapeType="1"/>
              </p:cNvSpPr>
              <p:nvPr/>
            </p:nvSpPr>
            <p:spPr bwMode="auto">
              <a:xfrm flipV="1">
                <a:off x="1528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1" name="Line 4177"/>
              <p:cNvSpPr>
                <a:spLocks noChangeShapeType="1"/>
              </p:cNvSpPr>
              <p:nvPr/>
            </p:nvSpPr>
            <p:spPr bwMode="auto">
              <a:xfrm>
                <a:off x="1529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2" name="Line 4178"/>
              <p:cNvSpPr>
                <a:spLocks noChangeShapeType="1"/>
              </p:cNvSpPr>
              <p:nvPr/>
            </p:nvSpPr>
            <p:spPr bwMode="auto">
              <a:xfrm flipV="1">
                <a:off x="1522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3" name="Line 4179"/>
              <p:cNvSpPr>
                <a:spLocks noChangeShapeType="1"/>
              </p:cNvSpPr>
              <p:nvPr/>
            </p:nvSpPr>
            <p:spPr bwMode="auto">
              <a:xfrm flipH="1" flipV="1">
                <a:off x="1522" y="313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4" name="Line 4180"/>
              <p:cNvSpPr>
                <a:spLocks noChangeShapeType="1"/>
              </p:cNvSpPr>
              <p:nvPr/>
            </p:nvSpPr>
            <p:spPr bwMode="auto">
              <a:xfrm flipV="1">
                <a:off x="1522" y="313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5" name="Line 4181"/>
              <p:cNvSpPr>
                <a:spLocks noChangeShapeType="1"/>
              </p:cNvSpPr>
              <p:nvPr/>
            </p:nvSpPr>
            <p:spPr bwMode="auto">
              <a:xfrm flipV="1">
                <a:off x="1522" y="314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6" name="Line 4182"/>
              <p:cNvSpPr>
                <a:spLocks noChangeShapeType="1"/>
              </p:cNvSpPr>
              <p:nvPr/>
            </p:nvSpPr>
            <p:spPr bwMode="auto">
              <a:xfrm flipV="1">
                <a:off x="1550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7" name="Line 4183"/>
              <p:cNvSpPr>
                <a:spLocks noChangeShapeType="1"/>
              </p:cNvSpPr>
              <p:nvPr/>
            </p:nvSpPr>
            <p:spPr bwMode="auto">
              <a:xfrm flipV="1">
                <a:off x="1549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8" name="Line 4184"/>
              <p:cNvSpPr>
                <a:spLocks noChangeShapeType="1"/>
              </p:cNvSpPr>
              <p:nvPr/>
            </p:nvSpPr>
            <p:spPr bwMode="auto">
              <a:xfrm>
                <a:off x="1550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79" name="Line 4185"/>
              <p:cNvSpPr>
                <a:spLocks noChangeShapeType="1"/>
              </p:cNvSpPr>
              <p:nvPr/>
            </p:nvSpPr>
            <p:spPr bwMode="auto">
              <a:xfrm>
                <a:off x="1549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0" name="Line 4186"/>
              <p:cNvSpPr>
                <a:spLocks noChangeShapeType="1"/>
              </p:cNvSpPr>
              <p:nvPr/>
            </p:nvSpPr>
            <p:spPr bwMode="auto">
              <a:xfrm flipH="1">
                <a:off x="1549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1" name="Freeform 4187"/>
              <p:cNvSpPr>
                <a:spLocks/>
              </p:cNvSpPr>
              <p:nvPr/>
            </p:nvSpPr>
            <p:spPr bwMode="auto">
              <a:xfrm>
                <a:off x="1534" y="3190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2" name="Line 4188"/>
              <p:cNvSpPr>
                <a:spLocks noChangeShapeType="1"/>
              </p:cNvSpPr>
              <p:nvPr/>
            </p:nvSpPr>
            <p:spPr bwMode="auto">
              <a:xfrm>
                <a:off x="1543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3" name="Line 4189"/>
              <p:cNvSpPr>
                <a:spLocks noChangeShapeType="1"/>
              </p:cNvSpPr>
              <p:nvPr/>
            </p:nvSpPr>
            <p:spPr bwMode="auto">
              <a:xfrm>
                <a:off x="15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4" name="Line 4190"/>
              <p:cNvSpPr>
                <a:spLocks noChangeShapeType="1"/>
              </p:cNvSpPr>
              <p:nvPr/>
            </p:nvSpPr>
            <p:spPr bwMode="auto">
              <a:xfrm>
                <a:off x="15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5" name="Line 4191"/>
              <p:cNvSpPr>
                <a:spLocks noChangeShapeType="1"/>
              </p:cNvSpPr>
              <p:nvPr/>
            </p:nvSpPr>
            <p:spPr bwMode="auto">
              <a:xfrm flipH="1">
                <a:off x="15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6" name="Line 4192"/>
              <p:cNvSpPr>
                <a:spLocks noChangeShapeType="1"/>
              </p:cNvSpPr>
              <p:nvPr/>
            </p:nvSpPr>
            <p:spPr bwMode="auto">
              <a:xfrm flipH="1">
                <a:off x="15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7" name="Line 4193"/>
              <p:cNvSpPr>
                <a:spLocks noChangeShapeType="1"/>
              </p:cNvSpPr>
              <p:nvPr/>
            </p:nvSpPr>
            <p:spPr bwMode="auto">
              <a:xfrm flipH="1">
                <a:off x="1536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8" name="Line 4194"/>
              <p:cNvSpPr>
                <a:spLocks noChangeShapeType="1"/>
              </p:cNvSpPr>
              <p:nvPr/>
            </p:nvSpPr>
            <p:spPr bwMode="auto">
              <a:xfrm flipH="1" flipV="1">
                <a:off x="1549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89" name="Line 4195"/>
              <p:cNvSpPr>
                <a:spLocks noChangeShapeType="1"/>
              </p:cNvSpPr>
              <p:nvPr/>
            </p:nvSpPr>
            <p:spPr bwMode="auto">
              <a:xfrm flipV="1">
                <a:off x="1550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0" name="Line 4196"/>
              <p:cNvSpPr>
                <a:spLocks noChangeShapeType="1"/>
              </p:cNvSpPr>
              <p:nvPr/>
            </p:nvSpPr>
            <p:spPr bwMode="auto">
              <a:xfrm flipV="1">
                <a:off x="1549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1" name="Line 4197"/>
              <p:cNvSpPr>
                <a:spLocks noChangeShapeType="1"/>
              </p:cNvSpPr>
              <p:nvPr/>
            </p:nvSpPr>
            <p:spPr bwMode="auto">
              <a:xfrm flipH="1" flipV="1">
                <a:off x="1549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2" name="Line 4198"/>
              <p:cNvSpPr>
                <a:spLocks noChangeShapeType="1"/>
              </p:cNvSpPr>
              <p:nvPr/>
            </p:nvSpPr>
            <p:spPr bwMode="auto">
              <a:xfrm>
                <a:off x="1550" y="315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3" name="Line 4199"/>
              <p:cNvSpPr>
                <a:spLocks noChangeShapeType="1"/>
              </p:cNvSpPr>
              <p:nvPr/>
            </p:nvSpPr>
            <p:spPr bwMode="auto">
              <a:xfrm flipH="1">
                <a:off x="15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4" name="Line 4200"/>
              <p:cNvSpPr>
                <a:spLocks noChangeShapeType="1"/>
              </p:cNvSpPr>
              <p:nvPr/>
            </p:nvSpPr>
            <p:spPr bwMode="auto">
              <a:xfrm flipH="1">
                <a:off x="15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5" name="Line 4201"/>
              <p:cNvSpPr>
                <a:spLocks noChangeShapeType="1"/>
              </p:cNvSpPr>
              <p:nvPr/>
            </p:nvSpPr>
            <p:spPr bwMode="auto">
              <a:xfrm>
                <a:off x="15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6" name="Line 4202"/>
              <p:cNvSpPr>
                <a:spLocks noChangeShapeType="1"/>
              </p:cNvSpPr>
              <p:nvPr/>
            </p:nvSpPr>
            <p:spPr bwMode="auto">
              <a:xfrm flipH="1">
                <a:off x="1536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7" name="Line 4203"/>
              <p:cNvSpPr>
                <a:spLocks noChangeShapeType="1"/>
              </p:cNvSpPr>
              <p:nvPr/>
            </p:nvSpPr>
            <p:spPr bwMode="auto">
              <a:xfrm flipV="1">
                <a:off x="1603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8" name="Line 4204"/>
              <p:cNvSpPr>
                <a:spLocks noChangeShapeType="1"/>
              </p:cNvSpPr>
              <p:nvPr/>
            </p:nvSpPr>
            <p:spPr bwMode="auto">
              <a:xfrm flipV="1">
                <a:off x="1575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9" name="Line 4205"/>
              <p:cNvSpPr>
                <a:spLocks noChangeShapeType="1"/>
              </p:cNvSpPr>
              <p:nvPr/>
            </p:nvSpPr>
            <p:spPr bwMode="auto">
              <a:xfrm>
                <a:off x="15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0" name="Line 4206"/>
              <p:cNvSpPr>
                <a:spLocks noChangeShapeType="1"/>
              </p:cNvSpPr>
              <p:nvPr/>
            </p:nvSpPr>
            <p:spPr bwMode="auto">
              <a:xfrm flipV="1">
                <a:off x="1602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1" name="Line 4207"/>
              <p:cNvSpPr>
                <a:spLocks noChangeShapeType="1"/>
              </p:cNvSpPr>
              <p:nvPr/>
            </p:nvSpPr>
            <p:spPr bwMode="auto">
              <a:xfrm flipH="1">
                <a:off x="157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2" name="Line 4208"/>
              <p:cNvSpPr>
                <a:spLocks noChangeShapeType="1"/>
              </p:cNvSpPr>
              <p:nvPr/>
            </p:nvSpPr>
            <p:spPr bwMode="auto">
              <a:xfrm flipH="1" flipV="1">
                <a:off x="1575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3" name="Line 4209"/>
              <p:cNvSpPr>
                <a:spLocks noChangeShapeType="1"/>
              </p:cNvSpPr>
              <p:nvPr/>
            </p:nvSpPr>
            <p:spPr bwMode="auto">
              <a:xfrm>
                <a:off x="1596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4" name="Line 4210"/>
              <p:cNvSpPr>
                <a:spLocks noChangeShapeType="1"/>
              </p:cNvSpPr>
              <p:nvPr/>
            </p:nvSpPr>
            <p:spPr bwMode="auto">
              <a:xfrm>
                <a:off x="1575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5" name="Line 4211"/>
              <p:cNvSpPr>
                <a:spLocks noChangeShapeType="1"/>
              </p:cNvSpPr>
              <p:nvPr/>
            </p:nvSpPr>
            <p:spPr bwMode="auto">
              <a:xfrm>
                <a:off x="1603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6" name="Freeform 4212"/>
              <p:cNvSpPr>
                <a:spLocks/>
              </p:cNvSpPr>
              <p:nvPr/>
            </p:nvSpPr>
            <p:spPr bwMode="auto">
              <a:xfrm>
                <a:off x="1587" y="3190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7" name="Line 4213"/>
              <p:cNvSpPr>
                <a:spLocks noChangeShapeType="1"/>
              </p:cNvSpPr>
              <p:nvPr/>
            </p:nvSpPr>
            <p:spPr bwMode="auto">
              <a:xfrm flipH="1">
                <a:off x="1575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8" name="Line 4214"/>
              <p:cNvSpPr>
                <a:spLocks noChangeShapeType="1"/>
              </p:cNvSpPr>
              <p:nvPr/>
            </p:nvSpPr>
            <p:spPr bwMode="auto">
              <a:xfrm>
                <a:off x="1602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09" name="Line 4215"/>
              <p:cNvSpPr>
                <a:spLocks noChangeShapeType="1"/>
              </p:cNvSpPr>
              <p:nvPr/>
            </p:nvSpPr>
            <p:spPr bwMode="auto">
              <a:xfrm flipH="1">
                <a:off x="157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0" name="Line 4216"/>
              <p:cNvSpPr>
                <a:spLocks noChangeShapeType="1"/>
              </p:cNvSpPr>
              <p:nvPr/>
            </p:nvSpPr>
            <p:spPr bwMode="auto">
              <a:xfrm>
                <a:off x="15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1" name="Line 4217"/>
              <p:cNvSpPr>
                <a:spLocks noChangeShapeType="1"/>
              </p:cNvSpPr>
              <p:nvPr/>
            </p:nvSpPr>
            <p:spPr bwMode="auto">
              <a:xfrm>
                <a:off x="1575" y="31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2" name="Line 4218"/>
              <p:cNvSpPr>
                <a:spLocks noChangeShapeType="1"/>
              </p:cNvSpPr>
              <p:nvPr/>
            </p:nvSpPr>
            <p:spPr bwMode="auto">
              <a:xfrm>
                <a:off x="157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3" name="Line 4219"/>
              <p:cNvSpPr>
                <a:spLocks noChangeShapeType="1"/>
              </p:cNvSpPr>
              <p:nvPr/>
            </p:nvSpPr>
            <p:spPr bwMode="auto">
              <a:xfrm flipH="1">
                <a:off x="15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4" name="Line 4220"/>
              <p:cNvSpPr>
                <a:spLocks noChangeShapeType="1"/>
              </p:cNvSpPr>
              <p:nvPr/>
            </p:nvSpPr>
            <p:spPr bwMode="auto">
              <a:xfrm>
                <a:off x="1576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5" name="Line 4221"/>
              <p:cNvSpPr>
                <a:spLocks noChangeShapeType="1"/>
              </p:cNvSpPr>
              <p:nvPr/>
            </p:nvSpPr>
            <p:spPr bwMode="auto">
              <a:xfrm>
                <a:off x="1575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6" name="Line 4222"/>
              <p:cNvSpPr>
                <a:spLocks noChangeShapeType="1"/>
              </p:cNvSpPr>
              <p:nvPr/>
            </p:nvSpPr>
            <p:spPr bwMode="auto">
              <a:xfrm flipH="1">
                <a:off x="1589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7" name="Line 4223"/>
              <p:cNvSpPr>
                <a:spLocks noChangeShapeType="1"/>
              </p:cNvSpPr>
              <p:nvPr/>
            </p:nvSpPr>
            <p:spPr bwMode="auto">
              <a:xfrm flipH="1">
                <a:off x="1602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8" name="Line 4224"/>
              <p:cNvSpPr>
                <a:spLocks noChangeShapeType="1"/>
              </p:cNvSpPr>
              <p:nvPr/>
            </p:nvSpPr>
            <p:spPr bwMode="auto">
              <a:xfrm>
                <a:off x="1575" y="3194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19" name="Line 4225"/>
              <p:cNvSpPr>
                <a:spLocks noChangeShapeType="1"/>
              </p:cNvSpPr>
              <p:nvPr/>
            </p:nvSpPr>
            <p:spPr bwMode="auto">
              <a:xfrm>
                <a:off x="1575" y="31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0" name="Line 4226"/>
              <p:cNvSpPr>
                <a:spLocks noChangeShapeType="1"/>
              </p:cNvSpPr>
              <p:nvPr/>
            </p:nvSpPr>
            <p:spPr bwMode="auto">
              <a:xfrm flipV="1">
                <a:off x="1597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1" name="Line 4227"/>
              <p:cNvSpPr>
                <a:spLocks noChangeShapeType="1"/>
              </p:cNvSpPr>
              <p:nvPr/>
            </p:nvSpPr>
            <p:spPr bwMode="auto">
              <a:xfrm flipH="1" flipV="1">
                <a:off x="1602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2" name="Line 4228"/>
              <p:cNvSpPr>
                <a:spLocks noChangeShapeType="1"/>
              </p:cNvSpPr>
              <p:nvPr/>
            </p:nvSpPr>
            <p:spPr bwMode="auto">
              <a:xfrm flipH="1">
                <a:off x="15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3" name="Line 4229"/>
              <p:cNvSpPr>
                <a:spLocks noChangeShapeType="1"/>
              </p:cNvSpPr>
              <p:nvPr/>
            </p:nvSpPr>
            <p:spPr bwMode="auto">
              <a:xfrm>
                <a:off x="1575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4" name="Line 4230"/>
              <p:cNvSpPr>
                <a:spLocks noChangeShapeType="1"/>
              </p:cNvSpPr>
              <p:nvPr/>
            </p:nvSpPr>
            <p:spPr bwMode="auto">
              <a:xfrm>
                <a:off x="1575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5" name="Line 4231"/>
              <p:cNvSpPr>
                <a:spLocks noChangeShapeType="1"/>
              </p:cNvSpPr>
              <p:nvPr/>
            </p:nvSpPr>
            <p:spPr bwMode="auto">
              <a:xfrm flipV="1">
                <a:off x="1575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6" name="Line 4232"/>
              <p:cNvSpPr>
                <a:spLocks noChangeShapeType="1"/>
              </p:cNvSpPr>
              <p:nvPr/>
            </p:nvSpPr>
            <p:spPr bwMode="auto">
              <a:xfrm>
                <a:off x="157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7" name="Freeform 4233"/>
              <p:cNvSpPr>
                <a:spLocks/>
              </p:cNvSpPr>
              <p:nvPr/>
            </p:nvSpPr>
            <p:spPr bwMode="auto">
              <a:xfrm>
                <a:off x="1587" y="3135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8" name="Line 4234"/>
              <p:cNvSpPr>
                <a:spLocks noChangeShapeType="1"/>
              </p:cNvSpPr>
              <p:nvPr/>
            </p:nvSpPr>
            <p:spPr bwMode="auto">
              <a:xfrm flipV="1">
                <a:off x="1603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29" name="Line 4235"/>
              <p:cNvSpPr>
                <a:spLocks noChangeShapeType="1"/>
              </p:cNvSpPr>
              <p:nvPr/>
            </p:nvSpPr>
            <p:spPr bwMode="auto">
              <a:xfrm flipV="1">
                <a:off x="1575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0" name="Line 4236"/>
              <p:cNvSpPr>
                <a:spLocks noChangeShapeType="1"/>
              </p:cNvSpPr>
              <p:nvPr/>
            </p:nvSpPr>
            <p:spPr bwMode="auto">
              <a:xfrm>
                <a:off x="1575" y="31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1" name="Line 4237"/>
              <p:cNvSpPr>
                <a:spLocks noChangeShapeType="1"/>
              </p:cNvSpPr>
              <p:nvPr/>
            </p:nvSpPr>
            <p:spPr bwMode="auto">
              <a:xfrm>
                <a:off x="1575" y="313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2" name="Line 4238"/>
              <p:cNvSpPr>
                <a:spLocks noChangeShapeType="1"/>
              </p:cNvSpPr>
              <p:nvPr/>
            </p:nvSpPr>
            <p:spPr bwMode="auto">
              <a:xfrm flipH="1" flipV="1">
                <a:off x="1602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3" name="Line 4239"/>
              <p:cNvSpPr>
                <a:spLocks noChangeShapeType="1"/>
              </p:cNvSpPr>
              <p:nvPr/>
            </p:nvSpPr>
            <p:spPr bwMode="auto">
              <a:xfrm flipH="1">
                <a:off x="1589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4" name="Line 4240"/>
              <p:cNvSpPr>
                <a:spLocks noChangeShapeType="1"/>
              </p:cNvSpPr>
              <p:nvPr/>
            </p:nvSpPr>
            <p:spPr bwMode="auto">
              <a:xfrm>
                <a:off x="15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5" name="Line 4241"/>
              <p:cNvSpPr>
                <a:spLocks noChangeShapeType="1"/>
              </p:cNvSpPr>
              <p:nvPr/>
            </p:nvSpPr>
            <p:spPr bwMode="auto">
              <a:xfrm flipH="1">
                <a:off x="157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6" name="Line 4242"/>
              <p:cNvSpPr>
                <a:spLocks noChangeShapeType="1"/>
              </p:cNvSpPr>
              <p:nvPr/>
            </p:nvSpPr>
            <p:spPr bwMode="auto">
              <a:xfrm flipV="1">
                <a:off x="1602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7" name="Line 4243"/>
              <p:cNvSpPr>
                <a:spLocks noChangeShapeType="1"/>
              </p:cNvSpPr>
              <p:nvPr/>
            </p:nvSpPr>
            <p:spPr bwMode="auto">
              <a:xfrm flipH="1" flipV="1">
                <a:off x="1575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8" name="Line 4244"/>
              <p:cNvSpPr>
                <a:spLocks noChangeShapeType="1"/>
              </p:cNvSpPr>
              <p:nvPr/>
            </p:nvSpPr>
            <p:spPr bwMode="auto">
              <a:xfrm flipV="1">
                <a:off x="1575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39" name="Line 4245"/>
              <p:cNvSpPr>
                <a:spLocks noChangeShapeType="1"/>
              </p:cNvSpPr>
              <p:nvPr/>
            </p:nvSpPr>
            <p:spPr bwMode="auto">
              <a:xfrm>
                <a:off x="1576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0" name="Line 4246"/>
              <p:cNvSpPr>
                <a:spLocks noChangeShapeType="1"/>
              </p:cNvSpPr>
              <p:nvPr/>
            </p:nvSpPr>
            <p:spPr bwMode="auto">
              <a:xfrm flipV="1">
                <a:off x="1582" y="3022"/>
                <a:ext cx="1" cy="10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1" name="Line 4247"/>
              <p:cNvSpPr>
                <a:spLocks noChangeShapeType="1"/>
              </p:cNvSpPr>
              <p:nvPr/>
            </p:nvSpPr>
            <p:spPr bwMode="auto">
              <a:xfrm flipV="1">
                <a:off x="1596" y="3022"/>
                <a:ext cx="1" cy="10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2" name="Line 4248"/>
              <p:cNvSpPr>
                <a:spLocks noChangeShapeType="1"/>
              </p:cNvSpPr>
              <p:nvPr/>
            </p:nvSpPr>
            <p:spPr bwMode="auto">
              <a:xfrm>
                <a:off x="1597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3" name="Line 4249"/>
              <p:cNvSpPr>
                <a:spLocks noChangeShapeType="1"/>
              </p:cNvSpPr>
              <p:nvPr/>
            </p:nvSpPr>
            <p:spPr bwMode="auto">
              <a:xfrm>
                <a:off x="1581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4" name="Line 4250"/>
              <p:cNvSpPr>
                <a:spLocks noChangeShapeType="1"/>
              </p:cNvSpPr>
              <p:nvPr/>
            </p:nvSpPr>
            <p:spPr bwMode="auto">
              <a:xfrm flipV="1">
                <a:off x="1596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5" name="Line 4251"/>
              <p:cNvSpPr>
                <a:spLocks noChangeShapeType="1"/>
              </p:cNvSpPr>
              <p:nvPr/>
            </p:nvSpPr>
            <p:spPr bwMode="auto">
              <a:xfrm flipV="1">
                <a:off x="1582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6" name="Line 4252"/>
              <p:cNvSpPr>
                <a:spLocks noChangeShapeType="1"/>
              </p:cNvSpPr>
              <p:nvPr/>
            </p:nvSpPr>
            <p:spPr bwMode="auto">
              <a:xfrm>
                <a:off x="1582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7" name="Line 4253"/>
              <p:cNvSpPr>
                <a:spLocks noChangeShapeType="1"/>
              </p:cNvSpPr>
              <p:nvPr/>
            </p:nvSpPr>
            <p:spPr bwMode="auto">
              <a:xfrm flipV="1">
                <a:off x="1581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8" name="Line 4254"/>
              <p:cNvSpPr>
                <a:spLocks noChangeShapeType="1"/>
              </p:cNvSpPr>
              <p:nvPr/>
            </p:nvSpPr>
            <p:spPr bwMode="auto">
              <a:xfrm flipH="1" flipV="1">
                <a:off x="1596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49" name="Line 4255"/>
              <p:cNvSpPr>
                <a:spLocks noChangeShapeType="1"/>
              </p:cNvSpPr>
              <p:nvPr/>
            </p:nvSpPr>
            <p:spPr bwMode="auto">
              <a:xfrm flipH="1">
                <a:off x="1589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0" name="Line 4256"/>
              <p:cNvSpPr>
                <a:spLocks noChangeShapeType="1"/>
              </p:cNvSpPr>
              <p:nvPr/>
            </p:nvSpPr>
            <p:spPr bwMode="auto">
              <a:xfrm>
                <a:off x="1589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1" name="Line 4257"/>
              <p:cNvSpPr>
                <a:spLocks noChangeShapeType="1"/>
              </p:cNvSpPr>
              <p:nvPr/>
            </p:nvSpPr>
            <p:spPr bwMode="auto">
              <a:xfrm>
                <a:off x="1598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2" name="Line 4258"/>
              <p:cNvSpPr>
                <a:spLocks noChangeShapeType="1"/>
              </p:cNvSpPr>
              <p:nvPr/>
            </p:nvSpPr>
            <p:spPr bwMode="auto">
              <a:xfrm>
                <a:off x="1603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3" name="Line 4259"/>
              <p:cNvSpPr>
                <a:spLocks noChangeShapeType="1"/>
              </p:cNvSpPr>
              <p:nvPr/>
            </p:nvSpPr>
            <p:spPr bwMode="auto">
              <a:xfrm>
                <a:off x="1582" y="2999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4" name="Freeform 4260"/>
              <p:cNvSpPr>
                <a:spLocks/>
              </p:cNvSpPr>
              <p:nvPr/>
            </p:nvSpPr>
            <p:spPr bwMode="auto">
              <a:xfrm>
                <a:off x="1587" y="2958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5" name="Freeform 4261"/>
              <p:cNvSpPr>
                <a:spLocks/>
              </p:cNvSpPr>
              <p:nvPr/>
            </p:nvSpPr>
            <p:spPr bwMode="auto">
              <a:xfrm>
                <a:off x="1587" y="2970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6" name="Line 4262"/>
              <p:cNvSpPr>
                <a:spLocks noChangeShapeType="1"/>
              </p:cNvSpPr>
              <p:nvPr/>
            </p:nvSpPr>
            <p:spPr bwMode="auto">
              <a:xfrm flipH="1" flipV="1">
                <a:off x="1596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7" name="Line 4263"/>
              <p:cNvSpPr>
                <a:spLocks noChangeShapeType="1"/>
              </p:cNvSpPr>
              <p:nvPr/>
            </p:nvSpPr>
            <p:spPr bwMode="auto">
              <a:xfrm flipH="1">
                <a:off x="1589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8" name="Line 4264"/>
              <p:cNvSpPr>
                <a:spLocks noChangeShapeType="1"/>
              </p:cNvSpPr>
              <p:nvPr/>
            </p:nvSpPr>
            <p:spPr bwMode="auto">
              <a:xfrm flipV="1">
                <a:off x="1597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59" name="Line 4265"/>
              <p:cNvSpPr>
                <a:spLocks noChangeShapeType="1"/>
              </p:cNvSpPr>
              <p:nvPr/>
            </p:nvSpPr>
            <p:spPr bwMode="auto">
              <a:xfrm>
                <a:off x="1589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0" name="Line 4266"/>
              <p:cNvSpPr>
                <a:spLocks noChangeShapeType="1"/>
              </p:cNvSpPr>
              <p:nvPr/>
            </p:nvSpPr>
            <p:spPr bwMode="auto">
              <a:xfrm flipH="1" flipV="1">
                <a:off x="1602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1" name="Line 4267"/>
              <p:cNvSpPr>
                <a:spLocks noChangeShapeType="1"/>
              </p:cNvSpPr>
              <p:nvPr/>
            </p:nvSpPr>
            <p:spPr bwMode="auto">
              <a:xfrm>
                <a:off x="1589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2" name="Line 4268"/>
              <p:cNvSpPr>
                <a:spLocks noChangeShapeType="1"/>
              </p:cNvSpPr>
              <p:nvPr/>
            </p:nvSpPr>
            <p:spPr bwMode="auto">
              <a:xfrm flipV="1">
                <a:off x="1602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3" name="Line 4269"/>
              <p:cNvSpPr>
                <a:spLocks noChangeShapeType="1"/>
              </p:cNvSpPr>
              <p:nvPr/>
            </p:nvSpPr>
            <p:spPr bwMode="auto">
              <a:xfrm flipV="1">
                <a:off x="1603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4" name="Line 4270"/>
              <p:cNvSpPr>
                <a:spLocks noChangeShapeType="1"/>
              </p:cNvSpPr>
              <p:nvPr/>
            </p:nvSpPr>
            <p:spPr bwMode="auto">
              <a:xfrm flipH="1">
                <a:off x="1589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5" name="Line 4271"/>
              <p:cNvSpPr>
                <a:spLocks noChangeShapeType="1"/>
              </p:cNvSpPr>
              <p:nvPr/>
            </p:nvSpPr>
            <p:spPr bwMode="auto">
              <a:xfrm>
                <a:off x="1589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6" name="Line 4272"/>
              <p:cNvSpPr>
                <a:spLocks noChangeShapeType="1"/>
              </p:cNvSpPr>
              <p:nvPr/>
            </p:nvSpPr>
            <p:spPr bwMode="auto">
              <a:xfrm>
                <a:off x="1589" y="298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7" name="Line 4273"/>
              <p:cNvSpPr>
                <a:spLocks noChangeShapeType="1"/>
              </p:cNvSpPr>
              <p:nvPr/>
            </p:nvSpPr>
            <p:spPr bwMode="auto">
              <a:xfrm flipV="1">
                <a:off x="1602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8" name="Line 4274"/>
              <p:cNvSpPr>
                <a:spLocks noChangeShapeType="1"/>
              </p:cNvSpPr>
              <p:nvPr/>
            </p:nvSpPr>
            <p:spPr bwMode="auto">
              <a:xfrm flipV="1">
                <a:off x="1603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69" name="Line 4275"/>
              <p:cNvSpPr>
                <a:spLocks noChangeShapeType="1"/>
              </p:cNvSpPr>
              <p:nvPr/>
            </p:nvSpPr>
            <p:spPr bwMode="auto">
              <a:xfrm>
                <a:off x="1606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0" name="Line 4276"/>
              <p:cNvSpPr>
                <a:spLocks noChangeShapeType="1"/>
              </p:cNvSpPr>
              <p:nvPr/>
            </p:nvSpPr>
            <p:spPr bwMode="auto">
              <a:xfrm flipV="1">
                <a:off x="1596" y="2999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1" name="Line 4277"/>
              <p:cNvSpPr>
                <a:spLocks noChangeShapeType="1"/>
              </p:cNvSpPr>
              <p:nvPr/>
            </p:nvSpPr>
            <p:spPr bwMode="auto">
              <a:xfrm>
                <a:off x="1573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2" name="Line 4278"/>
              <p:cNvSpPr>
                <a:spLocks noChangeShapeType="1"/>
              </p:cNvSpPr>
              <p:nvPr/>
            </p:nvSpPr>
            <p:spPr bwMode="auto">
              <a:xfrm>
                <a:off x="1517" y="315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3" name="Line 4279"/>
              <p:cNvSpPr>
                <a:spLocks noChangeShapeType="1"/>
              </p:cNvSpPr>
              <p:nvPr/>
            </p:nvSpPr>
            <p:spPr bwMode="auto">
              <a:xfrm flipH="1">
                <a:off x="1550" y="3166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4" name="Line 4280"/>
              <p:cNvSpPr>
                <a:spLocks noChangeShapeType="1"/>
              </p:cNvSpPr>
              <p:nvPr/>
            </p:nvSpPr>
            <p:spPr bwMode="auto">
              <a:xfrm>
                <a:off x="1603" y="3154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5" name="Line 4281"/>
              <p:cNvSpPr>
                <a:spLocks noChangeShapeType="1"/>
              </p:cNvSpPr>
              <p:nvPr/>
            </p:nvSpPr>
            <p:spPr bwMode="auto">
              <a:xfrm flipH="1">
                <a:off x="1497" y="3166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6" name="Line 4282"/>
              <p:cNvSpPr>
                <a:spLocks noChangeShapeType="1"/>
              </p:cNvSpPr>
              <p:nvPr/>
            </p:nvSpPr>
            <p:spPr bwMode="auto">
              <a:xfrm>
                <a:off x="1550" y="3154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7" name="Line 4283"/>
              <p:cNvSpPr>
                <a:spLocks noChangeShapeType="1"/>
              </p:cNvSpPr>
              <p:nvPr/>
            </p:nvSpPr>
            <p:spPr bwMode="auto">
              <a:xfrm flipH="1">
                <a:off x="1425" y="3166"/>
                <a:ext cx="4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8" name="Line 4284"/>
              <p:cNvSpPr>
                <a:spLocks noChangeShapeType="1"/>
              </p:cNvSpPr>
              <p:nvPr/>
            </p:nvSpPr>
            <p:spPr bwMode="auto">
              <a:xfrm>
                <a:off x="1497" y="3154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9" name="Line 4285"/>
              <p:cNvSpPr>
                <a:spLocks noChangeShapeType="1"/>
              </p:cNvSpPr>
              <p:nvPr/>
            </p:nvSpPr>
            <p:spPr bwMode="auto">
              <a:xfrm>
                <a:off x="1491" y="302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0" name="Line 4286"/>
              <p:cNvSpPr>
                <a:spLocks noChangeShapeType="1"/>
              </p:cNvSpPr>
              <p:nvPr/>
            </p:nvSpPr>
            <p:spPr bwMode="auto">
              <a:xfrm>
                <a:off x="1491" y="301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1" name="Line 4287"/>
              <p:cNvSpPr>
                <a:spLocks noChangeShapeType="1"/>
              </p:cNvSpPr>
              <p:nvPr/>
            </p:nvSpPr>
            <p:spPr bwMode="auto">
              <a:xfrm>
                <a:off x="1491" y="3013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2" name="Line 4288"/>
              <p:cNvSpPr>
                <a:spLocks noChangeShapeType="1"/>
              </p:cNvSpPr>
              <p:nvPr/>
            </p:nvSpPr>
            <p:spPr bwMode="auto">
              <a:xfrm flipH="1">
                <a:off x="1454" y="3095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3" name="Line 4289"/>
              <p:cNvSpPr>
                <a:spLocks noChangeShapeType="1"/>
              </p:cNvSpPr>
              <p:nvPr/>
            </p:nvSpPr>
            <p:spPr bwMode="auto">
              <a:xfrm flipH="1">
                <a:off x="1473" y="31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4" name="Line 4290"/>
              <p:cNvSpPr>
                <a:spLocks noChangeShapeType="1"/>
              </p:cNvSpPr>
              <p:nvPr/>
            </p:nvSpPr>
            <p:spPr bwMode="auto">
              <a:xfrm flipH="1">
                <a:off x="1454" y="3117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5" name="Line 4291"/>
              <p:cNvSpPr>
                <a:spLocks noChangeShapeType="1"/>
              </p:cNvSpPr>
              <p:nvPr/>
            </p:nvSpPr>
            <p:spPr bwMode="auto">
              <a:xfrm>
                <a:off x="1491" y="310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6" name="Line 4292"/>
              <p:cNvSpPr>
                <a:spLocks noChangeShapeType="1"/>
              </p:cNvSpPr>
              <p:nvPr/>
            </p:nvSpPr>
            <p:spPr bwMode="auto">
              <a:xfrm>
                <a:off x="1544" y="301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7" name="Line 4293"/>
              <p:cNvSpPr>
                <a:spLocks noChangeShapeType="1"/>
              </p:cNvSpPr>
              <p:nvPr/>
            </p:nvSpPr>
            <p:spPr bwMode="auto">
              <a:xfrm>
                <a:off x="1544" y="3013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8" name="Line 4294"/>
              <p:cNvSpPr>
                <a:spLocks noChangeShapeType="1"/>
              </p:cNvSpPr>
              <p:nvPr/>
            </p:nvSpPr>
            <p:spPr bwMode="auto">
              <a:xfrm flipH="1">
                <a:off x="1517" y="309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89" name="Line 4295"/>
              <p:cNvSpPr>
                <a:spLocks noChangeShapeType="1"/>
              </p:cNvSpPr>
              <p:nvPr/>
            </p:nvSpPr>
            <p:spPr bwMode="auto">
              <a:xfrm flipH="1">
                <a:off x="1544" y="302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0" name="Line 4296"/>
              <p:cNvSpPr>
                <a:spLocks noChangeShapeType="1"/>
              </p:cNvSpPr>
              <p:nvPr/>
            </p:nvSpPr>
            <p:spPr bwMode="auto">
              <a:xfrm>
                <a:off x="1596" y="3017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1" name="Line 4297"/>
              <p:cNvSpPr>
                <a:spLocks noChangeShapeType="1"/>
              </p:cNvSpPr>
              <p:nvPr/>
            </p:nvSpPr>
            <p:spPr bwMode="auto">
              <a:xfrm>
                <a:off x="1596" y="3013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2" name="Line 4298"/>
              <p:cNvSpPr>
                <a:spLocks noChangeShapeType="1"/>
              </p:cNvSpPr>
              <p:nvPr/>
            </p:nvSpPr>
            <p:spPr bwMode="auto">
              <a:xfrm flipV="1">
                <a:off x="1529" y="2999"/>
                <a:ext cx="1" cy="9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3" name="Line 4299"/>
              <p:cNvSpPr>
                <a:spLocks noChangeShapeType="1"/>
              </p:cNvSpPr>
              <p:nvPr/>
            </p:nvSpPr>
            <p:spPr bwMode="auto">
              <a:xfrm flipV="1">
                <a:off x="1544" y="3001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4" name="Line 4300"/>
              <p:cNvSpPr>
                <a:spLocks noChangeShapeType="1"/>
              </p:cNvSpPr>
              <p:nvPr/>
            </p:nvSpPr>
            <p:spPr bwMode="auto">
              <a:xfrm>
                <a:off x="2642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5" name="Line 4301"/>
              <p:cNvSpPr>
                <a:spLocks noChangeShapeType="1"/>
              </p:cNvSpPr>
              <p:nvPr/>
            </p:nvSpPr>
            <p:spPr bwMode="auto">
              <a:xfrm>
                <a:off x="2640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6" name="Line 4302"/>
              <p:cNvSpPr>
                <a:spLocks noChangeShapeType="1"/>
              </p:cNvSpPr>
              <p:nvPr/>
            </p:nvSpPr>
            <p:spPr bwMode="auto">
              <a:xfrm>
                <a:off x="2636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7" name="Line 4303"/>
              <p:cNvSpPr>
                <a:spLocks noChangeShapeType="1"/>
              </p:cNvSpPr>
              <p:nvPr/>
            </p:nvSpPr>
            <p:spPr bwMode="auto">
              <a:xfrm flipH="1">
                <a:off x="2656" y="3013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8" name="Freeform 4304"/>
              <p:cNvSpPr>
                <a:spLocks/>
              </p:cNvSpPr>
              <p:nvPr/>
            </p:nvSpPr>
            <p:spPr bwMode="auto">
              <a:xfrm>
                <a:off x="2647" y="2970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3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99" name="Freeform 4305"/>
              <p:cNvSpPr>
                <a:spLocks/>
              </p:cNvSpPr>
              <p:nvPr/>
            </p:nvSpPr>
            <p:spPr bwMode="auto">
              <a:xfrm>
                <a:off x="2647" y="2958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3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0" name="Line 4306"/>
              <p:cNvSpPr>
                <a:spLocks noChangeShapeType="1"/>
              </p:cNvSpPr>
              <p:nvPr/>
            </p:nvSpPr>
            <p:spPr bwMode="auto">
              <a:xfrm flipH="1">
                <a:off x="2649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1" name="Line 4307"/>
              <p:cNvSpPr>
                <a:spLocks noChangeShapeType="1"/>
              </p:cNvSpPr>
              <p:nvPr/>
            </p:nvSpPr>
            <p:spPr bwMode="auto">
              <a:xfrm flipH="1">
                <a:off x="2649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2" name="Line 4308"/>
              <p:cNvSpPr>
                <a:spLocks noChangeShapeType="1"/>
              </p:cNvSpPr>
              <p:nvPr/>
            </p:nvSpPr>
            <p:spPr bwMode="auto">
              <a:xfrm flipH="1">
                <a:off x="2635" y="297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3" name="Line 4309"/>
              <p:cNvSpPr>
                <a:spLocks noChangeShapeType="1"/>
              </p:cNvSpPr>
              <p:nvPr/>
            </p:nvSpPr>
            <p:spPr bwMode="auto">
              <a:xfrm flipH="1">
                <a:off x="2635" y="2964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4" name="Line 4310"/>
              <p:cNvSpPr>
                <a:spLocks noChangeShapeType="1"/>
              </p:cNvSpPr>
              <p:nvPr/>
            </p:nvSpPr>
            <p:spPr bwMode="auto">
              <a:xfrm flipH="1">
                <a:off x="2635" y="295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5" name="Line 4311"/>
              <p:cNvSpPr>
                <a:spLocks noChangeShapeType="1"/>
              </p:cNvSpPr>
              <p:nvPr/>
            </p:nvSpPr>
            <p:spPr bwMode="auto">
              <a:xfrm flipH="1">
                <a:off x="2635" y="2962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6" name="Line 4312"/>
              <p:cNvSpPr>
                <a:spLocks noChangeShapeType="1"/>
              </p:cNvSpPr>
              <p:nvPr/>
            </p:nvSpPr>
            <p:spPr bwMode="auto">
              <a:xfrm flipH="1">
                <a:off x="2636" y="2980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7" name="Line 4313"/>
              <p:cNvSpPr>
                <a:spLocks noChangeShapeType="1"/>
              </p:cNvSpPr>
              <p:nvPr/>
            </p:nvSpPr>
            <p:spPr bwMode="auto">
              <a:xfrm>
                <a:off x="2649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8" name="Line 4314"/>
              <p:cNvSpPr>
                <a:spLocks noChangeShapeType="1"/>
              </p:cNvSpPr>
              <p:nvPr/>
            </p:nvSpPr>
            <p:spPr bwMode="auto">
              <a:xfrm flipH="1">
                <a:off x="2649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9" name="Line 4315"/>
              <p:cNvSpPr>
                <a:spLocks noChangeShapeType="1"/>
              </p:cNvSpPr>
              <p:nvPr/>
            </p:nvSpPr>
            <p:spPr bwMode="auto">
              <a:xfrm>
                <a:off x="2649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0" name="Line 4316"/>
              <p:cNvSpPr>
                <a:spLocks noChangeShapeType="1"/>
              </p:cNvSpPr>
              <p:nvPr/>
            </p:nvSpPr>
            <p:spPr bwMode="auto">
              <a:xfrm flipH="1">
                <a:off x="2649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1" name="Freeform 4317"/>
              <p:cNvSpPr>
                <a:spLocks/>
              </p:cNvSpPr>
              <p:nvPr/>
            </p:nvSpPr>
            <p:spPr bwMode="auto">
              <a:xfrm>
                <a:off x="2640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2" name="Freeform 4318"/>
              <p:cNvSpPr>
                <a:spLocks/>
              </p:cNvSpPr>
              <p:nvPr/>
            </p:nvSpPr>
            <p:spPr bwMode="auto">
              <a:xfrm>
                <a:off x="2641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3" name="Freeform 4319"/>
              <p:cNvSpPr>
                <a:spLocks/>
              </p:cNvSpPr>
              <p:nvPr/>
            </p:nvSpPr>
            <p:spPr bwMode="auto">
              <a:xfrm>
                <a:off x="2641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4" name="Freeform 4320"/>
              <p:cNvSpPr>
                <a:spLocks/>
              </p:cNvSpPr>
              <p:nvPr/>
            </p:nvSpPr>
            <p:spPr bwMode="auto">
              <a:xfrm>
                <a:off x="2641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5" name="Freeform 4321"/>
              <p:cNvSpPr>
                <a:spLocks/>
              </p:cNvSpPr>
              <p:nvPr/>
            </p:nvSpPr>
            <p:spPr bwMode="auto">
              <a:xfrm>
                <a:off x="2641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6" name="Freeform 4322"/>
              <p:cNvSpPr>
                <a:spLocks/>
              </p:cNvSpPr>
              <p:nvPr/>
            </p:nvSpPr>
            <p:spPr bwMode="auto">
              <a:xfrm>
                <a:off x="2641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7" name="Freeform 4323"/>
              <p:cNvSpPr>
                <a:spLocks/>
              </p:cNvSpPr>
              <p:nvPr/>
            </p:nvSpPr>
            <p:spPr bwMode="auto">
              <a:xfrm>
                <a:off x="2641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8" name="Freeform 4324"/>
              <p:cNvSpPr>
                <a:spLocks/>
              </p:cNvSpPr>
              <p:nvPr/>
            </p:nvSpPr>
            <p:spPr bwMode="auto">
              <a:xfrm>
                <a:off x="2640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19" name="Freeform 4325"/>
              <p:cNvSpPr>
                <a:spLocks/>
              </p:cNvSpPr>
              <p:nvPr/>
            </p:nvSpPr>
            <p:spPr bwMode="auto">
              <a:xfrm>
                <a:off x="2640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0" name="Freeform 4326"/>
              <p:cNvSpPr>
                <a:spLocks/>
              </p:cNvSpPr>
              <p:nvPr/>
            </p:nvSpPr>
            <p:spPr bwMode="auto">
              <a:xfrm>
                <a:off x="2639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1" name="Freeform 4327"/>
              <p:cNvSpPr>
                <a:spLocks/>
              </p:cNvSpPr>
              <p:nvPr/>
            </p:nvSpPr>
            <p:spPr bwMode="auto">
              <a:xfrm>
                <a:off x="2639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2" name="Freeform 4328"/>
              <p:cNvSpPr>
                <a:spLocks/>
              </p:cNvSpPr>
              <p:nvPr/>
            </p:nvSpPr>
            <p:spPr bwMode="auto">
              <a:xfrm>
                <a:off x="2639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3" name="Freeform 4329"/>
              <p:cNvSpPr>
                <a:spLocks/>
              </p:cNvSpPr>
              <p:nvPr/>
            </p:nvSpPr>
            <p:spPr bwMode="auto">
              <a:xfrm>
                <a:off x="2639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4" name="Freeform 4330"/>
              <p:cNvSpPr>
                <a:spLocks/>
              </p:cNvSpPr>
              <p:nvPr/>
            </p:nvSpPr>
            <p:spPr bwMode="auto">
              <a:xfrm>
                <a:off x="2639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5" name="Freeform 4331"/>
              <p:cNvSpPr>
                <a:spLocks/>
              </p:cNvSpPr>
              <p:nvPr/>
            </p:nvSpPr>
            <p:spPr bwMode="auto">
              <a:xfrm>
                <a:off x="2639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6" name="Freeform 4332"/>
              <p:cNvSpPr>
                <a:spLocks/>
              </p:cNvSpPr>
              <p:nvPr/>
            </p:nvSpPr>
            <p:spPr bwMode="auto">
              <a:xfrm>
                <a:off x="2640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7" name="Freeform 4333"/>
              <p:cNvSpPr>
                <a:spLocks/>
              </p:cNvSpPr>
              <p:nvPr/>
            </p:nvSpPr>
            <p:spPr bwMode="auto">
              <a:xfrm>
                <a:off x="2640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8" name="Freeform 4334"/>
              <p:cNvSpPr>
                <a:spLocks/>
              </p:cNvSpPr>
              <p:nvPr/>
            </p:nvSpPr>
            <p:spPr bwMode="auto">
              <a:xfrm>
                <a:off x="2641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29" name="Freeform 4335"/>
              <p:cNvSpPr>
                <a:spLocks/>
              </p:cNvSpPr>
              <p:nvPr/>
            </p:nvSpPr>
            <p:spPr bwMode="auto">
              <a:xfrm>
                <a:off x="2641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0" name="Freeform 4336"/>
              <p:cNvSpPr>
                <a:spLocks/>
              </p:cNvSpPr>
              <p:nvPr/>
            </p:nvSpPr>
            <p:spPr bwMode="auto">
              <a:xfrm>
                <a:off x="2641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31" name="Freeform 4337"/>
              <p:cNvSpPr>
                <a:spLocks/>
              </p:cNvSpPr>
              <p:nvPr/>
            </p:nvSpPr>
            <p:spPr bwMode="auto">
              <a:xfrm>
                <a:off x="2641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1" name="Group 4338"/>
            <p:cNvGrpSpPr>
              <a:grpSpLocks/>
            </p:cNvGrpSpPr>
            <p:nvPr/>
          </p:nvGrpSpPr>
          <p:grpSpPr bwMode="auto">
            <a:xfrm>
              <a:off x="2633" y="2934"/>
              <a:ext cx="84" cy="273"/>
              <a:chOff x="2633" y="2934"/>
              <a:chExt cx="84" cy="273"/>
            </a:xfrm>
          </p:grpSpPr>
          <p:sp>
            <p:nvSpPr>
              <p:cNvPr id="114532" name="Freeform 4339"/>
              <p:cNvSpPr>
                <a:spLocks/>
              </p:cNvSpPr>
              <p:nvPr/>
            </p:nvSpPr>
            <p:spPr bwMode="auto">
              <a:xfrm>
                <a:off x="2641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3" name="Freeform 4340"/>
              <p:cNvSpPr>
                <a:spLocks/>
              </p:cNvSpPr>
              <p:nvPr/>
            </p:nvSpPr>
            <p:spPr bwMode="auto">
              <a:xfrm>
                <a:off x="2641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4" name="Freeform 4341"/>
              <p:cNvSpPr>
                <a:spLocks/>
              </p:cNvSpPr>
              <p:nvPr/>
            </p:nvSpPr>
            <p:spPr bwMode="auto">
              <a:xfrm>
                <a:off x="2640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5" name="Freeform 4342"/>
              <p:cNvSpPr>
                <a:spLocks/>
              </p:cNvSpPr>
              <p:nvPr/>
            </p:nvSpPr>
            <p:spPr bwMode="auto">
              <a:xfrm>
                <a:off x="2640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6" name="Freeform 4343"/>
              <p:cNvSpPr>
                <a:spLocks/>
              </p:cNvSpPr>
              <p:nvPr/>
            </p:nvSpPr>
            <p:spPr bwMode="auto">
              <a:xfrm>
                <a:off x="2639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7" name="Freeform 4344"/>
              <p:cNvSpPr>
                <a:spLocks/>
              </p:cNvSpPr>
              <p:nvPr/>
            </p:nvSpPr>
            <p:spPr bwMode="auto">
              <a:xfrm>
                <a:off x="2639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8" name="Freeform 4345"/>
              <p:cNvSpPr>
                <a:spLocks/>
              </p:cNvSpPr>
              <p:nvPr/>
            </p:nvSpPr>
            <p:spPr bwMode="auto">
              <a:xfrm>
                <a:off x="2639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9" name="Freeform 4346"/>
              <p:cNvSpPr>
                <a:spLocks/>
              </p:cNvSpPr>
              <p:nvPr/>
            </p:nvSpPr>
            <p:spPr bwMode="auto">
              <a:xfrm>
                <a:off x="2639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0" name="Freeform 4347"/>
              <p:cNvSpPr>
                <a:spLocks/>
              </p:cNvSpPr>
              <p:nvPr/>
            </p:nvSpPr>
            <p:spPr bwMode="auto">
              <a:xfrm>
                <a:off x="2639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1" name="Freeform 4348"/>
              <p:cNvSpPr>
                <a:spLocks/>
              </p:cNvSpPr>
              <p:nvPr/>
            </p:nvSpPr>
            <p:spPr bwMode="auto">
              <a:xfrm>
                <a:off x="2639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2" name="Freeform 4349"/>
              <p:cNvSpPr>
                <a:spLocks/>
              </p:cNvSpPr>
              <p:nvPr/>
            </p:nvSpPr>
            <p:spPr bwMode="auto">
              <a:xfrm>
                <a:off x="2640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3" name="Line 4350"/>
              <p:cNvSpPr>
                <a:spLocks noChangeShapeType="1"/>
              </p:cNvSpPr>
              <p:nvPr/>
            </p:nvSpPr>
            <p:spPr bwMode="auto">
              <a:xfrm>
                <a:off x="2642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4" name="Line 4351"/>
              <p:cNvSpPr>
                <a:spLocks noChangeShapeType="1"/>
              </p:cNvSpPr>
              <p:nvPr/>
            </p:nvSpPr>
            <p:spPr bwMode="auto">
              <a:xfrm>
                <a:off x="2641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5" name="Line 4352"/>
              <p:cNvSpPr>
                <a:spLocks noChangeShapeType="1"/>
              </p:cNvSpPr>
              <p:nvPr/>
            </p:nvSpPr>
            <p:spPr bwMode="auto">
              <a:xfrm flipV="1">
                <a:off x="2641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6" name="Line 4353"/>
              <p:cNvSpPr>
                <a:spLocks noChangeShapeType="1"/>
              </p:cNvSpPr>
              <p:nvPr/>
            </p:nvSpPr>
            <p:spPr bwMode="auto">
              <a:xfrm flipH="1">
                <a:off x="2636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7" name="Line 4354"/>
              <p:cNvSpPr>
                <a:spLocks noChangeShapeType="1"/>
              </p:cNvSpPr>
              <p:nvPr/>
            </p:nvSpPr>
            <p:spPr bwMode="auto">
              <a:xfrm flipH="1" flipV="1">
                <a:off x="2635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8" name="Line 4355"/>
              <p:cNvSpPr>
                <a:spLocks noChangeShapeType="1"/>
              </p:cNvSpPr>
              <p:nvPr/>
            </p:nvSpPr>
            <p:spPr bwMode="auto">
              <a:xfrm flipV="1">
                <a:off x="2635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49" name="Line 4356"/>
              <p:cNvSpPr>
                <a:spLocks noChangeShapeType="1"/>
              </p:cNvSpPr>
              <p:nvPr/>
            </p:nvSpPr>
            <p:spPr bwMode="auto">
              <a:xfrm flipV="1">
                <a:off x="2635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0" name="Line 4357"/>
              <p:cNvSpPr>
                <a:spLocks noChangeShapeType="1"/>
              </p:cNvSpPr>
              <p:nvPr/>
            </p:nvSpPr>
            <p:spPr bwMode="auto">
              <a:xfrm>
                <a:off x="2636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1" name="Line 4358"/>
              <p:cNvSpPr>
                <a:spLocks noChangeShapeType="1"/>
              </p:cNvSpPr>
              <p:nvPr/>
            </p:nvSpPr>
            <p:spPr bwMode="auto">
              <a:xfrm flipH="1">
                <a:off x="2636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2" name="Line 4359"/>
              <p:cNvSpPr>
                <a:spLocks noChangeShapeType="1"/>
              </p:cNvSpPr>
              <p:nvPr/>
            </p:nvSpPr>
            <p:spPr bwMode="auto">
              <a:xfrm flipH="1" flipV="1">
                <a:off x="2635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3" name="Line 4360"/>
              <p:cNvSpPr>
                <a:spLocks noChangeShapeType="1"/>
              </p:cNvSpPr>
              <p:nvPr/>
            </p:nvSpPr>
            <p:spPr bwMode="auto">
              <a:xfrm flipV="1">
                <a:off x="2635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4" name="Line 4361"/>
              <p:cNvSpPr>
                <a:spLocks noChangeShapeType="1"/>
              </p:cNvSpPr>
              <p:nvPr/>
            </p:nvSpPr>
            <p:spPr bwMode="auto">
              <a:xfrm flipV="1">
                <a:off x="2635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5" name="Line 4362"/>
              <p:cNvSpPr>
                <a:spLocks noChangeShapeType="1"/>
              </p:cNvSpPr>
              <p:nvPr/>
            </p:nvSpPr>
            <p:spPr bwMode="auto">
              <a:xfrm>
                <a:off x="2636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6" name="Line 4363"/>
              <p:cNvSpPr>
                <a:spLocks noChangeShapeType="1"/>
              </p:cNvSpPr>
              <p:nvPr/>
            </p:nvSpPr>
            <p:spPr bwMode="auto">
              <a:xfrm flipV="1">
                <a:off x="2641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7" name="Line 4364"/>
              <p:cNvSpPr>
                <a:spLocks noChangeShapeType="1"/>
              </p:cNvSpPr>
              <p:nvPr/>
            </p:nvSpPr>
            <p:spPr bwMode="auto">
              <a:xfrm>
                <a:off x="2642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8" name="Line 4365"/>
              <p:cNvSpPr>
                <a:spLocks noChangeShapeType="1"/>
              </p:cNvSpPr>
              <p:nvPr/>
            </p:nvSpPr>
            <p:spPr bwMode="auto">
              <a:xfrm flipV="1">
                <a:off x="2662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59" name="Line 4366"/>
              <p:cNvSpPr>
                <a:spLocks noChangeShapeType="1"/>
              </p:cNvSpPr>
              <p:nvPr/>
            </p:nvSpPr>
            <p:spPr bwMode="auto">
              <a:xfrm flipV="1">
                <a:off x="2663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0" name="Line 4367"/>
              <p:cNvSpPr>
                <a:spLocks noChangeShapeType="1"/>
              </p:cNvSpPr>
              <p:nvPr/>
            </p:nvSpPr>
            <p:spPr bwMode="auto">
              <a:xfrm flipH="1" flipV="1">
                <a:off x="2662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1" name="Freeform 4368"/>
              <p:cNvSpPr>
                <a:spLocks/>
              </p:cNvSpPr>
              <p:nvPr/>
            </p:nvSpPr>
            <p:spPr bwMode="auto">
              <a:xfrm>
                <a:off x="2659" y="295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2" name="Freeform 4369"/>
              <p:cNvSpPr>
                <a:spLocks/>
              </p:cNvSpPr>
              <p:nvPr/>
            </p:nvSpPr>
            <p:spPr bwMode="auto">
              <a:xfrm>
                <a:off x="2660" y="295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3" name="Freeform 4370"/>
              <p:cNvSpPr>
                <a:spLocks/>
              </p:cNvSpPr>
              <p:nvPr/>
            </p:nvSpPr>
            <p:spPr bwMode="auto">
              <a:xfrm>
                <a:off x="2660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4" name="Freeform 4371"/>
              <p:cNvSpPr>
                <a:spLocks/>
              </p:cNvSpPr>
              <p:nvPr/>
            </p:nvSpPr>
            <p:spPr bwMode="auto">
              <a:xfrm>
                <a:off x="2660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5" name="Freeform 4372"/>
              <p:cNvSpPr>
                <a:spLocks/>
              </p:cNvSpPr>
              <p:nvPr/>
            </p:nvSpPr>
            <p:spPr bwMode="auto">
              <a:xfrm>
                <a:off x="2660" y="2961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6" name="Freeform 4373"/>
              <p:cNvSpPr>
                <a:spLocks/>
              </p:cNvSpPr>
              <p:nvPr/>
            </p:nvSpPr>
            <p:spPr bwMode="auto">
              <a:xfrm>
                <a:off x="2659" y="29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7" name="Freeform 4374"/>
              <p:cNvSpPr>
                <a:spLocks/>
              </p:cNvSpPr>
              <p:nvPr/>
            </p:nvSpPr>
            <p:spPr bwMode="auto">
              <a:xfrm>
                <a:off x="2659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8" name="Freeform 4375"/>
              <p:cNvSpPr>
                <a:spLocks/>
              </p:cNvSpPr>
              <p:nvPr/>
            </p:nvSpPr>
            <p:spPr bwMode="auto">
              <a:xfrm>
                <a:off x="2660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69" name="Freeform 4376"/>
              <p:cNvSpPr>
                <a:spLocks/>
              </p:cNvSpPr>
              <p:nvPr/>
            </p:nvSpPr>
            <p:spPr bwMode="auto">
              <a:xfrm>
                <a:off x="2660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0" name="Freeform 4377"/>
              <p:cNvSpPr>
                <a:spLocks/>
              </p:cNvSpPr>
              <p:nvPr/>
            </p:nvSpPr>
            <p:spPr bwMode="auto">
              <a:xfrm>
                <a:off x="2660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1" name="Freeform 4378"/>
              <p:cNvSpPr>
                <a:spLocks/>
              </p:cNvSpPr>
              <p:nvPr/>
            </p:nvSpPr>
            <p:spPr bwMode="auto">
              <a:xfrm>
                <a:off x="2660" y="2972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2" name="Line 4379"/>
              <p:cNvSpPr>
                <a:spLocks noChangeShapeType="1"/>
              </p:cNvSpPr>
              <p:nvPr/>
            </p:nvSpPr>
            <p:spPr bwMode="auto">
              <a:xfrm flipV="1">
                <a:off x="2659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3" name="Line 4380"/>
              <p:cNvSpPr>
                <a:spLocks noChangeShapeType="1"/>
              </p:cNvSpPr>
              <p:nvPr/>
            </p:nvSpPr>
            <p:spPr bwMode="auto">
              <a:xfrm flipV="1">
                <a:off x="2662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4" name="Line 4381"/>
              <p:cNvSpPr>
                <a:spLocks noChangeShapeType="1"/>
              </p:cNvSpPr>
              <p:nvPr/>
            </p:nvSpPr>
            <p:spPr bwMode="auto">
              <a:xfrm flipV="1">
                <a:off x="2663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5" name="Line 4382"/>
              <p:cNvSpPr>
                <a:spLocks noChangeShapeType="1"/>
              </p:cNvSpPr>
              <p:nvPr/>
            </p:nvSpPr>
            <p:spPr bwMode="auto">
              <a:xfrm flipH="1" flipV="1">
                <a:off x="2662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6" name="Freeform 4383"/>
              <p:cNvSpPr>
                <a:spLocks/>
              </p:cNvSpPr>
              <p:nvPr/>
            </p:nvSpPr>
            <p:spPr bwMode="auto">
              <a:xfrm>
                <a:off x="2658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7" name="Freeform 4384"/>
              <p:cNvSpPr>
                <a:spLocks/>
              </p:cNvSpPr>
              <p:nvPr/>
            </p:nvSpPr>
            <p:spPr bwMode="auto">
              <a:xfrm>
                <a:off x="2658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8" name="Freeform 4385"/>
              <p:cNvSpPr>
                <a:spLocks/>
              </p:cNvSpPr>
              <p:nvPr/>
            </p:nvSpPr>
            <p:spPr bwMode="auto">
              <a:xfrm>
                <a:off x="2658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79" name="Freeform 4386"/>
              <p:cNvSpPr>
                <a:spLocks/>
              </p:cNvSpPr>
              <p:nvPr/>
            </p:nvSpPr>
            <p:spPr bwMode="auto">
              <a:xfrm>
                <a:off x="2658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0" name="Freeform 4387"/>
              <p:cNvSpPr>
                <a:spLocks/>
              </p:cNvSpPr>
              <p:nvPr/>
            </p:nvSpPr>
            <p:spPr bwMode="auto">
              <a:xfrm>
                <a:off x="2658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1" name="Freeform 4388"/>
              <p:cNvSpPr>
                <a:spLocks/>
              </p:cNvSpPr>
              <p:nvPr/>
            </p:nvSpPr>
            <p:spPr bwMode="auto">
              <a:xfrm>
                <a:off x="2658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2" name="Freeform 4389"/>
              <p:cNvSpPr>
                <a:spLocks/>
              </p:cNvSpPr>
              <p:nvPr/>
            </p:nvSpPr>
            <p:spPr bwMode="auto">
              <a:xfrm>
                <a:off x="2658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3" name="Freeform 4390"/>
              <p:cNvSpPr>
                <a:spLocks/>
              </p:cNvSpPr>
              <p:nvPr/>
            </p:nvSpPr>
            <p:spPr bwMode="auto">
              <a:xfrm>
                <a:off x="2658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4" name="Freeform 4391"/>
              <p:cNvSpPr>
                <a:spLocks/>
              </p:cNvSpPr>
              <p:nvPr/>
            </p:nvSpPr>
            <p:spPr bwMode="auto">
              <a:xfrm>
                <a:off x="2658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5" name="Freeform 4392"/>
              <p:cNvSpPr>
                <a:spLocks/>
              </p:cNvSpPr>
              <p:nvPr/>
            </p:nvSpPr>
            <p:spPr bwMode="auto">
              <a:xfrm>
                <a:off x="2658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6" name="Freeform 4393"/>
              <p:cNvSpPr>
                <a:spLocks/>
              </p:cNvSpPr>
              <p:nvPr/>
            </p:nvSpPr>
            <p:spPr bwMode="auto">
              <a:xfrm>
                <a:off x="2658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7" name="Freeform 4394"/>
              <p:cNvSpPr>
                <a:spLocks/>
              </p:cNvSpPr>
              <p:nvPr/>
            </p:nvSpPr>
            <p:spPr bwMode="auto">
              <a:xfrm>
                <a:off x="2658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8" name="Freeform 4395"/>
              <p:cNvSpPr>
                <a:spLocks/>
              </p:cNvSpPr>
              <p:nvPr/>
            </p:nvSpPr>
            <p:spPr bwMode="auto">
              <a:xfrm>
                <a:off x="2658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89" name="Freeform 4396"/>
              <p:cNvSpPr>
                <a:spLocks/>
              </p:cNvSpPr>
              <p:nvPr/>
            </p:nvSpPr>
            <p:spPr bwMode="auto">
              <a:xfrm>
                <a:off x="2658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0" name="Freeform 4397"/>
              <p:cNvSpPr>
                <a:spLocks/>
              </p:cNvSpPr>
              <p:nvPr/>
            </p:nvSpPr>
            <p:spPr bwMode="auto">
              <a:xfrm>
                <a:off x="2658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1" name="Freeform 4398"/>
              <p:cNvSpPr>
                <a:spLocks/>
              </p:cNvSpPr>
              <p:nvPr/>
            </p:nvSpPr>
            <p:spPr bwMode="auto">
              <a:xfrm>
                <a:off x="2658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2" name="Line 4399"/>
              <p:cNvSpPr>
                <a:spLocks noChangeShapeType="1"/>
              </p:cNvSpPr>
              <p:nvPr/>
            </p:nvSpPr>
            <p:spPr bwMode="auto">
              <a:xfrm>
                <a:off x="2656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3" name="Line 4400"/>
              <p:cNvSpPr>
                <a:spLocks noChangeShapeType="1"/>
              </p:cNvSpPr>
              <p:nvPr/>
            </p:nvSpPr>
            <p:spPr bwMode="auto">
              <a:xfrm flipV="1">
                <a:off x="2657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4" name="Line 4401"/>
              <p:cNvSpPr>
                <a:spLocks noChangeShapeType="1"/>
              </p:cNvSpPr>
              <p:nvPr/>
            </p:nvSpPr>
            <p:spPr bwMode="auto">
              <a:xfrm flipH="1" flipV="1">
                <a:off x="2656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5" name="Freeform 4402"/>
              <p:cNvSpPr>
                <a:spLocks/>
              </p:cNvSpPr>
              <p:nvPr/>
            </p:nvSpPr>
            <p:spPr bwMode="auto">
              <a:xfrm>
                <a:off x="2659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6" name="Freeform 4403"/>
              <p:cNvSpPr>
                <a:spLocks/>
              </p:cNvSpPr>
              <p:nvPr/>
            </p:nvSpPr>
            <p:spPr bwMode="auto">
              <a:xfrm>
                <a:off x="2659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7" name="Freeform 4404"/>
              <p:cNvSpPr>
                <a:spLocks/>
              </p:cNvSpPr>
              <p:nvPr/>
            </p:nvSpPr>
            <p:spPr bwMode="auto">
              <a:xfrm>
                <a:off x="2659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8" name="Freeform 4405"/>
              <p:cNvSpPr>
                <a:spLocks/>
              </p:cNvSpPr>
              <p:nvPr/>
            </p:nvSpPr>
            <p:spPr bwMode="auto">
              <a:xfrm>
                <a:off x="2659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99" name="Line 4406"/>
              <p:cNvSpPr>
                <a:spLocks noChangeShapeType="1"/>
              </p:cNvSpPr>
              <p:nvPr/>
            </p:nvSpPr>
            <p:spPr bwMode="auto">
              <a:xfrm>
                <a:off x="2633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0" name="Line 4407"/>
              <p:cNvSpPr>
                <a:spLocks noChangeShapeType="1"/>
              </p:cNvSpPr>
              <p:nvPr/>
            </p:nvSpPr>
            <p:spPr bwMode="auto">
              <a:xfrm flipV="1">
                <a:off x="2649" y="3131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1" name="Line 4408"/>
              <p:cNvSpPr>
                <a:spLocks noChangeShapeType="1"/>
              </p:cNvSpPr>
              <p:nvPr/>
            </p:nvSpPr>
            <p:spPr bwMode="auto">
              <a:xfrm flipV="1">
                <a:off x="2649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2" name="Line 4409"/>
              <p:cNvSpPr>
                <a:spLocks noChangeShapeType="1"/>
              </p:cNvSpPr>
              <p:nvPr/>
            </p:nvSpPr>
            <p:spPr bwMode="auto">
              <a:xfrm flipV="1">
                <a:off x="2649" y="3026"/>
                <a:ext cx="1" cy="8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3" name="Line 4410"/>
              <p:cNvSpPr>
                <a:spLocks noChangeShapeType="1"/>
              </p:cNvSpPr>
              <p:nvPr/>
            </p:nvSpPr>
            <p:spPr bwMode="auto">
              <a:xfrm flipV="1">
                <a:off x="2649" y="301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4" name="Line 4411"/>
              <p:cNvSpPr>
                <a:spLocks noChangeShapeType="1"/>
              </p:cNvSpPr>
              <p:nvPr/>
            </p:nvSpPr>
            <p:spPr bwMode="auto">
              <a:xfrm flipV="1">
                <a:off x="2649" y="2934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5" name="Line 4412"/>
              <p:cNvSpPr>
                <a:spLocks noChangeShapeType="1"/>
              </p:cNvSpPr>
              <p:nvPr/>
            </p:nvSpPr>
            <p:spPr bwMode="auto">
              <a:xfrm flipV="1">
                <a:off x="2656" y="2999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6" name="Line 4413"/>
              <p:cNvSpPr>
                <a:spLocks noChangeShapeType="1"/>
              </p:cNvSpPr>
              <p:nvPr/>
            </p:nvSpPr>
            <p:spPr bwMode="auto">
              <a:xfrm flipV="1">
                <a:off x="2635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7" name="Line 4414"/>
              <p:cNvSpPr>
                <a:spLocks noChangeShapeType="1"/>
              </p:cNvSpPr>
              <p:nvPr/>
            </p:nvSpPr>
            <p:spPr bwMode="auto">
              <a:xfrm flipV="1">
                <a:off x="2663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8" name="Freeform 4415"/>
              <p:cNvSpPr>
                <a:spLocks/>
              </p:cNvSpPr>
              <p:nvPr/>
            </p:nvSpPr>
            <p:spPr bwMode="auto">
              <a:xfrm>
                <a:off x="2647" y="3190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09" name="Line 4416"/>
              <p:cNvSpPr>
                <a:spLocks noChangeShapeType="1"/>
              </p:cNvSpPr>
              <p:nvPr/>
            </p:nvSpPr>
            <p:spPr bwMode="auto">
              <a:xfrm flipH="1">
                <a:off x="2649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0" name="Line 4417"/>
              <p:cNvSpPr>
                <a:spLocks noChangeShapeType="1"/>
              </p:cNvSpPr>
              <p:nvPr/>
            </p:nvSpPr>
            <p:spPr bwMode="auto">
              <a:xfrm>
                <a:off x="2635" y="3194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1" name="Line 4418"/>
              <p:cNvSpPr>
                <a:spLocks noChangeShapeType="1"/>
              </p:cNvSpPr>
              <p:nvPr/>
            </p:nvSpPr>
            <p:spPr bwMode="auto">
              <a:xfrm>
                <a:off x="264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2" name="Line 4419"/>
              <p:cNvSpPr>
                <a:spLocks noChangeShapeType="1"/>
              </p:cNvSpPr>
              <p:nvPr/>
            </p:nvSpPr>
            <p:spPr bwMode="auto">
              <a:xfrm flipH="1">
                <a:off x="264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3" name="Line 4420"/>
              <p:cNvSpPr>
                <a:spLocks noChangeShapeType="1"/>
              </p:cNvSpPr>
              <p:nvPr/>
            </p:nvSpPr>
            <p:spPr bwMode="auto">
              <a:xfrm>
                <a:off x="2635" y="31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4" name="Line 4421"/>
              <p:cNvSpPr>
                <a:spLocks noChangeShapeType="1"/>
              </p:cNvSpPr>
              <p:nvPr/>
            </p:nvSpPr>
            <p:spPr bwMode="auto">
              <a:xfrm>
                <a:off x="264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5" name="Line 4422"/>
              <p:cNvSpPr>
                <a:spLocks noChangeShapeType="1"/>
              </p:cNvSpPr>
              <p:nvPr/>
            </p:nvSpPr>
            <p:spPr bwMode="auto">
              <a:xfrm>
                <a:off x="264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6" name="Line 4423"/>
              <p:cNvSpPr>
                <a:spLocks noChangeShapeType="1"/>
              </p:cNvSpPr>
              <p:nvPr/>
            </p:nvSpPr>
            <p:spPr bwMode="auto">
              <a:xfrm flipH="1">
                <a:off x="2635" y="31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7" name="Line 4424"/>
              <p:cNvSpPr>
                <a:spLocks noChangeShapeType="1"/>
              </p:cNvSpPr>
              <p:nvPr/>
            </p:nvSpPr>
            <p:spPr bwMode="auto">
              <a:xfrm>
                <a:off x="2635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8" name="Line 4425"/>
              <p:cNvSpPr>
                <a:spLocks noChangeShapeType="1"/>
              </p:cNvSpPr>
              <p:nvPr/>
            </p:nvSpPr>
            <p:spPr bwMode="auto">
              <a:xfrm>
                <a:off x="2636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19" name="Line 4426"/>
              <p:cNvSpPr>
                <a:spLocks noChangeShapeType="1"/>
              </p:cNvSpPr>
              <p:nvPr/>
            </p:nvSpPr>
            <p:spPr bwMode="auto">
              <a:xfrm flipH="1">
                <a:off x="26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0" name="Line 4427"/>
              <p:cNvSpPr>
                <a:spLocks noChangeShapeType="1"/>
              </p:cNvSpPr>
              <p:nvPr/>
            </p:nvSpPr>
            <p:spPr bwMode="auto">
              <a:xfrm flipH="1">
                <a:off x="2635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1" name="Line 4428"/>
              <p:cNvSpPr>
                <a:spLocks noChangeShapeType="1"/>
              </p:cNvSpPr>
              <p:nvPr/>
            </p:nvSpPr>
            <p:spPr bwMode="auto">
              <a:xfrm>
                <a:off x="26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2" name="Line 4429"/>
              <p:cNvSpPr>
                <a:spLocks noChangeShapeType="1"/>
              </p:cNvSpPr>
              <p:nvPr/>
            </p:nvSpPr>
            <p:spPr bwMode="auto">
              <a:xfrm>
                <a:off x="2635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3" name="Line 4430"/>
              <p:cNvSpPr>
                <a:spLocks noChangeShapeType="1"/>
              </p:cNvSpPr>
              <p:nvPr/>
            </p:nvSpPr>
            <p:spPr bwMode="auto">
              <a:xfrm flipH="1">
                <a:off x="26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4" name="Line 4431"/>
              <p:cNvSpPr>
                <a:spLocks noChangeShapeType="1"/>
              </p:cNvSpPr>
              <p:nvPr/>
            </p:nvSpPr>
            <p:spPr bwMode="auto">
              <a:xfrm flipV="1">
                <a:off x="2641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5" name="Line 4432"/>
              <p:cNvSpPr>
                <a:spLocks noChangeShapeType="1"/>
              </p:cNvSpPr>
              <p:nvPr/>
            </p:nvSpPr>
            <p:spPr bwMode="auto">
              <a:xfrm>
                <a:off x="2642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6" name="Line 4433"/>
              <p:cNvSpPr>
                <a:spLocks noChangeShapeType="1"/>
              </p:cNvSpPr>
              <p:nvPr/>
            </p:nvSpPr>
            <p:spPr bwMode="auto">
              <a:xfrm flipH="1">
                <a:off x="2636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7" name="Line 4434"/>
              <p:cNvSpPr>
                <a:spLocks noChangeShapeType="1"/>
              </p:cNvSpPr>
              <p:nvPr/>
            </p:nvSpPr>
            <p:spPr bwMode="auto">
              <a:xfrm flipH="1" flipV="1">
                <a:off x="2635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8" name="Freeform 4435"/>
              <p:cNvSpPr>
                <a:spLocks/>
              </p:cNvSpPr>
              <p:nvPr/>
            </p:nvSpPr>
            <p:spPr bwMode="auto">
              <a:xfrm>
                <a:off x="2639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29" name="Freeform 4436"/>
              <p:cNvSpPr>
                <a:spLocks/>
              </p:cNvSpPr>
              <p:nvPr/>
            </p:nvSpPr>
            <p:spPr bwMode="auto">
              <a:xfrm>
                <a:off x="2638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0" name="Freeform 4437"/>
              <p:cNvSpPr>
                <a:spLocks/>
              </p:cNvSpPr>
              <p:nvPr/>
            </p:nvSpPr>
            <p:spPr bwMode="auto">
              <a:xfrm>
                <a:off x="2638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1" name="Freeform 4438"/>
              <p:cNvSpPr>
                <a:spLocks/>
              </p:cNvSpPr>
              <p:nvPr/>
            </p:nvSpPr>
            <p:spPr bwMode="auto">
              <a:xfrm>
                <a:off x="2638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2" name="Freeform 4439"/>
              <p:cNvSpPr>
                <a:spLocks/>
              </p:cNvSpPr>
              <p:nvPr/>
            </p:nvSpPr>
            <p:spPr bwMode="auto">
              <a:xfrm>
                <a:off x="2638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3" name="Freeform 4440"/>
              <p:cNvSpPr>
                <a:spLocks/>
              </p:cNvSpPr>
              <p:nvPr/>
            </p:nvSpPr>
            <p:spPr bwMode="auto">
              <a:xfrm>
                <a:off x="2638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4" name="Freeform 4441"/>
              <p:cNvSpPr>
                <a:spLocks/>
              </p:cNvSpPr>
              <p:nvPr/>
            </p:nvSpPr>
            <p:spPr bwMode="auto">
              <a:xfrm>
                <a:off x="2638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5" name="Freeform 4442"/>
              <p:cNvSpPr>
                <a:spLocks/>
              </p:cNvSpPr>
              <p:nvPr/>
            </p:nvSpPr>
            <p:spPr bwMode="auto">
              <a:xfrm>
                <a:off x="2639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6" name="Freeform 4443"/>
              <p:cNvSpPr>
                <a:spLocks/>
              </p:cNvSpPr>
              <p:nvPr/>
            </p:nvSpPr>
            <p:spPr bwMode="auto">
              <a:xfrm>
                <a:off x="2639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7" name="Freeform 4444"/>
              <p:cNvSpPr>
                <a:spLocks/>
              </p:cNvSpPr>
              <p:nvPr/>
            </p:nvSpPr>
            <p:spPr bwMode="auto">
              <a:xfrm>
                <a:off x="2640" y="319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8" name="Freeform 4445"/>
              <p:cNvSpPr>
                <a:spLocks/>
              </p:cNvSpPr>
              <p:nvPr/>
            </p:nvSpPr>
            <p:spPr bwMode="auto">
              <a:xfrm>
                <a:off x="2640" y="3191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39" name="Freeform 4446"/>
              <p:cNvSpPr>
                <a:spLocks/>
              </p:cNvSpPr>
              <p:nvPr/>
            </p:nvSpPr>
            <p:spPr bwMode="auto">
              <a:xfrm>
                <a:off x="2641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0" name="Freeform 4447"/>
              <p:cNvSpPr>
                <a:spLocks/>
              </p:cNvSpPr>
              <p:nvPr/>
            </p:nvSpPr>
            <p:spPr bwMode="auto">
              <a:xfrm>
                <a:off x="2641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1" name="Freeform 4448"/>
              <p:cNvSpPr>
                <a:spLocks/>
              </p:cNvSpPr>
              <p:nvPr/>
            </p:nvSpPr>
            <p:spPr bwMode="auto">
              <a:xfrm>
                <a:off x="2640" y="3193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2" name="Freeform 4449"/>
              <p:cNvSpPr>
                <a:spLocks/>
              </p:cNvSpPr>
              <p:nvPr/>
            </p:nvSpPr>
            <p:spPr bwMode="auto">
              <a:xfrm>
                <a:off x="2640" y="31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3" name="Freeform 4450"/>
              <p:cNvSpPr>
                <a:spLocks/>
              </p:cNvSpPr>
              <p:nvPr/>
            </p:nvSpPr>
            <p:spPr bwMode="auto">
              <a:xfrm>
                <a:off x="2639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4" name="Line 4451"/>
              <p:cNvSpPr>
                <a:spLocks noChangeShapeType="1"/>
              </p:cNvSpPr>
              <p:nvPr/>
            </p:nvSpPr>
            <p:spPr bwMode="auto">
              <a:xfrm flipH="1">
                <a:off x="2662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5" name="Line 4452"/>
              <p:cNvSpPr>
                <a:spLocks noChangeShapeType="1"/>
              </p:cNvSpPr>
              <p:nvPr/>
            </p:nvSpPr>
            <p:spPr bwMode="auto">
              <a:xfrm>
                <a:off x="2662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6" name="Line 4453"/>
              <p:cNvSpPr>
                <a:spLocks noChangeShapeType="1"/>
              </p:cNvSpPr>
              <p:nvPr/>
            </p:nvSpPr>
            <p:spPr bwMode="auto">
              <a:xfrm>
                <a:off x="2663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7" name="Line 4454"/>
              <p:cNvSpPr>
                <a:spLocks noChangeShapeType="1"/>
              </p:cNvSpPr>
              <p:nvPr/>
            </p:nvSpPr>
            <p:spPr bwMode="auto">
              <a:xfrm flipV="1">
                <a:off x="2662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8" name="Line 4455"/>
              <p:cNvSpPr>
                <a:spLocks noChangeShapeType="1"/>
              </p:cNvSpPr>
              <p:nvPr/>
            </p:nvSpPr>
            <p:spPr bwMode="auto">
              <a:xfrm flipV="1">
                <a:off x="2657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49" name="Line 4456"/>
              <p:cNvSpPr>
                <a:spLocks noChangeShapeType="1"/>
              </p:cNvSpPr>
              <p:nvPr/>
            </p:nvSpPr>
            <p:spPr bwMode="auto">
              <a:xfrm>
                <a:off x="2656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0" name="Freeform 4457"/>
              <p:cNvSpPr>
                <a:spLocks/>
              </p:cNvSpPr>
              <p:nvPr/>
            </p:nvSpPr>
            <p:spPr bwMode="auto">
              <a:xfrm>
                <a:off x="2657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1" name="Freeform 4458"/>
              <p:cNvSpPr>
                <a:spLocks/>
              </p:cNvSpPr>
              <p:nvPr/>
            </p:nvSpPr>
            <p:spPr bwMode="auto">
              <a:xfrm>
                <a:off x="2657" y="31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2" name="Freeform 4459"/>
              <p:cNvSpPr>
                <a:spLocks/>
              </p:cNvSpPr>
              <p:nvPr/>
            </p:nvSpPr>
            <p:spPr bwMode="auto">
              <a:xfrm>
                <a:off x="2657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3" name="Freeform 4460"/>
              <p:cNvSpPr>
                <a:spLocks/>
              </p:cNvSpPr>
              <p:nvPr/>
            </p:nvSpPr>
            <p:spPr bwMode="auto">
              <a:xfrm>
                <a:off x="2657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4" name="Freeform 4461"/>
              <p:cNvSpPr>
                <a:spLocks/>
              </p:cNvSpPr>
              <p:nvPr/>
            </p:nvSpPr>
            <p:spPr bwMode="auto">
              <a:xfrm>
                <a:off x="2657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5" name="Freeform 4462"/>
              <p:cNvSpPr>
                <a:spLocks/>
              </p:cNvSpPr>
              <p:nvPr/>
            </p:nvSpPr>
            <p:spPr bwMode="auto">
              <a:xfrm>
                <a:off x="2657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6" name="Freeform 4463"/>
              <p:cNvSpPr>
                <a:spLocks/>
              </p:cNvSpPr>
              <p:nvPr/>
            </p:nvSpPr>
            <p:spPr bwMode="auto">
              <a:xfrm>
                <a:off x="2657" y="319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7" name="Freeform 4464"/>
              <p:cNvSpPr>
                <a:spLocks/>
              </p:cNvSpPr>
              <p:nvPr/>
            </p:nvSpPr>
            <p:spPr bwMode="auto">
              <a:xfrm>
                <a:off x="2657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8" name="Freeform 4465"/>
              <p:cNvSpPr>
                <a:spLocks/>
              </p:cNvSpPr>
              <p:nvPr/>
            </p:nvSpPr>
            <p:spPr bwMode="auto">
              <a:xfrm>
                <a:off x="2658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59" name="Freeform 4466"/>
              <p:cNvSpPr>
                <a:spLocks/>
              </p:cNvSpPr>
              <p:nvPr/>
            </p:nvSpPr>
            <p:spPr bwMode="auto">
              <a:xfrm>
                <a:off x="2658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0" name="Freeform 4467"/>
              <p:cNvSpPr>
                <a:spLocks/>
              </p:cNvSpPr>
              <p:nvPr/>
            </p:nvSpPr>
            <p:spPr bwMode="auto">
              <a:xfrm>
                <a:off x="2658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1" name="Freeform 4468"/>
              <p:cNvSpPr>
                <a:spLocks/>
              </p:cNvSpPr>
              <p:nvPr/>
            </p:nvSpPr>
            <p:spPr bwMode="auto">
              <a:xfrm>
                <a:off x="2658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2" name="Freeform 4469"/>
              <p:cNvSpPr>
                <a:spLocks/>
              </p:cNvSpPr>
              <p:nvPr/>
            </p:nvSpPr>
            <p:spPr bwMode="auto">
              <a:xfrm>
                <a:off x="2659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3" name="Freeform 4470"/>
              <p:cNvSpPr>
                <a:spLocks/>
              </p:cNvSpPr>
              <p:nvPr/>
            </p:nvSpPr>
            <p:spPr bwMode="auto">
              <a:xfrm>
                <a:off x="2659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4" name="Freeform 4471"/>
              <p:cNvSpPr>
                <a:spLocks/>
              </p:cNvSpPr>
              <p:nvPr/>
            </p:nvSpPr>
            <p:spPr bwMode="auto">
              <a:xfrm>
                <a:off x="2659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5" name="Freeform 4472"/>
              <p:cNvSpPr>
                <a:spLocks/>
              </p:cNvSpPr>
              <p:nvPr/>
            </p:nvSpPr>
            <p:spPr bwMode="auto">
              <a:xfrm>
                <a:off x="2659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6" name="Freeform 4473"/>
              <p:cNvSpPr>
                <a:spLocks/>
              </p:cNvSpPr>
              <p:nvPr/>
            </p:nvSpPr>
            <p:spPr bwMode="auto">
              <a:xfrm>
                <a:off x="2647" y="3135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7" name="Line 4474"/>
              <p:cNvSpPr>
                <a:spLocks noChangeShapeType="1"/>
              </p:cNvSpPr>
              <p:nvPr/>
            </p:nvSpPr>
            <p:spPr bwMode="auto">
              <a:xfrm flipH="1">
                <a:off x="2649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8" name="Line 4475"/>
              <p:cNvSpPr>
                <a:spLocks noChangeShapeType="1"/>
              </p:cNvSpPr>
              <p:nvPr/>
            </p:nvSpPr>
            <p:spPr bwMode="auto">
              <a:xfrm>
                <a:off x="2635" y="31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69" name="Line 4476"/>
              <p:cNvSpPr>
                <a:spLocks noChangeShapeType="1"/>
              </p:cNvSpPr>
              <p:nvPr/>
            </p:nvSpPr>
            <p:spPr bwMode="auto">
              <a:xfrm flipH="1">
                <a:off x="264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0" name="Line 4477"/>
              <p:cNvSpPr>
                <a:spLocks noChangeShapeType="1"/>
              </p:cNvSpPr>
              <p:nvPr/>
            </p:nvSpPr>
            <p:spPr bwMode="auto">
              <a:xfrm>
                <a:off x="264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1" name="Line 4478"/>
              <p:cNvSpPr>
                <a:spLocks noChangeShapeType="1"/>
              </p:cNvSpPr>
              <p:nvPr/>
            </p:nvSpPr>
            <p:spPr bwMode="auto">
              <a:xfrm flipH="1">
                <a:off x="2649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2" name="Line 4479"/>
              <p:cNvSpPr>
                <a:spLocks noChangeShapeType="1"/>
              </p:cNvSpPr>
              <p:nvPr/>
            </p:nvSpPr>
            <p:spPr bwMode="auto">
              <a:xfrm>
                <a:off x="2635" y="313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3" name="Line 4480"/>
              <p:cNvSpPr>
                <a:spLocks noChangeShapeType="1"/>
              </p:cNvSpPr>
              <p:nvPr/>
            </p:nvSpPr>
            <p:spPr bwMode="auto">
              <a:xfrm flipH="1">
                <a:off x="264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4" name="Line 4481"/>
              <p:cNvSpPr>
                <a:spLocks noChangeShapeType="1"/>
              </p:cNvSpPr>
              <p:nvPr/>
            </p:nvSpPr>
            <p:spPr bwMode="auto">
              <a:xfrm flipH="1">
                <a:off x="2635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5" name="Line 4482"/>
              <p:cNvSpPr>
                <a:spLocks noChangeShapeType="1"/>
              </p:cNvSpPr>
              <p:nvPr/>
            </p:nvSpPr>
            <p:spPr bwMode="auto">
              <a:xfrm flipH="1">
                <a:off x="2635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6" name="Line 4483"/>
              <p:cNvSpPr>
                <a:spLocks noChangeShapeType="1"/>
              </p:cNvSpPr>
              <p:nvPr/>
            </p:nvSpPr>
            <p:spPr bwMode="auto">
              <a:xfrm flipV="1">
                <a:off x="2642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7" name="Line 4484"/>
              <p:cNvSpPr>
                <a:spLocks noChangeShapeType="1"/>
              </p:cNvSpPr>
              <p:nvPr/>
            </p:nvSpPr>
            <p:spPr bwMode="auto">
              <a:xfrm>
                <a:off x="2641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8" name="Line 4485"/>
              <p:cNvSpPr>
                <a:spLocks noChangeShapeType="1"/>
              </p:cNvSpPr>
              <p:nvPr/>
            </p:nvSpPr>
            <p:spPr bwMode="auto">
              <a:xfrm flipV="1">
                <a:off x="2635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79" name="Line 4486"/>
              <p:cNvSpPr>
                <a:spLocks noChangeShapeType="1"/>
              </p:cNvSpPr>
              <p:nvPr/>
            </p:nvSpPr>
            <p:spPr bwMode="auto">
              <a:xfrm>
                <a:off x="26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0" name="Line 4487"/>
              <p:cNvSpPr>
                <a:spLocks noChangeShapeType="1"/>
              </p:cNvSpPr>
              <p:nvPr/>
            </p:nvSpPr>
            <p:spPr bwMode="auto">
              <a:xfrm flipH="1" flipV="1">
                <a:off x="2635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1" name="Line 4488"/>
              <p:cNvSpPr>
                <a:spLocks noChangeShapeType="1"/>
              </p:cNvSpPr>
              <p:nvPr/>
            </p:nvSpPr>
            <p:spPr bwMode="auto">
              <a:xfrm flipH="1">
                <a:off x="26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2" name="Line 4489"/>
              <p:cNvSpPr>
                <a:spLocks noChangeShapeType="1"/>
              </p:cNvSpPr>
              <p:nvPr/>
            </p:nvSpPr>
            <p:spPr bwMode="auto">
              <a:xfrm>
                <a:off x="2636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3" name="Line 4490"/>
              <p:cNvSpPr>
                <a:spLocks noChangeShapeType="1"/>
              </p:cNvSpPr>
              <p:nvPr/>
            </p:nvSpPr>
            <p:spPr bwMode="auto">
              <a:xfrm flipV="1">
                <a:off x="2635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4" name="Freeform 4491"/>
              <p:cNvSpPr>
                <a:spLocks/>
              </p:cNvSpPr>
              <p:nvPr/>
            </p:nvSpPr>
            <p:spPr bwMode="auto">
              <a:xfrm>
                <a:off x="2639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5" name="Freeform 4492"/>
              <p:cNvSpPr>
                <a:spLocks/>
              </p:cNvSpPr>
              <p:nvPr/>
            </p:nvSpPr>
            <p:spPr bwMode="auto">
              <a:xfrm>
                <a:off x="2638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6" name="Freeform 4493"/>
              <p:cNvSpPr>
                <a:spLocks/>
              </p:cNvSpPr>
              <p:nvPr/>
            </p:nvSpPr>
            <p:spPr bwMode="auto">
              <a:xfrm>
                <a:off x="2638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7" name="Freeform 4494"/>
              <p:cNvSpPr>
                <a:spLocks/>
              </p:cNvSpPr>
              <p:nvPr/>
            </p:nvSpPr>
            <p:spPr bwMode="auto">
              <a:xfrm>
                <a:off x="2638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8" name="Freeform 4495"/>
              <p:cNvSpPr>
                <a:spLocks/>
              </p:cNvSpPr>
              <p:nvPr/>
            </p:nvSpPr>
            <p:spPr bwMode="auto">
              <a:xfrm>
                <a:off x="2638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89" name="Freeform 4496"/>
              <p:cNvSpPr>
                <a:spLocks/>
              </p:cNvSpPr>
              <p:nvPr/>
            </p:nvSpPr>
            <p:spPr bwMode="auto">
              <a:xfrm>
                <a:off x="2638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0" name="Freeform 4497"/>
              <p:cNvSpPr>
                <a:spLocks/>
              </p:cNvSpPr>
              <p:nvPr/>
            </p:nvSpPr>
            <p:spPr bwMode="auto">
              <a:xfrm>
                <a:off x="2638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1" name="Freeform 4498"/>
              <p:cNvSpPr>
                <a:spLocks/>
              </p:cNvSpPr>
              <p:nvPr/>
            </p:nvSpPr>
            <p:spPr bwMode="auto">
              <a:xfrm>
                <a:off x="2639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2" name="Freeform 4499"/>
              <p:cNvSpPr>
                <a:spLocks/>
              </p:cNvSpPr>
              <p:nvPr/>
            </p:nvSpPr>
            <p:spPr bwMode="auto">
              <a:xfrm>
                <a:off x="2639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3" name="Freeform 4500"/>
              <p:cNvSpPr>
                <a:spLocks/>
              </p:cNvSpPr>
              <p:nvPr/>
            </p:nvSpPr>
            <p:spPr bwMode="auto">
              <a:xfrm>
                <a:off x="2640" y="313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4" name="Freeform 4501"/>
              <p:cNvSpPr>
                <a:spLocks/>
              </p:cNvSpPr>
              <p:nvPr/>
            </p:nvSpPr>
            <p:spPr bwMode="auto">
              <a:xfrm>
                <a:off x="2640" y="3138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5" name="Freeform 4502"/>
              <p:cNvSpPr>
                <a:spLocks/>
              </p:cNvSpPr>
              <p:nvPr/>
            </p:nvSpPr>
            <p:spPr bwMode="auto">
              <a:xfrm>
                <a:off x="2641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6" name="Freeform 4503"/>
              <p:cNvSpPr>
                <a:spLocks/>
              </p:cNvSpPr>
              <p:nvPr/>
            </p:nvSpPr>
            <p:spPr bwMode="auto">
              <a:xfrm>
                <a:off x="2641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7" name="Freeform 4504"/>
              <p:cNvSpPr>
                <a:spLocks/>
              </p:cNvSpPr>
              <p:nvPr/>
            </p:nvSpPr>
            <p:spPr bwMode="auto">
              <a:xfrm>
                <a:off x="2640" y="3136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8" name="Freeform 4505"/>
              <p:cNvSpPr>
                <a:spLocks/>
              </p:cNvSpPr>
              <p:nvPr/>
            </p:nvSpPr>
            <p:spPr bwMode="auto">
              <a:xfrm>
                <a:off x="2640" y="313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9" name="Freeform 4506"/>
              <p:cNvSpPr>
                <a:spLocks/>
              </p:cNvSpPr>
              <p:nvPr/>
            </p:nvSpPr>
            <p:spPr bwMode="auto">
              <a:xfrm>
                <a:off x="2639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0" name="Line 4507"/>
              <p:cNvSpPr>
                <a:spLocks noChangeShapeType="1"/>
              </p:cNvSpPr>
              <p:nvPr/>
            </p:nvSpPr>
            <p:spPr bwMode="auto">
              <a:xfrm flipV="1">
                <a:off x="2635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1" name="Line 4508"/>
              <p:cNvSpPr>
                <a:spLocks noChangeShapeType="1"/>
              </p:cNvSpPr>
              <p:nvPr/>
            </p:nvSpPr>
            <p:spPr bwMode="auto">
              <a:xfrm>
                <a:off x="2636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2" name="Line 4509"/>
              <p:cNvSpPr>
                <a:spLocks noChangeShapeType="1"/>
              </p:cNvSpPr>
              <p:nvPr/>
            </p:nvSpPr>
            <p:spPr bwMode="auto">
              <a:xfrm flipV="1">
                <a:off x="2641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3" name="Line 4510"/>
              <p:cNvSpPr>
                <a:spLocks noChangeShapeType="1"/>
              </p:cNvSpPr>
              <p:nvPr/>
            </p:nvSpPr>
            <p:spPr bwMode="auto">
              <a:xfrm>
                <a:off x="2642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4" name="Line 4511"/>
              <p:cNvSpPr>
                <a:spLocks noChangeShapeType="1"/>
              </p:cNvSpPr>
              <p:nvPr/>
            </p:nvSpPr>
            <p:spPr bwMode="auto">
              <a:xfrm flipV="1">
                <a:off x="2656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5" name="Line 4512"/>
              <p:cNvSpPr>
                <a:spLocks noChangeShapeType="1"/>
              </p:cNvSpPr>
              <p:nvPr/>
            </p:nvSpPr>
            <p:spPr bwMode="auto">
              <a:xfrm>
                <a:off x="2657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6" name="Line 4513"/>
              <p:cNvSpPr>
                <a:spLocks noChangeShapeType="1"/>
              </p:cNvSpPr>
              <p:nvPr/>
            </p:nvSpPr>
            <p:spPr bwMode="auto">
              <a:xfrm flipV="1">
                <a:off x="2663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7" name="Line 4514"/>
              <p:cNvSpPr>
                <a:spLocks noChangeShapeType="1"/>
              </p:cNvSpPr>
              <p:nvPr/>
            </p:nvSpPr>
            <p:spPr bwMode="auto">
              <a:xfrm flipV="1">
                <a:off x="2662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8" name="Line 4515"/>
              <p:cNvSpPr>
                <a:spLocks noChangeShapeType="1"/>
              </p:cNvSpPr>
              <p:nvPr/>
            </p:nvSpPr>
            <p:spPr bwMode="auto">
              <a:xfrm flipH="1" flipV="1">
                <a:off x="2662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9" name="Line 4516"/>
              <p:cNvSpPr>
                <a:spLocks noChangeShapeType="1"/>
              </p:cNvSpPr>
              <p:nvPr/>
            </p:nvSpPr>
            <p:spPr bwMode="auto">
              <a:xfrm flipH="1" flipV="1">
                <a:off x="2662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0" name="Freeform 4517"/>
              <p:cNvSpPr>
                <a:spLocks/>
              </p:cNvSpPr>
              <p:nvPr/>
            </p:nvSpPr>
            <p:spPr bwMode="auto">
              <a:xfrm>
                <a:off x="2657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1" name="Freeform 4518"/>
              <p:cNvSpPr>
                <a:spLocks/>
              </p:cNvSpPr>
              <p:nvPr/>
            </p:nvSpPr>
            <p:spPr bwMode="auto">
              <a:xfrm>
                <a:off x="2657" y="313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2" name="Freeform 4519"/>
              <p:cNvSpPr>
                <a:spLocks/>
              </p:cNvSpPr>
              <p:nvPr/>
            </p:nvSpPr>
            <p:spPr bwMode="auto">
              <a:xfrm>
                <a:off x="2657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3" name="Freeform 4520"/>
              <p:cNvSpPr>
                <a:spLocks/>
              </p:cNvSpPr>
              <p:nvPr/>
            </p:nvSpPr>
            <p:spPr bwMode="auto">
              <a:xfrm>
                <a:off x="2657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4" name="Freeform 4521"/>
              <p:cNvSpPr>
                <a:spLocks/>
              </p:cNvSpPr>
              <p:nvPr/>
            </p:nvSpPr>
            <p:spPr bwMode="auto">
              <a:xfrm>
                <a:off x="2657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5" name="Freeform 4522"/>
              <p:cNvSpPr>
                <a:spLocks/>
              </p:cNvSpPr>
              <p:nvPr/>
            </p:nvSpPr>
            <p:spPr bwMode="auto">
              <a:xfrm>
                <a:off x="2657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6" name="Freeform 4523"/>
              <p:cNvSpPr>
                <a:spLocks/>
              </p:cNvSpPr>
              <p:nvPr/>
            </p:nvSpPr>
            <p:spPr bwMode="auto">
              <a:xfrm>
                <a:off x="2657" y="31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7" name="Freeform 4524"/>
              <p:cNvSpPr>
                <a:spLocks/>
              </p:cNvSpPr>
              <p:nvPr/>
            </p:nvSpPr>
            <p:spPr bwMode="auto">
              <a:xfrm>
                <a:off x="2657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8" name="Freeform 4525"/>
              <p:cNvSpPr>
                <a:spLocks/>
              </p:cNvSpPr>
              <p:nvPr/>
            </p:nvSpPr>
            <p:spPr bwMode="auto">
              <a:xfrm>
                <a:off x="2658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19" name="Freeform 4526"/>
              <p:cNvSpPr>
                <a:spLocks/>
              </p:cNvSpPr>
              <p:nvPr/>
            </p:nvSpPr>
            <p:spPr bwMode="auto">
              <a:xfrm>
                <a:off x="2658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0" name="Freeform 4527"/>
              <p:cNvSpPr>
                <a:spLocks/>
              </p:cNvSpPr>
              <p:nvPr/>
            </p:nvSpPr>
            <p:spPr bwMode="auto">
              <a:xfrm>
                <a:off x="2658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1" name="Freeform 4528"/>
              <p:cNvSpPr>
                <a:spLocks/>
              </p:cNvSpPr>
              <p:nvPr/>
            </p:nvSpPr>
            <p:spPr bwMode="auto">
              <a:xfrm>
                <a:off x="2658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2" name="Freeform 4529"/>
              <p:cNvSpPr>
                <a:spLocks/>
              </p:cNvSpPr>
              <p:nvPr/>
            </p:nvSpPr>
            <p:spPr bwMode="auto">
              <a:xfrm>
                <a:off x="2659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3" name="Freeform 4530"/>
              <p:cNvSpPr>
                <a:spLocks/>
              </p:cNvSpPr>
              <p:nvPr/>
            </p:nvSpPr>
            <p:spPr bwMode="auto">
              <a:xfrm>
                <a:off x="2659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4" name="Freeform 4531"/>
              <p:cNvSpPr>
                <a:spLocks/>
              </p:cNvSpPr>
              <p:nvPr/>
            </p:nvSpPr>
            <p:spPr bwMode="auto">
              <a:xfrm>
                <a:off x="2659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5" name="Freeform 4532"/>
              <p:cNvSpPr>
                <a:spLocks/>
              </p:cNvSpPr>
              <p:nvPr/>
            </p:nvSpPr>
            <p:spPr bwMode="auto">
              <a:xfrm>
                <a:off x="2659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6" name="Line 4533"/>
              <p:cNvSpPr>
                <a:spLocks noChangeShapeType="1"/>
              </p:cNvSpPr>
              <p:nvPr/>
            </p:nvSpPr>
            <p:spPr bwMode="auto">
              <a:xfrm flipH="1" flipV="1">
                <a:off x="2656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7" name="Line 4534"/>
              <p:cNvSpPr>
                <a:spLocks noChangeShapeType="1"/>
              </p:cNvSpPr>
              <p:nvPr/>
            </p:nvSpPr>
            <p:spPr bwMode="auto">
              <a:xfrm flipV="1">
                <a:off x="2716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8" name="Line 4535"/>
              <p:cNvSpPr>
                <a:spLocks noChangeShapeType="1"/>
              </p:cNvSpPr>
              <p:nvPr/>
            </p:nvSpPr>
            <p:spPr bwMode="auto">
              <a:xfrm flipH="1">
                <a:off x="2714" y="319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29" name="Line 4536"/>
              <p:cNvSpPr>
                <a:spLocks noChangeShapeType="1"/>
              </p:cNvSpPr>
              <p:nvPr/>
            </p:nvSpPr>
            <p:spPr bwMode="auto">
              <a:xfrm flipH="1">
                <a:off x="2702" y="319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0" name="Line 4537"/>
              <p:cNvSpPr>
                <a:spLocks noChangeShapeType="1"/>
              </p:cNvSpPr>
              <p:nvPr/>
            </p:nvSpPr>
            <p:spPr bwMode="auto">
              <a:xfrm flipH="1">
                <a:off x="2702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31" name="Line 4538"/>
              <p:cNvSpPr>
                <a:spLocks noChangeShapeType="1"/>
              </p:cNvSpPr>
              <p:nvPr/>
            </p:nvSpPr>
            <p:spPr bwMode="auto">
              <a:xfrm flipH="1">
                <a:off x="2702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2" name="Group 4539"/>
            <p:cNvGrpSpPr>
              <a:grpSpLocks/>
            </p:cNvGrpSpPr>
            <p:nvPr/>
          </p:nvGrpSpPr>
          <p:grpSpPr bwMode="auto">
            <a:xfrm>
              <a:off x="2688" y="3122"/>
              <a:ext cx="81" cy="79"/>
              <a:chOff x="2688" y="3122"/>
              <a:chExt cx="81" cy="79"/>
            </a:xfrm>
          </p:grpSpPr>
          <p:sp>
            <p:nvSpPr>
              <p:cNvPr id="114332" name="Line 4540"/>
              <p:cNvSpPr>
                <a:spLocks noChangeShapeType="1"/>
              </p:cNvSpPr>
              <p:nvPr/>
            </p:nvSpPr>
            <p:spPr bwMode="auto">
              <a:xfrm>
                <a:off x="2714" y="31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3" name="Line 4541"/>
              <p:cNvSpPr>
                <a:spLocks noChangeShapeType="1"/>
              </p:cNvSpPr>
              <p:nvPr/>
            </p:nvSpPr>
            <p:spPr bwMode="auto">
              <a:xfrm>
                <a:off x="2702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4" name="Line 4542"/>
              <p:cNvSpPr>
                <a:spLocks noChangeShapeType="1"/>
              </p:cNvSpPr>
              <p:nvPr/>
            </p:nvSpPr>
            <p:spPr bwMode="auto">
              <a:xfrm>
                <a:off x="2716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5" name="Freeform 4543"/>
              <p:cNvSpPr>
                <a:spLocks/>
              </p:cNvSpPr>
              <p:nvPr/>
            </p:nvSpPr>
            <p:spPr bwMode="auto">
              <a:xfrm>
                <a:off x="2700" y="3190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6" name="Line 4544"/>
              <p:cNvSpPr>
                <a:spLocks noChangeShapeType="1"/>
              </p:cNvSpPr>
              <p:nvPr/>
            </p:nvSpPr>
            <p:spPr bwMode="auto">
              <a:xfrm>
                <a:off x="2702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7" name="Line 4545"/>
              <p:cNvSpPr>
                <a:spLocks noChangeShapeType="1"/>
              </p:cNvSpPr>
              <p:nvPr/>
            </p:nvSpPr>
            <p:spPr bwMode="auto">
              <a:xfrm>
                <a:off x="2702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8" name="Line 4546"/>
              <p:cNvSpPr>
                <a:spLocks noChangeShapeType="1"/>
              </p:cNvSpPr>
              <p:nvPr/>
            </p:nvSpPr>
            <p:spPr bwMode="auto">
              <a:xfrm flipV="1">
                <a:off x="2714" y="318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9" name="Freeform 4547"/>
              <p:cNvSpPr>
                <a:spLocks/>
              </p:cNvSpPr>
              <p:nvPr/>
            </p:nvSpPr>
            <p:spPr bwMode="auto">
              <a:xfrm>
                <a:off x="2710" y="31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0" name="Freeform 4548"/>
              <p:cNvSpPr>
                <a:spLocks/>
              </p:cNvSpPr>
              <p:nvPr/>
            </p:nvSpPr>
            <p:spPr bwMode="auto">
              <a:xfrm>
                <a:off x="2710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1" name="Freeform 4549"/>
              <p:cNvSpPr>
                <a:spLocks/>
              </p:cNvSpPr>
              <p:nvPr/>
            </p:nvSpPr>
            <p:spPr bwMode="auto">
              <a:xfrm>
                <a:off x="2710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2" name="Freeform 4550"/>
              <p:cNvSpPr>
                <a:spLocks/>
              </p:cNvSpPr>
              <p:nvPr/>
            </p:nvSpPr>
            <p:spPr bwMode="auto">
              <a:xfrm>
                <a:off x="2709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3" name="Freeform 4551"/>
              <p:cNvSpPr>
                <a:spLocks/>
              </p:cNvSpPr>
              <p:nvPr/>
            </p:nvSpPr>
            <p:spPr bwMode="auto">
              <a:xfrm>
                <a:off x="2709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4" name="Freeform 4552"/>
              <p:cNvSpPr>
                <a:spLocks/>
              </p:cNvSpPr>
              <p:nvPr/>
            </p:nvSpPr>
            <p:spPr bwMode="auto">
              <a:xfrm>
                <a:off x="2710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5" name="Freeform 4553"/>
              <p:cNvSpPr>
                <a:spLocks/>
              </p:cNvSpPr>
              <p:nvPr/>
            </p:nvSpPr>
            <p:spPr bwMode="auto">
              <a:xfrm>
                <a:off x="2710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6" name="Line 4554"/>
              <p:cNvSpPr>
                <a:spLocks noChangeShapeType="1"/>
              </p:cNvSpPr>
              <p:nvPr/>
            </p:nvSpPr>
            <p:spPr bwMode="auto">
              <a:xfrm flipH="1">
                <a:off x="2710" y="31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7" name="Freeform 4555"/>
              <p:cNvSpPr>
                <a:spLocks/>
              </p:cNvSpPr>
              <p:nvPr/>
            </p:nvSpPr>
            <p:spPr bwMode="auto">
              <a:xfrm>
                <a:off x="2711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8" name="Freeform 4556"/>
              <p:cNvSpPr>
                <a:spLocks/>
              </p:cNvSpPr>
              <p:nvPr/>
            </p:nvSpPr>
            <p:spPr bwMode="auto">
              <a:xfrm>
                <a:off x="2711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49" name="Freeform 4557"/>
              <p:cNvSpPr>
                <a:spLocks/>
              </p:cNvSpPr>
              <p:nvPr/>
            </p:nvSpPr>
            <p:spPr bwMode="auto">
              <a:xfrm>
                <a:off x="2712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0" name="Freeform 4558"/>
              <p:cNvSpPr>
                <a:spLocks/>
              </p:cNvSpPr>
              <p:nvPr/>
            </p:nvSpPr>
            <p:spPr bwMode="auto">
              <a:xfrm>
                <a:off x="2712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1" name="Freeform 4559"/>
              <p:cNvSpPr>
                <a:spLocks/>
              </p:cNvSpPr>
              <p:nvPr/>
            </p:nvSpPr>
            <p:spPr bwMode="auto">
              <a:xfrm>
                <a:off x="2712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2" name="Freeform 4560"/>
              <p:cNvSpPr>
                <a:spLocks/>
              </p:cNvSpPr>
              <p:nvPr/>
            </p:nvSpPr>
            <p:spPr bwMode="auto">
              <a:xfrm>
                <a:off x="2712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3" name="Freeform 4561"/>
              <p:cNvSpPr>
                <a:spLocks/>
              </p:cNvSpPr>
              <p:nvPr/>
            </p:nvSpPr>
            <p:spPr bwMode="auto">
              <a:xfrm>
                <a:off x="2711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4" name="Freeform 4562"/>
              <p:cNvSpPr>
                <a:spLocks/>
              </p:cNvSpPr>
              <p:nvPr/>
            </p:nvSpPr>
            <p:spPr bwMode="auto">
              <a:xfrm>
                <a:off x="2711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5" name="Freeform 4563"/>
              <p:cNvSpPr>
                <a:spLocks/>
              </p:cNvSpPr>
              <p:nvPr/>
            </p:nvSpPr>
            <p:spPr bwMode="auto">
              <a:xfrm>
                <a:off x="2692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6" name="Freeform 4564"/>
              <p:cNvSpPr>
                <a:spLocks/>
              </p:cNvSpPr>
              <p:nvPr/>
            </p:nvSpPr>
            <p:spPr bwMode="auto">
              <a:xfrm>
                <a:off x="2691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7" name="Freeform 4565"/>
              <p:cNvSpPr>
                <a:spLocks/>
              </p:cNvSpPr>
              <p:nvPr/>
            </p:nvSpPr>
            <p:spPr bwMode="auto">
              <a:xfrm>
                <a:off x="2691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8" name="Freeform 4566"/>
              <p:cNvSpPr>
                <a:spLocks/>
              </p:cNvSpPr>
              <p:nvPr/>
            </p:nvSpPr>
            <p:spPr bwMode="auto">
              <a:xfrm>
                <a:off x="2691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59" name="Freeform 4567"/>
              <p:cNvSpPr>
                <a:spLocks/>
              </p:cNvSpPr>
              <p:nvPr/>
            </p:nvSpPr>
            <p:spPr bwMode="auto">
              <a:xfrm>
                <a:off x="2691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0" name="Freeform 4568"/>
              <p:cNvSpPr>
                <a:spLocks/>
              </p:cNvSpPr>
              <p:nvPr/>
            </p:nvSpPr>
            <p:spPr bwMode="auto">
              <a:xfrm>
                <a:off x="2691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1" name="Freeform 4569"/>
              <p:cNvSpPr>
                <a:spLocks/>
              </p:cNvSpPr>
              <p:nvPr/>
            </p:nvSpPr>
            <p:spPr bwMode="auto">
              <a:xfrm>
                <a:off x="2691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2" name="Freeform 4570"/>
              <p:cNvSpPr>
                <a:spLocks/>
              </p:cNvSpPr>
              <p:nvPr/>
            </p:nvSpPr>
            <p:spPr bwMode="auto">
              <a:xfrm>
                <a:off x="2692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3" name="Freeform 4571"/>
              <p:cNvSpPr>
                <a:spLocks/>
              </p:cNvSpPr>
              <p:nvPr/>
            </p:nvSpPr>
            <p:spPr bwMode="auto">
              <a:xfrm>
                <a:off x="2692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4" name="Freeform 4572"/>
              <p:cNvSpPr>
                <a:spLocks/>
              </p:cNvSpPr>
              <p:nvPr/>
            </p:nvSpPr>
            <p:spPr bwMode="auto">
              <a:xfrm>
                <a:off x="2693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5" name="Freeform 4573"/>
              <p:cNvSpPr>
                <a:spLocks/>
              </p:cNvSpPr>
              <p:nvPr/>
            </p:nvSpPr>
            <p:spPr bwMode="auto">
              <a:xfrm>
                <a:off x="2693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6" name="Freeform 4574"/>
              <p:cNvSpPr>
                <a:spLocks/>
              </p:cNvSpPr>
              <p:nvPr/>
            </p:nvSpPr>
            <p:spPr bwMode="auto">
              <a:xfrm>
                <a:off x="2693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7" name="Freeform 4575"/>
              <p:cNvSpPr>
                <a:spLocks/>
              </p:cNvSpPr>
              <p:nvPr/>
            </p:nvSpPr>
            <p:spPr bwMode="auto">
              <a:xfrm>
                <a:off x="2693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8" name="Freeform 4576"/>
              <p:cNvSpPr>
                <a:spLocks/>
              </p:cNvSpPr>
              <p:nvPr/>
            </p:nvSpPr>
            <p:spPr bwMode="auto">
              <a:xfrm>
                <a:off x="2693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69" name="Freeform 4577"/>
              <p:cNvSpPr>
                <a:spLocks/>
              </p:cNvSpPr>
              <p:nvPr/>
            </p:nvSpPr>
            <p:spPr bwMode="auto">
              <a:xfrm>
                <a:off x="2693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0" name="Freeform 4578"/>
              <p:cNvSpPr>
                <a:spLocks/>
              </p:cNvSpPr>
              <p:nvPr/>
            </p:nvSpPr>
            <p:spPr bwMode="auto">
              <a:xfrm>
                <a:off x="2692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1" name="Line 4579"/>
              <p:cNvSpPr>
                <a:spLocks noChangeShapeType="1"/>
              </p:cNvSpPr>
              <p:nvPr/>
            </p:nvSpPr>
            <p:spPr bwMode="auto">
              <a:xfrm>
                <a:off x="2709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2" name="Line 4580"/>
              <p:cNvSpPr>
                <a:spLocks noChangeShapeType="1"/>
              </p:cNvSpPr>
              <p:nvPr/>
            </p:nvSpPr>
            <p:spPr bwMode="auto">
              <a:xfrm>
                <a:off x="2695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3" name="Line 4581"/>
              <p:cNvSpPr>
                <a:spLocks noChangeShapeType="1"/>
              </p:cNvSpPr>
              <p:nvPr/>
            </p:nvSpPr>
            <p:spPr bwMode="auto">
              <a:xfrm flipV="1">
                <a:off x="2710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4" name="Line 4582"/>
              <p:cNvSpPr>
                <a:spLocks noChangeShapeType="1"/>
              </p:cNvSpPr>
              <p:nvPr/>
            </p:nvSpPr>
            <p:spPr bwMode="auto">
              <a:xfrm flipV="1">
                <a:off x="2694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5" name="Line 4583"/>
              <p:cNvSpPr>
                <a:spLocks noChangeShapeType="1"/>
              </p:cNvSpPr>
              <p:nvPr/>
            </p:nvSpPr>
            <p:spPr bwMode="auto">
              <a:xfrm>
                <a:off x="2694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6" name="Line 4584"/>
              <p:cNvSpPr>
                <a:spLocks noChangeShapeType="1"/>
              </p:cNvSpPr>
              <p:nvPr/>
            </p:nvSpPr>
            <p:spPr bwMode="auto">
              <a:xfrm flipV="1">
                <a:off x="2695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7" name="Line 4585"/>
              <p:cNvSpPr>
                <a:spLocks noChangeShapeType="1"/>
              </p:cNvSpPr>
              <p:nvPr/>
            </p:nvSpPr>
            <p:spPr bwMode="auto">
              <a:xfrm>
                <a:off x="2690" y="312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8" name="Line 4586"/>
              <p:cNvSpPr>
                <a:spLocks noChangeShapeType="1"/>
              </p:cNvSpPr>
              <p:nvPr/>
            </p:nvSpPr>
            <p:spPr bwMode="auto">
              <a:xfrm>
                <a:off x="2714" y="312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79" name="Line 4587"/>
              <p:cNvSpPr>
                <a:spLocks noChangeShapeType="1"/>
              </p:cNvSpPr>
              <p:nvPr/>
            </p:nvSpPr>
            <p:spPr bwMode="auto">
              <a:xfrm flipV="1">
                <a:off x="2709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0" name="Line 4588"/>
              <p:cNvSpPr>
                <a:spLocks noChangeShapeType="1"/>
              </p:cNvSpPr>
              <p:nvPr/>
            </p:nvSpPr>
            <p:spPr bwMode="auto">
              <a:xfrm>
                <a:off x="2710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1" name="Freeform 4589"/>
              <p:cNvSpPr>
                <a:spLocks/>
              </p:cNvSpPr>
              <p:nvPr/>
            </p:nvSpPr>
            <p:spPr bwMode="auto">
              <a:xfrm>
                <a:off x="2711" y="3124"/>
                <a:ext cx="5" cy="5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0 h 19"/>
                  <a:gd name="T4" fmla="*/ 0 w 19"/>
                  <a:gd name="T5" fmla="*/ 0 h 19"/>
                  <a:gd name="T6" fmla="*/ 0 w 19"/>
                  <a:gd name="T7" fmla="*/ 0 h 19"/>
                  <a:gd name="T8" fmla="*/ 0 w 19"/>
                  <a:gd name="T9" fmla="*/ 0 h 19"/>
                  <a:gd name="T10" fmla="*/ 0 w 19"/>
                  <a:gd name="T11" fmla="*/ 0 h 19"/>
                  <a:gd name="T12" fmla="*/ 0 w 19"/>
                  <a:gd name="T13" fmla="*/ 0 h 19"/>
                  <a:gd name="T14" fmla="*/ 0 w 19"/>
                  <a:gd name="T15" fmla="*/ 0 h 19"/>
                  <a:gd name="T16" fmla="*/ 0 w 19"/>
                  <a:gd name="T17" fmla="*/ 0 h 19"/>
                  <a:gd name="T18" fmla="*/ 0 w 19"/>
                  <a:gd name="T19" fmla="*/ 0 h 19"/>
                  <a:gd name="T20" fmla="*/ 0 w 19"/>
                  <a:gd name="T21" fmla="*/ 0 h 19"/>
                  <a:gd name="T22" fmla="*/ 0 w 19"/>
                  <a:gd name="T23" fmla="*/ 0 h 19"/>
                  <a:gd name="T24" fmla="*/ 0 w 19"/>
                  <a:gd name="T25" fmla="*/ 0 h 19"/>
                  <a:gd name="T26" fmla="*/ 0 w 19"/>
                  <a:gd name="T27" fmla="*/ 0 h 19"/>
                  <a:gd name="T28" fmla="*/ 0 w 19"/>
                  <a:gd name="T29" fmla="*/ 0 h 19"/>
                  <a:gd name="T30" fmla="*/ 0 w 19"/>
                  <a:gd name="T31" fmla="*/ 0 h 19"/>
                  <a:gd name="T32" fmla="*/ 0 w 19"/>
                  <a:gd name="T33" fmla="*/ 0 h 19"/>
                  <a:gd name="T34" fmla="*/ 0 w 19"/>
                  <a:gd name="T35" fmla="*/ 0 h 19"/>
                  <a:gd name="T36" fmla="*/ 0 w 19"/>
                  <a:gd name="T37" fmla="*/ 0 h 19"/>
                  <a:gd name="T38" fmla="*/ 0 w 19"/>
                  <a:gd name="T39" fmla="*/ 0 h 19"/>
                  <a:gd name="T40" fmla="*/ 0 w 19"/>
                  <a:gd name="T41" fmla="*/ 0 h 19"/>
                  <a:gd name="T42" fmla="*/ 0 w 19"/>
                  <a:gd name="T43" fmla="*/ 0 h 19"/>
                  <a:gd name="T44" fmla="*/ 0 w 19"/>
                  <a:gd name="T45" fmla="*/ 0 h 19"/>
                  <a:gd name="T46" fmla="*/ 0 w 19"/>
                  <a:gd name="T47" fmla="*/ 0 h 19"/>
                  <a:gd name="T48" fmla="*/ 0 w 19"/>
                  <a:gd name="T49" fmla="*/ 0 h 19"/>
                  <a:gd name="T50" fmla="*/ 0 w 19"/>
                  <a:gd name="T51" fmla="*/ 0 h 19"/>
                  <a:gd name="T52" fmla="*/ 0 w 19"/>
                  <a:gd name="T53" fmla="*/ 0 h 19"/>
                  <a:gd name="T54" fmla="*/ 0 w 19"/>
                  <a:gd name="T55" fmla="*/ 0 h 19"/>
                  <a:gd name="T56" fmla="*/ 0 w 19"/>
                  <a:gd name="T57" fmla="*/ 0 h 19"/>
                  <a:gd name="T58" fmla="*/ 0 w 19"/>
                  <a:gd name="T59" fmla="*/ 0 h 19"/>
                  <a:gd name="T60" fmla="*/ 0 w 19"/>
                  <a:gd name="T61" fmla="*/ 0 h 19"/>
                  <a:gd name="T62" fmla="*/ 0 w 19"/>
                  <a:gd name="T63" fmla="*/ 0 h 19"/>
                  <a:gd name="T64" fmla="*/ 0 w 19"/>
                  <a:gd name="T65" fmla="*/ 0 h 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19"/>
                  <a:gd name="T101" fmla="*/ 19 w 19"/>
                  <a:gd name="T102" fmla="*/ 19 h 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19">
                    <a:moveTo>
                      <a:pt x="19" y="9"/>
                    </a:moveTo>
                    <a:lnTo>
                      <a:pt x="19" y="7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5" y="18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9" y="11"/>
                    </a:lnTo>
                    <a:lnTo>
                      <a:pt x="19" y="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2" name="Freeform 4590"/>
              <p:cNvSpPr>
                <a:spLocks/>
              </p:cNvSpPr>
              <p:nvPr/>
            </p:nvSpPr>
            <p:spPr bwMode="auto">
              <a:xfrm>
                <a:off x="2700" y="3135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3" name="Line 4591"/>
              <p:cNvSpPr>
                <a:spLocks noChangeShapeType="1"/>
              </p:cNvSpPr>
              <p:nvPr/>
            </p:nvSpPr>
            <p:spPr bwMode="auto">
              <a:xfrm flipV="1">
                <a:off x="2716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4" name="Line 4592"/>
              <p:cNvSpPr>
                <a:spLocks noChangeShapeType="1"/>
              </p:cNvSpPr>
              <p:nvPr/>
            </p:nvSpPr>
            <p:spPr bwMode="auto">
              <a:xfrm>
                <a:off x="2702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5" name="Line 4593"/>
              <p:cNvSpPr>
                <a:spLocks noChangeShapeType="1"/>
              </p:cNvSpPr>
              <p:nvPr/>
            </p:nvSpPr>
            <p:spPr bwMode="auto">
              <a:xfrm flipV="1">
                <a:off x="2714" y="313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6" name="Line 4594"/>
              <p:cNvSpPr>
                <a:spLocks noChangeShapeType="1"/>
              </p:cNvSpPr>
              <p:nvPr/>
            </p:nvSpPr>
            <p:spPr bwMode="auto">
              <a:xfrm flipH="1">
                <a:off x="2702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7" name="Line 4595"/>
              <p:cNvSpPr>
                <a:spLocks noChangeShapeType="1"/>
              </p:cNvSpPr>
              <p:nvPr/>
            </p:nvSpPr>
            <p:spPr bwMode="auto">
              <a:xfrm flipH="1">
                <a:off x="2702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8" name="Line 4596"/>
              <p:cNvSpPr>
                <a:spLocks noChangeShapeType="1"/>
              </p:cNvSpPr>
              <p:nvPr/>
            </p:nvSpPr>
            <p:spPr bwMode="auto">
              <a:xfrm flipH="1" flipV="1">
                <a:off x="2714" y="313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89" name="Line 4597"/>
              <p:cNvSpPr>
                <a:spLocks noChangeShapeType="1"/>
              </p:cNvSpPr>
              <p:nvPr/>
            </p:nvSpPr>
            <p:spPr bwMode="auto">
              <a:xfrm flipH="1">
                <a:off x="2702" y="313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0" name="Line 4598"/>
              <p:cNvSpPr>
                <a:spLocks noChangeShapeType="1"/>
              </p:cNvSpPr>
              <p:nvPr/>
            </p:nvSpPr>
            <p:spPr bwMode="auto">
              <a:xfrm flipH="1" flipV="1">
                <a:off x="2714" y="314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1" name="Line 4599"/>
              <p:cNvSpPr>
                <a:spLocks noChangeShapeType="1"/>
              </p:cNvSpPr>
              <p:nvPr/>
            </p:nvSpPr>
            <p:spPr bwMode="auto">
              <a:xfrm flipH="1">
                <a:off x="2702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2" name="Line 4600"/>
              <p:cNvSpPr>
                <a:spLocks noChangeShapeType="1"/>
              </p:cNvSpPr>
              <p:nvPr/>
            </p:nvSpPr>
            <p:spPr bwMode="auto">
              <a:xfrm flipH="1">
                <a:off x="2710" y="313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3" name="Freeform 4601"/>
              <p:cNvSpPr>
                <a:spLocks/>
              </p:cNvSpPr>
              <p:nvPr/>
            </p:nvSpPr>
            <p:spPr bwMode="auto">
              <a:xfrm>
                <a:off x="2710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4" name="Freeform 4602"/>
              <p:cNvSpPr>
                <a:spLocks/>
              </p:cNvSpPr>
              <p:nvPr/>
            </p:nvSpPr>
            <p:spPr bwMode="auto">
              <a:xfrm>
                <a:off x="2710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5" name="Freeform 4603"/>
              <p:cNvSpPr>
                <a:spLocks/>
              </p:cNvSpPr>
              <p:nvPr/>
            </p:nvSpPr>
            <p:spPr bwMode="auto">
              <a:xfrm>
                <a:off x="2709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6" name="Freeform 4604"/>
              <p:cNvSpPr>
                <a:spLocks/>
              </p:cNvSpPr>
              <p:nvPr/>
            </p:nvSpPr>
            <p:spPr bwMode="auto">
              <a:xfrm>
                <a:off x="2709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7" name="Freeform 4605"/>
              <p:cNvSpPr>
                <a:spLocks/>
              </p:cNvSpPr>
              <p:nvPr/>
            </p:nvSpPr>
            <p:spPr bwMode="auto">
              <a:xfrm>
                <a:off x="2710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8" name="Freeform 4606"/>
              <p:cNvSpPr>
                <a:spLocks/>
              </p:cNvSpPr>
              <p:nvPr/>
            </p:nvSpPr>
            <p:spPr bwMode="auto">
              <a:xfrm>
                <a:off x="2710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99" name="Freeform 4607"/>
              <p:cNvSpPr>
                <a:spLocks/>
              </p:cNvSpPr>
              <p:nvPr/>
            </p:nvSpPr>
            <p:spPr bwMode="auto">
              <a:xfrm>
                <a:off x="2710" y="31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0" name="Freeform 4608"/>
              <p:cNvSpPr>
                <a:spLocks/>
              </p:cNvSpPr>
              <p:nvPr/>
            </p:nvSpPr>
            <p:spPr bwMode="auto">
              <a:xfrm>
                <a:off x="2711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1" name="Freeform 4609"/>
              <p:cNvSpPr>
                <a:spLocks/>
              </p:cNvSpPr>
              <p:nvPr/>
            </p:nvSpPr>
            <p:spPr bwMode="auto">
              <a:xfrm>
                <a:off x="2711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2" name="Freeform 4610"/>
              <p:cNvSpPr>
                <a:spLocks/>
              </p:cNvSpPr>
              <p:nvPr/>
            </p:nvSpPr>
            <p:spPr bwMode="auto">
              <a:xfrm>
                <a:off x="2712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3" name="Freeform 4611"/>
              <p:cNvSpPr>
                <a:spLocks/>
              </p:cNvSpPr>
              <p:nvPr/>
            </p:nvSpPr>
            <p:spPr bwMode="auto">
              <a:xfrm>
                <a:off x="2712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4" name="Freeform 4612"/>
              <p:cNvSpPr>
                <a:spLocks/>
              </p:cNvSpPr>
              <p:nvPr/>
            </p:nvSpPr>
            <p:spPr bwMode="auto">
              <a:xfrm>
                <a:off x="2712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5" name="Freeform 4613"/>
              <p:cNvSpPr>
                <a:spLocks/>
              </p:cNvSpPr>
              <p:nvPr/>
            </p:nvSpPr>
            <p:spPr bwMode="auto">
              <a:xfrm>
                <a:off x="2712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6" name="Freeform 4614"/>
              <p:cNvSpPr>
                <a:spLocks/>
              </p:cNvSpPr>
              <p:nvPr/>
            </p:nvSpPr>
            <p:spPr bwMode="auto">
              <a:xfrm>
                <a:off x="2711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7" name="Freeform 4615"/>
              <p:cNvSpPr>
                <a:spLocks/>
              </p:cNvSpPr>
              <p:nvPr/>
            </p:nvSpPr>
            <p:spPr bwMode="auto">
              <a:xfrm>
                <a:off x="2711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8" name="Freeform 4616"/>
              <p:cNvSpPr>
                <a:spLocks/>
              </p:cNvSpPr>
              <p:nvPr/>
            </p:nvSpPr>
            <p:spPr bwMode="auto">
              <a:xfrm>
                <a:off x="2692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09" name="Freeform 4617"/>
              <p:cNvSpPr>
                <a:spLocks/>
              </p:cNvSpPr>
              <p:nvPr/>
            </p:nvSpPr>
            <p:spPr bwMode="auto">
              <a:xfrm>
                <a:off x="2691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0" name="Freeform 4618"/>
              <p:cNvSpPr>
                <a:spLocks/>
              </p:cNvSpPr>
              <p:nvPr/>
            </p:nvSpPr>
            <p:spPr bwMode="auto">
              <a:xfrm>
                <a:off x="2691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1" name="Freeform 4619"/>
              <p:cNvSpPr>
                <a:spLocks/>
              </p:cNvSpPr>
              <p:nvPr/>
            </p:nvSpPr>
            <p:spPr bwMode="auto">
              <a:xfrm>
                <a:off x="2691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2" name="Freeform 4620"/>
              <p:cNvSpPr>
                <a:spLocks/>
              </p:cNvSpPr>
              <p:nvPr/>
            </p:nvSpPr>
            <p:spPr bwMode="auto">
              <a:xfrm>
                <a:off x="2691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3" name="Freeform 4621"/>
              <p:cNvSpPr>
                <a:spLocks/>
              </p:cNvSpPr>
              <p:nvPr/>
            </p:nvSpPr>
            <p:spPr bwMode="auto">
              <a:xfrm>
                <a:off x="2691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4" name="Freeform 4622"/>
              <p:cNvSpPr>
                <a:spLocks/>
              </p:cNvSpPr>
              <p:nvPr/>
            </p:nvSpPr>
            <p:spPr bwMode="auto">
              <a:xfrm>
                <a:off x="2691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5" name="Freeform 4623"/>
              <p:cNvSpPr>
                <a:spLocks/>
              </p:cNvSpPr>
              <p:nvPr/>
            </p:nvSpPr>
            <p:spPr bwMode="auto">
              <a:xfrm>
                <a:off x="2692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6" name="Freeform 4624"/>
              <p:cNvSpPr>
                <a:spLocks/>
              </p:cNvSpPr>
              <p:nvPr/>
            </p:nvSpPr>
            <p:spPr bwMode="auto">
              <a:xfrm>
                <a:off x="2692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7" name="Freeform 4625"/>
              <p:cNvSpPr>
                <a:spLocks/>
              </p:cNvSpPr>
              <p:nvPr/>
            </p:nvSpPr>
            <p:spPr bwMode="auto">
              <a:xfrm>
                <a:off x="2693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8" name="Freeform 4626"/>
              <p:cNvSpPr>
                <a:spLocks/>
              </p:cNvSpPr>
              <p:nvPr/>
            </p:nvSpPr>
            <p:spPr bwMode="auto">
              <a:xfrm>
                <a:off x="2693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19" name="Freeform 4627"/>
              <p:cNvSpPr>
                <a:spLocks/>
              </p:cNvSpPr>
              <p:nvPr/>
            </p:nvSpPr>
            <p:spPr bwMode="auto">
              <a:xfrm>
                <a:off x="2693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0" name="Freeform 4628"/>
              <p:cNvSpPr>
                <a:spLocks/>
              </p:cNvSpPr>
              <p:nvPr/>
            </p:nvSpPr>
            <p:spPr bwMode="auto">
              <a:xfrm>
                <a:off x="2693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1" name="Freeform 4629"/>
              <p:cNvSpPr>
                <a:spLocks/>
              </p:cNvSpPr>
              <p:nvPr/>
            </p:nvSpPr>
            <p:spPr bwMode="auto">
              <a:xfrm>
                <a:off x="2693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2" name="Freeform 4630"/>
              <p:cNvSpPr>
                <a:spLocks/>
              </p:cNvSpPr>
              <p:nvPr/>
            </p:nvSpPr>
            <p:spPr bwMode="auto">
              <a:xfrm>
                <a:off x="2693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3" name="Freeform 4631"/>
              <p:cNvSpPr>
                <a:spLocks/>
              </p:cNvSpPr>
              <p:nvPr/>
            </p:nvSpPr>
            <p:spPr bwMode="auto">
              <a:xfrm>
                <a:off x="2692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4" name="Line 4632"/>
              <p:cNvSpPr>
                <a:spLocks noChangeShapeType="1"/>
              </p:cNvSpPr>
              <p:nvPr/>
            </p:nvSpPr>
            <p:spPr bwMode="auto">
              <a:xfrm flipH="1">
                <a:off x="2710" y="312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5" name="Line 4633"/>
              <p:cNvSpPr>
                <a:spLocks noChangeShapeType="1"/>
              </p:cNvSpPr>
              <p:nvPr/>
            </p:nvSpPr>
            <p:spPr bwMode="auto">
              <a:xfrm flipH="1">
                <a:off x="2716" y="315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6" name="Line 4634"/>
              <p:cNvSpPr>
                <a:spLocks noChangeShapeType="1"/>
              </p:cNvSpPr>
              <p:nvPr/>
            </p:nvSpPr>
            <p:spPr bwMode="auto">
              <a:xfrm flipH="1">
                <a:off x="2702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7" name="Line 4635"/>
              <p:cNvSpPr>
                <a:spLocks noChangeShapeType="1"/>
              </p:cNvSpPr>
              <p:nvPr/>
            </p:nvSpPr>
            <p:spPr bwMode="auto">
              <a:xfrm flipH="1" flipV="1">
                <a:off x="2709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8" name="Line 4636"/>
              <p:cNvSpPr>
                <a:spLocks noChangeShapeType="1"/>
              </p:cNvSpPr>
              <p:nvPr/>
            </p:nvSpPr>
            <p:spPr bwMode="auto">
              <a:xfrm flipV="1">
                <a:off x="2694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29" name="Line 4637"/>
              <p:cNvSpPr>
                <a:spLocks noChangeShapeType="1"/>
              </p:cNvSpPr>
              <p:nvPr/>
            </p:nvSpPr>
            <p:spPr bwMode="auto">
              <a:xfrm>
                <a:off x="2694" y="312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0" name="Line 4638"/>
              <p:cNvSpPr>
                <a:spLocks noChangeShapeType="1"/>
              </p:cNvSpPr>
              <p:nvPr/>
            </p:nvSpPr>
            <p:spPr bwMode="auto">
              <a:xfrm flipV="1">
                <a:off x="2688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1" name="Line 4639"/>
              <p:cNvSpPr>
                <a:spLocks noChangeShapeType="1"/>
              </p:cNvSpPr>
              <p:nvPr/>
            </p:nvSpPr>
            <p:spPr bwMode="auto">
              <a:xfrm>
                <a:off x="2688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2" name="Line 4640"/>
              <p:cNvSpPr>
                <a:spLocks noChangeShapeType="1"/>
              </p:cNvSpPr>
              <p:nvPr/>
            </p:nvSpPr>
            <p:spPr bwMode="auto">
              <a:xfrm>
                <a:off x="2689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3" name="Line 4641"/>
              <p:cNvSpPr>
                <a:spLocks noChangeShapeType="1"/>
              </p:cNvSpPr>
              <p:nvPr/>
            </p:nvSpPr>
            <p:spPr bwMode="auto">
              <a:xfrm>
                <a:off x="2688" y="3194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4" name="Line 4642"/>
              <p:cNvSpPr>
                <a:spLocks noChangeShapeType="1"/>
              </p:cNvSpPr>
              <p:nvPr/>
            </p:nvSpPr>
            <p:spPr bwMode="auto">
              <a:xfrm>
                <a:off x="2688" y="3190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5" name="Line 4643"/>
              <p:cNvSpPr>
                <a:spLocks noChangeShapeType="1"/>
              </p:cNvSpPr>
              <p:nvPr/>
            </p:nvSpPr>
            <p:spPr bwMode="auto">
              <a:xfrm>
                <a:off x="26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6" name="Line 4644"/>
              <p:cNvSpPr>
                <a:spLocks noChangeShapeType="1"/>
              </p:cNvSpPr>
              <p:nvPr/>
            </p:nvSpPr>
            <p:spPr bwMode="auto">
              <a:xfrm flipH="1">
                <a:off x="2688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7" name="Line 4645"/>
              <p:cNvSpPr>
                <a:spLocks noChangeShapeType="1"/>
              </p:cNvSpPr>
              <p:nvPr/>
            </p:nvSpPr>
            <p:spPr bwMode="auto">
              <a:xfrm flipH="1">
                <a:off x="26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8" name="Line 4646"/>
              <p:cNvSpPr>
                <a:spLocks noChangeShapeType="1"/>
              </p:cNvSpPr>
              <p:nvPr/>
            </p:nvSpPr>
            <p:spPr bwMode="auto">
              <a:xfrm>
                <a:off x="26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39" name="Line 4647"/>
              <p:cNvSpPr>
                <a:spLocks noChangeShapeType="1"/>
              </p:cNvSpPr>
              <p:nvPr/>
            </p:nvSpPr>
            <p:spPr bwMode="auto">
              <a:xfrm>
                <a:off x="2688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0" name="Line 4648"/>
              <p:cNvSpPr>
                <a:spLocks noChangeShapeType="1"/>
              </p:cNvSpPr>
              <p:nvPr/>
            </p:nvSpPr>
            <p:spPr bwMode="auto">
              <a:xfrm flipH="1">
                <a:off x="26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1" name="Line 4649"/>
              <p:cNvSpPr>
                <a:spLocks noChangeShapeType="1"/>
              </p:cNvSpPr>
              <p:nvPr/>
            </p:nvSpPr>
            <p:spPr bwMode="auto">
              <a:xfrm flipH="1">
                <a:off x="2689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2" name="Line 4650"/>
              <p:cNvSpPr>
                <a:spLocks noChangeShapeType="1"/>
              </p:cNvSpPr>
              <p:nvPr/>
            </p:nvSpPr>
            <p:spPr bwMode="auto">
              <a:xfrm flipH="1" flipV="1">
                <a:off x="2688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3" name="Line 4651"/>
              <p:cNvSpPr>
                <a:spLocks noChangeShapeType="1"/>
              </p:cNvSpPr>
              <p:nvPr/>
            </p:nvSpPr>
            <p:spPr bwMode="auto">
              <a:xfrm flipH="1">
                <a:off x="2688" y="3188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4" name="Line 4652"/>
              <p:cNvSpPr>
                <a:spLocks noChangeShapeType="1"/>
              </p:cNvSpPr>
              <p:nvPr/>
            </p:nvSpPr>
            <p:spPr bwMode="auto">
              <a:xfrm flipV="1">
                <a:off x="2688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5" name="Line 4653"/>
              <p:cNvSpPr>
                <a:spLocks noChangeShapeType="1"/>
              </p:cNvSpPr>
              <p:nvPr/>
            </p:nvSpPr>
            <p:spPr bwMode="auto">
              <a:xfrm>
                <a:off x="26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6" name="Line 4654"/>
              <p:cNvSpPr>
                <a:spLocks noChangeShapeType="1"/>
              </p:cNvSpPr>
              <p:nvPr/>
            </p:nvSpPr>
            <p:spPr bwMode="auto">
              <a:xfrm flipH="1">
                <a:off x="26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7" name="Line 4655"/>
              <p:cNvSpPr>
                <a:spLocks noChangeShapeType="1"/>
              </p:cNvSpPr>
              <p:nvPr/>
            </p:nvSpPr>
            <p:spPr bwMode="auto">
              <a:xfrm flipH="1" flipV="1">
                <a:off x="2688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8" name="Line 4656"/>
              <p:cNvSpPr>
                <a:spLocks noChangeShapeType="1"/>
              </p:cNvSpPr>
              <p:nvPr/>
            </p:nvSpPr>
            <p:spPr bwMode="auto">
              <a:xfrm>
                <a:off x="26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49" name="Line 4657"/>
              <p:cNvSpPr>
                <a:spLocks noChangeShapeType="1"/>
              </p:cNvSpPr>
              <p:nvPr/>
            </p:nvSpPr>
            <p:spPr bwMode="auto">
              <a:xfrm>
                <a:off x="2688" y="313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0" name="Line 4658"/>
              <p:cNvSpPr>
                <a:spLocks noChangeShapeType="1"/>
              </p:cNvSpPr>
              <p:nvPr/>
            </p:nvSpPr>
            <p:spPr bwMode="auto">
              <a:xfrm>
                <a:off x="2689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1" name="Line 4659"/>
              <p:cNvSpPr>
                <a:spLocks noChangeShapeType="1"/>
              </p:cNvSpPr>
              <p:nvPr/>
            </p:nvSpPr>
            <p:spPr bwMode="auto">
              <a:xfrm flipV="1">
                <a:off x="2688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2" name="Line 4660"/>
              <p:cNvSpPr>
                <a:spLocks noChangeShapeType="1"/>
              </p:cNvSpPr>
              <p:nvPr/>
            </p:nvSpPr>
            <p:spPr bwMode="auto">
              <a:xfrm>
                <a:off x="2688" y="313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3" name="Line 4661"/>
              <p:cNvSpPr>
                <a:spLocks noChangeShapeType="1"/>
              </p:cNvSpPr>
              <p:nvPr/>
            </p:nvSpPr>
            <p:spPr bwMode="auto">
              <a:xfrm flipV="1">
                <a:off x="2688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4" name="Line 4662"/>
              <p:cNvSpPr>
                <a:spLocks noChangeShapeType="1"/>
              </p:cNvSpPr>
              <p:nvPr/>
            </p:nvSpPr>
            <p:spPr bwMode="auto">
              <a:xfrm>
                <a:off x="2689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5" name="Line 4663"/>
              <p:cNvSpPr>
                <a:spLocks noChangeShapeType="1"/>
              </p:cNvSpPr>
              <p:nvPr/>
            </p:nvSpPr>
            <p:spPr bwMode="auto">
              <a:xfrm flipH="1">
                <a:off x="2688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6" name="Line 4664"/>
              <p:cNvSpPr>
                <a:spLocks noChangeShapeType="1"/>
              </p:cNvSpPr>
              <p:nvPr/>
            </p:nvSpPr>
            <p:spPr bwMode="auto">
              <a:xfrm flipH="1">
                <a:off x="2688" y="3141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7" name="Line 4665"/>
              <p:cNvSpPr>
                <a:spLocks noChangeShapeType="1"/>
              </p:cNvSpPr>
              <p:nvPr/>
            </p:nvSpPr>
            <p:spPr bwMode="auto">
              <a:xfrm flipV="1">
                <a:off x="2741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8" name="Line 4666"/>
              <p:cNvSpPr>
                <a:spLocks noChangeShapeType="1"/>
              </p:cNvSpPr>
              <p:nvPr/>
            </p:nvSpPr>
            <p:spPr bwMode="auto">
              <a:xfrm flipV="1">
                <a:off x="2768" y="3141"/>
                <a:ext cx="1" cy="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59" name="Line 4667"/>
              <p:cNvSpPr>
                <a:spLocks noChangeShapeType="1"/>
              </p:cNvSpPr>
              <p:nvPr/>
            </p:nvSpPr>
            <p:spPr bwMode="auto">
              <a:xfrm flipH="1">
                <a:off x="2755" y="319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0" name="Line 4668"/>
              <p:cNvSpPr>
                <a:spLocks noChangeShapeType="1"/>
              </p:cNvSpPr>
              <p:nvPr/>
            </p:nvSpPr>
            <p:spPr bwMode="auto">
              <a:xfrm>
                <a:off x="2741" y="319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1" name="Line 4669"/>
              <p:cNvSpPr>
                <a:spLocks noChangeShapeType="1"/>
              </p:cNvSpPr>
              <p:nvPr/>
            </p:nvSpPr>
            <p:spPr bwMode="auto">
              <a:xfrm flipH="1">
                <a:off x="2755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2" name="Line 4670"/>
              <p:cNvSpPr>
                <a:spLocks noChangeShapeType="1"/>
              </p:cNvSpPr>
              <p:nvPr/>
            </p:nvSpPr>
            <p:spPr bwMode="auto">
              <a:xfrm>
                <a:off x="2741" y="319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3" name="Line 4671"/>
              <p:cNvSpPr>
                <a:spLocks noChangeShapeType="1"/>
              </p:cNvSpPr>
              <p:nvPr/>
            </p:nvSpPr>
            <p:spPr bwMode="auto">
              <a:xfrm>
                <a:off x="2755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4" name="Line 4672"/>
              <p:cNvSpPr>
                <a:spLocks noChangeShapeType="1"/>
              </p:cNvSpPr>
              <p:nvPr/>
            </p:nvSpPr>
            <p:spPr bwMode="auto">
              <a:xfrm>
                <a:off x="2755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5" name="Line 4673"/>
              <p:cNvSpPr>
                <a:spLocks noChangeShapeType="1"/>
              </p:cNvSpPr>
              <p:nvPr/>
            </p:nvSpPr>
            <p:spPr bwMode="auto">
              <a:xfrm>
                <a:off x="2755" y="318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6" name="Line 4674"/>
              <p:cNvSpPr>
                <a:spLocks noChangeShapeType="1"/>
              </p:cNvSpPr>
              <p:nvPr/>
            </p:nvSpPr>
            <p:spPr bwMode="auto">
              <a:xfrm flipH="1">
                <a:off x="2741" y="318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7" name="Line 4675"/>
              <p:cNvSpPr>
                <a:spLocks noChangeShapeType="1"/>
              </p:cNvSpPr>
              <p:nvPr/>
            </p:nvSpPr>
            <p:spPr bwMode="auto">
              <a:xfrm>
                <a:off x="2741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8" name="Line 4676"/>
              <p:cNvSpPr>
                <a:spLocks noChangeShapeType="1"/>
              </p:cNvSpPr>
              <p:nvPr/>
            </p:nvSpPr>
            <p:spPr bwMode="auto">
              <a:xfrm>
                <a:off x="2742" y="3195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69" name="Line 4677"/>
              <p:cNvSpPr>
                <a:spLocks noChangeShapeType="1"/>
              </p:cNvSpPr>
              <p:nvPr/>
            </p:nvSpPr>
            <p:spPr bwMode="auto">
              <a:xfrm>
                <a:off x="2742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0" name="Line 4678"/>
              <p:cNvSpPr>
                <a:spLocks noChangeShapeType="1"/>
              </p:cNvSpPr>
              <p:nvPr/>
            </p:nvSpPr>
            <p:spPr bwMode="auto">
              <a:xfrm flipH="1">
                <a:off x="2742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1" name="Line 4679"/>
              <p:cNvSpPr>
                <a:spLocks noChangeShapeType="1"/>
              </p:cNvSpPr>
              <p:nvPr/>
            </p:nvSpPr>
            <p:spPr bwMode="auto">
              <a:xfrm flipH="1">
                <a:off x="2741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2" name="Freeform 4680"/>
              <p:cNvSpPr>
                <a:spLocks/>
              </p:cNvSpPr>
              <p:nvPr/>
            </p:nvSpPr>
            <p:spPr bwMode="auto">
              <a:xfrm>
                <a:off x="2753" y="3190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3" name="Line 4681"/>
              <p:cNvSpPr>
                <a:spLocks noChangeShapeType="1"/>
              </p:cNvSpPr>
              <p:nvPr/>
            </p:nvSpPr>
            <p:spPr bwMode="auto">
              <a:xfrm>
                <a:off x="2741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4" name="Line 4682"/>
              <p:cNvSpPr>
                <a:spLocks noChangeShapeType="1"/>
              </p:cNvSpPr>
              <p:nvPr/>
            </p:nvSpPr>
            <p:spPr bwMode="auto">
              <a:xfrm flipH="1">
                <a:off x="2742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5" name="Line 4683"/>
              <p:cNvSpPr>
                <a:spLocks noChangeShapeType="1"/>
              </p:cNvSpPr>
              <p:nvPr/>
            </p:nvSpPr>
            <p:spPr bwMode="auto">
              <a:xfrm flipH="1">
                <a:off x="2742" y="3189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6" name="Line 4684"/>
              <p:cNvSpPr>
                <a:spLocks noChangeShapeType="1"/>
              </p:cNvSpPr>
              <p:nvPr/>
            </p:nvSpPr>
            <p:spPr bwMode="auto">
              <a:xfrm flipH="1" flipV="1">
                <a:off x="2741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7" name="Line 4685"/>
              <p:cNvSpPr>
                <a:spLocks noChangeShapeType="1"/>
              </p:cNvSpPr>
              <p:nvPr/>
            </p:nvSpPr>
            <p:spPr bwMode="auto">
              <a:xfrm flipV="1">
                <a:off x="2746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8" name="Line 4686"/>
              <p:cNvSpPr>
                <a:spLocks noChangeShapeType="1"/>
              </p:cNvSpPr>
              <p:nvPr/>
            </p:nvSpPr>
            <p:spPr bwMode="auto">
              <a:xfrm>
                <a:off x="2748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79" name="Freeform 4687"/>
              <p:cNvSpPr>
                <a:spLocks/>
              </p:cNvSpPr>
              <p:nvPr/>
            </p:nvSpPr>
            <p:spPr bwMode="auto">
              <a:xfrm>
                <a:off x="2744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0" name="Freeform 4688"/>
              <p:cNvSpPr>
                <a:spLocks/>
              </p:cNvSpPr>
              <p:nvPr/>
            </p:nvSpPr>
            <p:spPr bwMode="auto">
              <a:xfrm>
                <a:off x="2744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1" name="Freeform 4689"/>
              <p:cNvSpPr>
                <a:spLocks/>
              </p:cNvSpPr>
              <p:nvPr/>
            </p:nvSpPr>
            <p:spPr bwMode="auto">
              <a:xfrm>
                <a:off x="2744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2" name="Freeform 4690"/>
              <p:cNvSpPr>
                <a:spLocks/>
              </p:cNvSpPr>
              <p:nvPr/>
            </p:nvSpPr>
            <p:spPr bwMode="auto">
              <a:xfrm>
                <a:off x="2744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3" name="Freeform 4691"/>
              <p:cNvSpPr>
                <a:spLocks/>
              </p:cNvSpPr>
              <p:nvPr/>
            </p:nvSpPr>
            <p:spPr bwMode="auto">
              <a:xfrm>
                <a:off x="2744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4" name="Freeform 4692"/>
              <p:cNvSpPr>
                <a:spLocks/>
              </p:cNvSpPr>
              <p:nvPr/>
            </p:nvSpPr>
            <p:spPr bwMode="auto">
              <a:xfrm>
                <a:off x="2744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5" name="Freeform 4693"/>
              <p:cNvSpPr>
                <a:spLocks/>
              </p:cNvSpPr>
              <p:nvPr/>
            </p:nvSpPr>
            <p:spPr bwMode="auto">
              <a:xfrm>
                <a:off x="2744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6" name="Freeform 4694"/>
              <p:cNvSpPr>
                <a:spLocks/>
              </p:cNvSpPr>
              <p:nvPr/>
            </p:nvSpPr>
            <p:spPr bwMode="auto">
              <a:xfrm>
                <a:off x="2744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7" name="Freeform 4695"/>
              <p:cNvSpPr>
                <a:spLocks/>
              </p:cNvSpPr>
              <p:nvPr/>
            </p:nvSpPr>
            <p:spPr bwMode="auto">
              <a:xfrm>
                <a:off x="2745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8" name="Freeform 4696"/>
              <p:cNvSpPr>
                <a:spLocks/>
              </p:cNvSpPr>
              <p:nvPr/>
            </p:nvSpPr>
            <p:spPr bwMode="auto">
              <a:xfrm>
                <a:off x="2745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89" name="Freeform 4697"/>
              <p:cNvSpPr>
                <a:spLocks/>
              </p:cNvSpPr>
              <p:nvPr/>
            </p:nvSpPr>
            <p:spPr bwMode="auto">
              <a:xfrm>
                <a:off x="2746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0" name="Freeform 4698"/>
              <p:cNvSpPr>
                <a:spLocks/>
              </p:cNvSpPr>
              <p:nvPr/>
            </p:nvSpPr>
            <p:spPr bwMode="auto">
              <a:xfrm>
                <a:off x="2746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1" name="Freeform 4699"/>
              <p:cNvSpPr>
                <a:spLocks/>
              </p:cNvSpPr>
              <p:nvPr/>
            </p:nvSpPr>
            <p:spPr bwMode="auto">
              <a:xfrm>
                <a:off x="2746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2" name="Freeform 4700"/>
              <p:cNvSpPr>
                <a:spLocks/>
              </p:cNvSpPr>
              <p:nvPr/>
            </p:nvSpPr>
            <p:spPr bwMode="auto">
              <a:xfrm>
                <a:off x="2746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3" name="Freeform 4701"/>
              <p:cNvSpPr>
                <a:spLocks/>
              </p:cNvSpPr>
              <p:nvPr/>
            </p:nvSpPr>
            <p:spPr bwMode="auto">
              <a:xfrm>
                <a:off x="2745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4" name="Freeform 4702"/>
              <p:cNvSpPr>
                <a:spLocks/>
              </p:cNvSpPr>
              <p:nvPr/>
            </p:nvSpPr>
            <p:spPr bwMode="auto">
              <a:xfrm>
                <a:off x="2745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5" name="Line 4703"/>
              <p:cNvSpPr>
                <a:spLocks noChangeShapeType="1"/>
              </p:cNvSpPr>
              <p:nvPr/>
            </p:nvSpPr>
            <p:spPr bwMode="auto">
              <a:xfrm flipH="1">
                <a:off x="2767" y="319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6" name="Line 4704"/>
              <p:cNvSpPr>
                <a:spLocks noChangeShapeType="1"/>
              </p:cNvSpPr>
              <p:nvPr/>
            </p:nvSpPr>
            <p:spPr bwMode="auto">
              <a:xfrm>
                <a:off x="2767" y="318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7" name="Line 4705"/>
              <p:cNvSpPr>
                <a:spLocks noChangeShapeType="1"/>
              </p:cNvSpPr>
              <p:nvPr/>
            </p:nvSpPr>
            <p:spPr bwMode="auto">
              <a:xfrm>
                <a:off x="2768" y="319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8" name="Line 4706"/>
              <p:cNvSpPr>
                <a:spLocks noChangeShapeType="1"/>
              </p:cNvSpPr>
              <p:nvPr/>
            </p:nvSpPr>
            <p:spPr bwMode="auto">
              <a:xfrm flipV="1">
                <a:off x="2767" y="31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99" name="Line 4707"/>
              <p:cNvSpPr>
                <a:spLocks noChangeShapeType="1"/>
              </p:cNvSpPr>
              <p:nvPr/>
            </p:nvSpPr>
            <p:spPr bwMode="auto">
              <a:xfrm flipV="1">
                <a:off x="2763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0" name="Line 4708"/>
              <p:cNvSpPr>
                <a:spLocks noChangeShapeType="1"/>
              </p:cNvSpPr>
              <p:nvPr/>
            </p:nvSpPr>
            <p:spPr bwMode="auto">
              <a:xfrm>
                <a:off x="2762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1" name="Freeform 4709"/>
              <p:cNvSpPr>
                <a:spLocks/>
              </p:cNvSpPr>
              <p:nvPr/>
            </p:nvSpPr>
            <p:spPr bwMode="auto">
              <a:xfrm>
                <a:off x="2763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2" name="Freeform 4710"/>
              <p:cNvSpPr>
                <a:spLocks/>
              </p:cNvSpPr>
              <p:nvPr/>
            </p:nvSpPr>
            <p:spPr bwMode="auto">
              <a:xfrm>
                <a:off x="2763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3" name="Freeform 4711"/>
              <p:cNvSpPr>
                <a:spLocks/>
              </p:cNvSpPr>
              <p:nvPr/>
            </p:nvSpPr>
            <p:spPr bwMode="auto">
              <a:xfrm>
                <a:off x="2762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4" name="Freeform 4712"/>
              <p:cNvSpPr>
                <a:spLocks/>
              </p:cNvSpPr>
              <p:nvPr/>
            </p:nvSpPr>
            <p:spPr bwMode="auto">
              <a:xfrm>
                <a:off x="2762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5" name="Freeform 4713"/>
              <p:cNvSpPr>
                <a:spLocks/>
              </p:cNvSpPr>
              <p:nvPr/>
            </p:nvSpPr>
            <p:spPr bwMode="auto">
              <a:xfrm>
                <a:off x="2762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6" name="Freeform 4714"/>
              <p:cNvSpPr>
                <a:spLocks/>
              </p:cNvSpPr>
              <p:nvPr/>
            </p:nvSpPr>
            <p:spPr bwMode="auto">
              <a:xfrm>
                <a:off x="2762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7" name="Freeform 4715"/>
              <p:cNvSpPr>
                <a:spLocks/>
              </p:cNvSpPr>
              <p:nvPr/>
            </p:nvSpPr>
            <p:spPr bwMode="auto">
              <a:xfrm>
                <a:off x="2763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8" name="Freeform 4716"/>
              <p:cNvSpPr>
                <a:spLocks/>
              </p:cNvSpPr>
              <p:nvPr/>
            </p:nvSpPr>
            <p:spPr bwMode="auto">
              <a:xfrm>
                <a:off x="2763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09" name="Line 4717"/>
              <p:cNvSpPr>
                <a:spLocks noChangeShapeType="1"/>
              </p:cNvSpPr>
              <p:nvPr/>
            </p:nvSpPr>
            <p:spPr bwMode="auto">
              <a:xfrm flipH="1">
                <a:off x="2764" y="319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0" name="Freeform 4718"/>
              <p:cNvSpPr>
                <a:spLocks/>
              </p:cNvSpPr>
              <p:nvPr/>
            </p:nvSpPr>
            <p:spPr bwMode="auto">
              <a:xfrm>
                <a:off x="2764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1" name="Freeform 4719"/>
              <p:cNvSpPr>
                <a:spLocks/>
              </p:cNvSpPr>
              <p:nvPr/>
            </p:nvSpPr>
            <p:spPr bwMode="auto">
              <a:xfrm>
                <a:off x="2764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2" name="Freeform 4720"/>
              <p:cNvSpPr>
                <a:spLocks/>
              </p:cNvSpPr>
              <p:nvPr/>
            </p:nvSpPr>
            <p:spPr bwMode="auto">
              <a:xfrm>
                <a:off x="2765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3" name="Freeform 4721"/>
              <p:cNvSpPr>
                <a:spLocks/>
              </p:cNvSpPr>
              <p:nvPr/>
            </p:nvSpPr>
            <p:spPr bwMode="auto">
              <a:xfrm>
                <a:off x="2765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4" name="Freeform 4722"/>
              <p:cNvSpPr>
                <a:spLocks/>
              </p:cNvSpPr>
              <p:nvPr/>
            </p:nvSpPr>
            <p:spPr bwMode="auto">
              <a:xfrm>
                <a:off x="2764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5" name="Freeform 4723"/>
              <p:cNvSpPr>
                <a:spLocks/>
              </p:cNvSpPr>
              <p:nvPr/>
            </p:nvSpPr>
            <p:spPr bwMode="auto">
              <a:xfrm>
                <a:off x="2764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6" name="Freeform 4724"/>
              <p:cNvSpPr>
                <a:spLocks/>
              </p:cNvSpPr>
              <p:nvPr/>
            </p:nvSpPr>
            <p:spPr bwMode="auto">
              <a:xfrm>
                <a:off x="2764" y="319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7" name="Line 4725"/>
              <p:cNvSpPr>
                <a:spLocks noChangeShapeType="1"/>
              </p:cNvSpPr>
              <p:nvPr/>
            </p:nvSpPr>
            <p:spPr bwMode="auto">
              <a:xfrm>
                <a:off x="2746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8" name="Line 4726"/>
              <p:cNvSpPr>
                <a:spLocks noChangeShapeType="1"/>
              </p:cNvSpPr>
              <p:nvPr/>
            </p:nvSpPr>
            <p:spPr bwMode="auto">
              <a:xfrm flipV="1">
                <a:off x="2748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19" name="Line 4727"/>
              <p:cNvSpPr>
                <a:spLocks noChangeShapeType="1"/>
              </p:cNvSpPr>
              <p:nvPr/>
            </p:nvSpPr>
            <p:spPr bwMode="auto">
              <a:xfrm flipV="1">
                <a:off x="2762" y="3123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0" name="Line 4728"/>
              <p:cNvSpPr>
                <a:spLocks noChangeShapeType="1"/>
              </p:cNvSpPr>
              <p:nvPr/>
            </p:nvSpPr>
            <p:spPr bwMode="auto">
              <a:xfrm>
                <a:off x="2763" y="3124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1" name="Line 4729"/>
              <p:cNvSpPr>
                <a:spLocks noChangeShapeType="1"/>
              </p:cNvSpPr>
              <p:nvPr/>
            </p:nvSpPr>
            <p:spPr bwMode="auto">
              <a:xfrm>
                <a:off x="2755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2" name="Line 4730"/>
              <p:cNvSpPr>
                <a:spLocks noChangeShapeType="1"/>
              </p:cNvSpPr>
              <p:nvPr/>
            </p:nvSpPr>
            <p:spPr bwMode="auto">
              <a:xfrm>
                <a:off x="2741" y="313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3" name="Line 4731"/>
              <p:cNvSpPr>
                <a:spLocks noChangeShapeType="1"/>
              </p:cNvSpPr>
              <p:nvPr/>
            </p:nvSpPr>
            <p:spPr bwMode="auto">
              <a:xfrm flipH="1">
                <a:off x="2755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4" name="Line 4732"/>
              <p:cNvSpPr>
                <a:spLocks noChangeShapeType="1"/>
              </p:cNvSpPr>
              <p:nvPr/>
            </p:nvSpPr>
            <p:spPr bwMode="auto">
              <a:xfrm flipH="1">
                <a:off x="2755" y="313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5" name="Line 4733"/>
              <p:cNvSpPr>
                <a:spLocks noChangeShapeType="1"/>
              </p:cNvSpPr>
              <p:nvPr/>
            </p:nvSpPr>
            <p:spPr bwMode="auto">
              <a:xfrm>
                <a:off x="2741" y="313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6" name="Line 4734"/>
              <p:cNvSpPr>
                <a:spLocks noChangeShapeType="1"/>
              </p:cNvSpPr>
              <p:nvPr/>
            </p:nvSpPr>
            <p:spPr bwMode="auto">
              <a:xfrm flipH="1">
                <a:off x="2741" y="31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7" name="Line 4735"/>
              <p:cNvSpPr>
                <a:spLocks noChangeShapeType="1"/>
              </p:cNvSpPr>
              <p:nvPr/>
            </p:nvSpPr>
            <p:spPr bwMode="auto">
              <a:xfrm flipH="1">
                <a:off x="2741" y="31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8" name="Line 4736"/>
              <p:cNvSpPr>
                <a:spLocks noChangeShapeType="1"/>
              </p:cNvSpPr>
              <p:nvPr/>
            </p:nvSpPr>
            <p:spPr bwMode="auto">
              <a:xfrm flipH="1">
                <a:off x="2755" y="314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29" name="Line 4737"/>
              <p:cNvSpPr>
                <a:spLocks noChangeShapeType="1"/>
              </p:cNvSpPr>
              <p:nvPr/>
            </p:nvSpPr>
            <p:spPr bwMode="auto">
              <a:xfrm flipV="1">
                <a:off x="2741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0" name="Freeform 4738"/>
              <p:cNvSpPr>
                <a:spLocks/>
              </p:cNvSpPr>
              <p:nvPr/>
            </p:nvSpPr>
            <p:spPr bwMode="auto">
              <a:xfrm>
                <a:off x="2753" y="3135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31" name="Line 4739"/>
              <p:cNvSpPr>
                <a:spLocks noChangeShapeType="1"/>
              </p:cNvSpPr>
              <p:nvPr/>
            </p:nvSpPr>
            <p:spPr bwMode="auto">
              <a:xfrm flipH="1" flipV="1">
                <a:off x="2741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3" name="Group 4740"/>
            <p:cNvGrpSpPr>
              <a:grpSpLocks/>
            </p:cNvGrpSpPr>
            <p:nvPr/>
          </p:nvGrpSpPr>
          <p:grpSpPr bwMode="auto">
            <a:xfrm>
              <a:off x="1683" y="2441"/>
              <a:ext cx="1282" cy="766"/>
              <a:chOff x="1683" y="2441"/>
              <a:chExt cx="1282" cy="766"/>
            </a:xfrm>
          </p:grpSpPr>
          <p:sp>
            <p:nvSpPr>
              <p:cNvPr id="114132" name="Line 4741"/>
              <p:cNvSpPr>
                <a:spLocks noChangeShapeType="1"/>
              </p:cNvSpPr>
              <p:nvPr/>
            </p:nvSpPr>
            <p:spPr bwMode="auto">
              <a:xfrm flipH="1">
                <a:off x="2742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3" name="Line 4742"/>
              <p:cNvSpPr>
                <a:spLocks noChangeShapeType="1"/>
              </p:cNvSpPr>
              <p:nvPr/>
            </p:nvSpPr>
            <p:spPr bwMode="auto">
              <a:xfrm>
                <a:off x="2742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4" name="Line 4743"/>
              <p:cNvSpPr>
                <a:spLocks noChangeShapeType="1"/>
              </p:cNvSpPr>
              <p:nvPr/>
            </p:nvSpPr>
            <p:spPr bwMode="auto">
              <a:xfrm>
                <a:off x="2742" y="3134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5" name="Line 4744"/>
              <p:cNvSpPr>
                <a:spLocks noChangeShapeType="1"/>
              </p:cNvSpPr>
              <p:nvPr/>
            </p:nvSpPr>
            <p:spPr bwMode="auto">
              <a:xfrm flipV="1">
                <a:off x="2741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6" name="Line 4745"/>
              <p:cNvSpPr>
                <a:spLocks noChangeShapeType="1"/>
              </p:cNvSpPr>
              <p:nvPr/>
            </p:nvSpPr>
            <p:spPr bwMode="auto">
              <a:xfrm flipV="1">
                <a:off x="2741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7" name="Line 4746"/>
              <p:cNvSpPr>
                <a:spLocks noChangeShapeType="1"/>
              </p:cNvSpPr>
              <p:nvPr/>
            </p:nvSpPr>
            <p:spPr bwMode="auto">
              <a:xfrm>
                <a:off x="2742" y="314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8" name="Freeform 4747"/>
              <p:cNvSpPr>
                <a:spLocks/>
              </p:cNvSpPr>
              <p:nvPr/>
            </p:nvSpPr>
            <p:spPr bwMode="auto">
              <a:xfrm>
                <a:off x="2744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9" name="Freeform 4748"/>
              <p:cNvSpPr>
                <a:spLocks/>
              </p:cNvSpPr>
              <p:nvPr/>
            </p:nvSpPr>
            <p:spPr bwMode="auto">
              <a:xfrm>
                <a:off x="2744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0" name="Freeform 4749"/>
              <p:cNvSpPr>
                <a:spLocks/>
              </p:cNvSpPr>
              <p:nvPr/>
            </p:nvSpPr>
            <p:spPr bwMode="auto">
              <a:xfrm>
                <a:off x="2744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1" name="Freeform 4750"/>
              <p:cNvSpPr>
                <a:spLocks/>
              </p:cNvSpPr>
              <p:nvPr/>
            </p:nvSpPr>
            <p:spPr bwMode="auto">
              <a:xfrm>
                <a:off x="2744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2" name="Freeform 4751"/>
              <p:cNvSpPr>
                <a:spLocks/>
              </p:cNvSpPr>
              <p:nvPr/>
            </p:nvSpPr>
            <p:spPr bwMode="auto">
              <a:xfrm>
                <a:off x="2744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3" name="Freeform 4752"/>
              <p:cNvSpPr>
                <a:spLocks/>
              </p:cNvSpPr>
              <p:nvPr/>
            </p:nvSpPr>
            <p:spPr bwMode="auto">
              <a:xfrm>
                <a:off x="2744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4" name="Freeform 4753"/>
              <p:cNvSpPr>
                <a:spLocks/>
              </p:cNvSpPr>
              <p:nvPr/>
            </p:nvSpPr>
            <p:spPr bwMode="auto">
              <a:xfrm>
                <a:off x="2744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5" name="Freeform 4754"/>
              <p:cNvSpPr>
                <a:spLocks/>
              </p:cNvSpPr>
              <p:nvPr/>
            </p:nvSpPr>
            <p:spPr bwMode="auto">
              <a:xfrm>
                <a:off x="2744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6" name="Freeform 4755"/>
              <p:cNvSpPr>
                <a:spLocks/>
              </p:cNvSpPr>
              <p:nvPr/>
            </p:nvSpPr>
            <p:spPr bwMode="auto">
              <a:xfrm>
                <a:off x="2745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7" name="Freeform 4756"/>
              <p:cNvSpPr>
                <a:spLocks/>
              </p:cNvSpPr>
              <p:nvPr/>
            </p:nvSpPr>
            <p:spPr bwMode="auto">
              <a:xfrm>
                <a:off x="2745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8" name="Freeform 4757"/>
              <p:cNvSpPr>
                <a:spLocks/>
              </p:cNvSpPr>
              <p:nvPr/>
            </p:nvSpPr>
            <p:spPr bwMode="auto">
              <a:xfrm>
                <a:off x="2746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49" name="Freeform 4758"/>
              <p:cNvSpPr>
                <a:spLocks/>
              </p:cNvSpPr>
              <p:nvPr/>
            </p:nvSpPr>
            <p:spPr bwMode="auto">
              <a:xfrm>
                <a:off x="2746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0" name="Freeform 4759"/>
              <p:cNvSpPr>
                <a:spLocks/>
              </p:cNvSpPr>
              <p:nvPr/>
            </p:nvSpPr>
            <p:spPr bwMode="auto">
              <a:xfrm>
                <a:off x="2746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1" name="Freeform 4760"/>
              <p:cNvSpPr>
                <a:spLocks/>
              </p:cNvSpPr>
              <p:nvPr/>
            </p:nvSpPr>
            <p:spPr bwMode="auto">
              <a:xfrm>
                <a:off x="2746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2" name="Freeform 4761"/>
              <p:cNvSpPr>
                <a:spLocks/>
              </p:cNvSpPr>
              <p:nvPr/>
            </p:nvSpPr>
            <p:spPr bwMode="auto">
              <a:xfrm>
                <a:off x="2745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3" name="Freeform 4762"/>
              <p:cNvSpPr>
                <a:spLocks/>
              </p:cNvSpPr>
              <p:nvPr/>
            </p:nvSpPr>
            <p:spPr bwMode="auto">
              <a:xfrm>
                <a:off x="2745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4" name="Line 4763"/>
              <p:cNvSpPr>
                <a:spLocks noChangeShapeType="1"/>
              </p:cNvSpPr>
              <p:nvPr/>
            </p:nvSpPr>
            <p:spPr bwMode="auto">
              <a:xfrm flipV="1">
                <a:off x="2768" y="3135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5" name="Line 4764"/>
              <p:cNvSpPr>
                <a:spLocks noChangeShapeType="1"/>
              </p:cNvSpPr>
              <p:nvPr/>
            </p:nvSpPr>
            <p:spPr bwMode="auto">
              <a:xfrm flipV="1">
                <a:off x="2767" y="313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6" name="Line 4765"/>
              <p:cNvSpPr>
                <a:spLocks noChangeShapeType="1"/>
              </p:cNvSpPr>
              <p:nvPr/>
            </p:nvSpPr>
            <p:spPr bwMode="auto">
              <a:xfrm flipH="1" flipV="1">
                <a:off x="2767" y="31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7" name="Line 4766"/>
              <p:cNvSpPr>
                <a:spLocks noChangeShapeType="1"/>
              </p:cNvSpPr>
              <p:nvPr/>
            </p:nvSpPr>
            <p:spPr bwMode="auto">
              <a:xfrm flipH="1" flipV="1">
                <a:off x="2767" y="31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8" name="Freeform 4767"/>
              <p:cNvSpPr>
                <a:spLocks/>
              </p:cNvSpPr>
              <p:nvPr/>
            </p:nvSpPr>
            <p:spPr bwMode="auto">
              <a:xfrm>
                <a:off x="2763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59" name="Freeform 4768"/>
              <p:cNvSpPr>
                <a:spLocks/>
              </p:cNvSpPr>
              <p:nvPr/>
            </p:nvSpPr>
            <p:spPr bwMode="auto">
              <a:xfrm>
                <a:off x="2763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0" name="Freeform 4769"/>
              <p:cNvSpPr>
                <a:spLocks/>
              </p:cNvSpPr>
              <p:nvPr/>
            </p:nvSpPr>
            <p:spPr bwMode="auto">
              <a:xfrm>
                <a:off x="2762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1" name="Freeform 4770"/>
              <p:cNvSpPr>
                <a:spLocks/>
              </p:cNvSpPr>
              <p:nvPr/>
            </p:nvSpPr>
            <p:spPr bwMode="auto">
              <a:xfrm>
                <a:off x="2762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2" name="Freeform 4771"/>
              <p:cNvSpPr>
                <a:spLocks/>
              </p:cNvSpPr>
              <p:nvPr/>
            </p:nvSpPr>
            <p:spPr bwMode="auto">
              <a:xfrm>
                <a:off x="2762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3" name="Freeform 4772"/>
              <p:cNvSpPr>
                <a:spLocks/>
              </p:cNvSpPr>
              <p:nvPr/>
            </p:nvSpPr>
            <p:spPr bwMode="auto">
              <a:xfrm>
                <a:off x="2762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4" name="Freeform 4773"/>
              <p:cNvSpPr>
                <a:spLocks/>
              </p:cNvSpPr>
              <p:nvPr/>
            </p:nvSpPr>
            <p:spPr bwMode="auto">
              <a:xfrm>
                <a:off x="2763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5" name="Freeform 4774"/>
              <p:cNvSpPr>
                <a:spLocks/>
              </p:cNvSpPr>
              <p:nvPr/>
            </p:nvSpPr>
            <p:spPr bwMode="auto">
              <a:xfrm>
                <a:off x="2763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6" name="Freeform 4775"/>
              <p:cNvSpPr>
                <a:spLocks/>
              </p:cNvSpPr>
              <p:nvPr/>
            </p:nvSpPr>
            <p:spPr bwMode="auto">
              <a:xfrm>
                <a:off x="2764" y="313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7" name="Freeform 4776"/>
              <p:cNvSpPr>
                <a:spLocks/>
              </p:cNvSpPr>
              <p:nvPr/>
            </p:nvSpPr>
            <p:spPr bwMode="auto">
              <a:xfrm>
                <a:off x="2764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8" name="Freeform 4777"/>
              <p:cNvSpPr>
                <a:spLocks/>
              </p:cNvSpPr>
              <p:nvPr/>
            </p:nvSpPr>
            <p:spPr bwMode="auto">
              <a:xfrm>
                <a:off x="2764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69" name="Freeform 4778"/>
              <p:cNvSpPr>
                <a:spLocks/>
              </p:cNvSpPr>
              <p:nvPr/>
            </p:nvSpPr>
            <p:spPr bwMode="auto">
              <a:xfrm>
                <a:off x="2765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0" name="Freeform 4779"/>
              <p:cNvSpPr>
                <a:spLocks/>
              </p:cNvSpPr>
              <p:nvPr/>
            </p:nvSpPr>
            <p:spPr bwMode="auto">
              <a:xfrm>
                <a:off x="2765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1" name="Freeform 4780"/>
              <p:cNvSpPr>
                <a:spLocks/>
              </p:cNvSpPr>
              <p:nvPr/>
            </p:nvSpPr>
            <p:spPr bwMode="auto">
              <a:xfrm>
                <a:off x="2764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2" name="Freeform 4781"/>
              <p:cNvSpPr>
                <a:spLocks/>
              </p:cNvSpPr>
              <p:nvPr/>
            </p:nvSpPr>
            <p:spPr bwMode="auto">
              <a:xfrm>
                <a:off x="2764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3" name="Line 4782"/>
              <p:cNvSpPr>
                <a:spLocks noChangeShapeType="1"/>
              </p:cNvSpPr>
              <p:nvPr/>
            </p:nvSpPr>
            <p:spPr bwMode="auto">
              <a:xfrm flipH="1">
                <a:off x="2764" y="313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4" name="Line 4783"/>
              <p:cNvSpPr>
                <a:spLocks noChangeShapeType="1"/>
              </p:cNvSpPr>
              <p:nvPr/>
            </p:nvSpPr>
            <p:spPr bwMode="auto">
              <a:xfrm flipH="1">
                <a:off x="2755" y="3122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5" name="Line 4784"/>
              <p:cNvSpPr>
                <a:spLocks noChangeShapeType="1"/>
              </p:cNvSpPr>
              <p:nvPr/>
            </p:nvSpPr>
            <p:spPr bwMode="auto">
              <a:xfrm flipV="1">
                <a:off x="2746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6" name="Line 4785"/>
              <p:cNvSpPr>
                <a:spLocks noChangeShapeType="1"/>
              </p:cNvSpPr>
              <p:nvPr/>
            </p:nvSpPr>
            <p:spPr bwMode="auto">
              <a:xfrm>
                <a:off x="2747" y="312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7" name="Line 4786"/>
              <p:cNvSpPr>
                <a:spLocks noChangeShapeType="1"/>
              </p:cNvSpPr>
              <p:nvPr/>
            </p:nvSpPr>
            <p:spPr bwMode="auto">
              <a:xfrm flipH="1" flipV="1">
                <a:off x="2762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8" name="Line 4787"/>
              <p:cNvSpPr>
                <a:spLocks noChangeShapeType="1"/>
              </p:cNvSpPr>
              <p:nvPr/>
            </p:nvSpPr>
            <p:spPr bwMode="auto">
              <a:xfrm flipV="1">
                <a:off x="2762" y="2999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79" name="Line 4788"/>
              <p:cNvSpPr>
                <a:spLocks noChangeShapeType="1"/>
              </p:cNvSpPr>
              <p:nvPr/>
            </p:nvSpPr>
            <p:spPr bwMode="auto">
              <a:xfrm flipV="1">
                <a:off x="2747" y="3002"/>
                <a:ext cx="1" cy="1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0" name="Line 4789"/>
              <p:cNvSpPr>
                <a:spLocks noChangeShapeType="1"/>
              </p:cNvSpPr>
              <p:nvPr/>
            </p:nvSpPr>
            <p:spPr bwMode="auto">
              <a:xfrm flipV="1">
                <a:off x="2709" y="2999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1" name="Line 4790"/>
              <p:cNvSpPr>
                <a:spLocks noChangeShapeType="1"/>
              </p:cNvSpPr>
              <p:nvPr/>
            </p:nvSpPr>
            <p:spPr bwMode="auto">
              <a:xfrm flipV="1">
                <a:off x="2702" y="3130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2" name="Line 4791"/>
              <p:cNvSpPr>
                <a:spLocks noChangeShapeType="1"/>
              </p:cNvSpPr>
              <p:nvPr/>
            </p:nvSpPr>
            <p:spPr bwMode="auto">
              <a:xfrm flipV="1">
                <a:off x="2702" y="312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3" name="Line 4792"/>
              <p:cNvSpPr>
                <a:spLocks noChangeShapeType="1"/>
              </p:cNvSpPr>
              <p:nvPr/>
            </p:nvSpPr>
            <p:spPr bwMode="auto">
              <a:xfrm flipV="1">
                <a:off x="2702" y="3026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4" name="Line 4793"/>
              <p:cNvSpPr>
                <a:spLocks noChangeShapeType="1"/>
              </p:cNvSpPr>
              <p:nvPr/>
            </p:nvSpPr>
            <p:spPr bwMode="auto">
              <a:xfrm flipV="1">
                <a:off x="2702" y="301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5" name="Line 4794"/>
              <p:cNvSpPr>
                <a:spLocks noChangeShapeType="1"/>
              </p:cNvSpPr>
              <p:nvPr/>
            </p:nvSpPr>
            <p:spPr bwMode="auto">
              <a:xfrm flipV="1">
                <a:off x="2702" y="2934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6" name="Line 4795"/>
              <p:cNvSpPr>
                <a:spLocks noChangeShapeType="1"/>
              </p:cNvSpPr>
              <p:nvPr/>
            </p:nvSpPr>
            <p:spPr bwMode="auto">
              <a:xfrm flipV="1">
                <a:off x="2694" y="2999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7" name="Line 4796"/>
              <p:cNvSpPr>
                <a:spLocks noChangeShapeType="1"/>
              </p:cNvSpPr>
              <p:nvPr/>
            </p:nvSpPr>
            <p:spPr bwMode="auto">
              <a:xfrm flipH="1">
                <a:off x="2624" y="3013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8" name="Line 4797"/>
              <p:cNvSpPr>
                <a:spLocks noChangeShapeType="1"/>
              </p:cNvSpPr>
              <p:nvPr/>
            </p:nvSpPr>
            <p:spPr bwMode="auto">
              <a:xfrm>
                <a:off x="2656" y="309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89" name="Line 4798"/>
              <p:cNvSpPr>
                <a:spLocks noChangeShapeType="1"/>
              </p:cNvSpPr>
              <p:nvPr/>
            </p:nvSpPr>
            <p:spPr bwMode="auto">
              <a:xfrm>
                <a:off x="2656" y="309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0" name="Line 4799"/>
              <p:cNvSpPr>
                <a:spLocks noChangeShapeType="1"/>
              </p:cNvSpPr>
              <p:nvPr/>
            </p:nvSpPr>
            <p:spPr bwMode="auto">
              <a:xfrm flipH="1">
                <a:off x="2620" y="3108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1" name="Line 4800"/>
              <p:cNvSpPr>
                <a:spLocks noChangeShapeType="1"/>
              </p:cNvSpPr>
              <p:nvPr/>
            </p:nvSpPr>
            <p:spPr bwMode="auto">
              <a:xfrm>
                <a:off x="2656" y="3117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2" name="Line 4801"/>
              <p:cNvSpPr>
                <a:spLocks noChangeShapeType="1"/>
              </p:cNvSpPr>
              <p:nvPr/>
            </p:nvSpPr>
            <p:spPr bwMode="auto">
              <a:xfrm flipH="1">
                <a:off x="2716" y="3154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3" name="Line 4802"/>
              <p:cNvSpPr>
                <a:spLocks noChangeShapeType="1"/>
              </p:cNvSpPr>
              <p:nvPr/>
            </p:nvSpPr>
            <p:spPr bwMode="auto">
              <a:xfrm flipH="1">
                <a:off x="2620" y="3154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4" name="Freeform 4803"/>
              <p:cNvSpPr>
                <a:spLocks/>
              </p:cNvSpPr>
              <p:nvPr/>
            </p:nvSpPr>
            <p:spPr bwMode="auto">
              <a:xfrm>
                <a:off x="2948" y="2441"/>
                <a:ext cx="17" cy="17"/>
              </a:xfrm>
              <a:custGeom>
                <a:avLst/>
                <a:gdLst>
                  <a:gd name="T0" fmla="*/ 0 w 69"/>
                  <a:gd name="T1" fmla="*/ 0 h 67"/>
                  <a:gd name="T2" fmla="*/ 0 w 69"/>
                  <a:gd name="T3" fmla="*/ 0 h 67"/>
                  <a:gd name="T4" fmla="*/ 0 w 69"/>
                  <a:gd name="T5" fmla="*/ 0 h 67"/>
                  <a:gd name="T6" fmla="*/ 0 w 69"/>
                  <a:gd name="T7" fmla="*/ 0 h 67"/>
                  <a:gd name="T8" fmla="*/ 0 w 69"/>
                  <a:gd name="T9" fmla="*/ 0 h 67"/>
                  <a:gd name="T10" fmla="*/ 0 w 69"/>
                  <a:gd name="T11" fmla="*/ 0 h 67"/>
                  <a:gd name="T12" fmla="*/ 0 w 69"/>
                  <a:gd name="T13" fmla="*/ 0 h 67"/>
                  <a:gd name="T14" fmla="*/ 0 w 69"/>
                  <a:gd name="T15" fmla="*/ 0 h 67"/>
                  <a:gd name="T16" fmla="*/ 0 w 69"/>
                  <a:gd name="T17" fmla="*/ 0 h 67"/>
                  <a:gd name="T18" fmla="*/ 0 w 69"/>
                  <a:gd name="T19" fmla="*/ 0 h 67"/>
                  <a:gd name="T20" fmla="*/ 0 w 69"/>
                  <a:gd name="T21" fmla="*/ 0 h 67"/>
                  <a:gd name="T22" fmla="*/ 0 w 69"/>
                  <a:gd name="T23" fmla="*/ 0 h 67"/>
                  <a:gd name="T24" fmla="*/ 0 w 69"/>
                  <a:gd name="T25" fmla="*/ 0 h 67"/>
                  <a:gd name="T26" fmla="*/ 0 w 69"/>
                  <a:gd name="T27" fmla="*/ 0 h 67"/>
                  <a:gd name="T28" fmla="*/ 0 w 69"/>
                  <a:gd name="T29" fmla="*/ 0 h 67"/>
                  <a:gd name="T30" fmla="*/ 0 w 69"/>
                  <a:gd name="T31" fmla="*/ 0 h 67"/>
                  <a:gd name="T32" fmla="*/ 0 w 69"/>
                  <a:gd name="T33" fmla="*/ 0 h 67"/>
                  <a:gd name="T34" fmla="*/ 0 w 69"/>
                  <a:gd name="T35" fmla="*/ 0 h 67"/>
                  <a:gd name="T36" fmla="*/ 0 w 69"/>
                  <a:gd name="T37" fmla="*/ 0 h 67"/>
                  <a:gd name="T38" fmla="*/ 0 w 69"/>
                  <a:gd name="T39" fmla="*/ 0 h 67"/>
                  <a:gd name="T40" fmla="*/ 0 w 69"/>
                  <a:gd name="T41" fmla="*/ 0 h 67"/>
                  <a:gd name="T42" fmla="*/ 0 w 69"/>
                  <a:gd name="T43" fmla="*/ 0 h 67"/>
                  <a:gd name="T44" fmla="*/ 0 w 69"/>
                  <a:gd name="T45" fmla="*/ 0 h 67"/>
                  <a:gd name="T46" fmla="*/ 0 w 69"/>
                  <a:gd name="T47" fmla="*/ 0 h 67"/>
                  <a:gd name="T48" fmla="*/ 0 w 69"/>
                  <a:gd name="T49" fmla="*/ 0 h 67"/>
                  <a:gd name="T50" fmla="*/ 0 w 69"/>
                  <a:gd name="T51" fmla="*/ 0 h 67"/>
                  <a:gd name="T52" fmla="*/ 0 w 69"/>
                  <a:gd name="T53" fmla="*/ 0 h 67"/>
                  <a:gd name="T54" fmla="*/ 0 w 69"/>
                  <a:gd name="T55" fmla="*/ 0 h 67"/>
                  <a:gd name="T56" fmla="*/ 0 w 69"/>
                  <a:gd name="T57" fmla="*/ 0 h 67"/>
                  <a:gd name="T58" fmla="*/ 0 w 69"/>
                  <a:gd name="T59" fmla="*/ 0 h 67"/>
                  <a:gd name="T60" fmla="*/ 0 w 69"/>
                  <a:gd name="T61" fmla="*/ 0 h 67"/>
                  <a:gd name="T62" fmla="*/ 0 w 69"/>
                  <a:gd name="T63" fmla="*/ 0 h 6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9"/>
                  <a:gd name="T97" fmla="*/ 0 h 67"/>
                  <a:gd name="T98" fmla="*/ 69 w 69"/>
                  <a:gd name="T99" fmla="*/ 67 h 6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9" h="67">
                    <a:moveTo>
                      <a:pt x="69" y="34"/>
                    </a:moveTo>
                    <a:lnTo>
                      <a:pt x="69" y="30"/>
                    </a:lnTo>
                    <a:lnTo>
                      <a:pt x="69" y="27"/>
                    </a:lnTo>
                    <a:lnTo>
                      <a:pt x="68" y="24"/>
                    </a:lnTo>
                    <a:lnTo>
                      <a:pt x="67" y="21"/>
                    </a:lnTo>
                    <a:lnTo>
                      <a:pt x="65" y="18"/>
                    </a:lnTo>
                    <a:lnTo>
                      <a:pt x="63" y="15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7" y="7"/>
                    </a:lnTo>
                    <a:lnTo>
                      <a:pt x="54" y="5"/>
                    </a:lnTo>
                    <a:lnTo>
                      <a:pt x="51" y="4"/>
                    </a:lnTo>
                    <a:lnTo>
                      <a:pt x="48" y="2"/>
                    </a:lnTo>
                    <a:lnTo>
                      <a:pt x="45" y="1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4" y="1"/>
                    </a:lnTo>
                    <a:lnTo>
                      <a:pt x="21" y="2"/>
                    </a:lnTo>
                    <a:lnTo>
                      <a:pt x="18" y="4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5"/>
                    </a:lnTo>
                    <a:lnTo>
                      <a:pt x="4" y="18"/>
                    </a:lnTo>
                    <a:lnTo>
                      <a:pt x="3" y="21"/>
                    </a:lnTo>
                    <a:lnTo>
                      <a:pt x="2" y="24"/>
                    </a:lnTo>
                    <a:lnTo>
                      <a:pt x="1" y="27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1" y="37"/>
                    </a:lnTo>
                    <a:lnTo>
                      <a:pt x="1" y="40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9"/>
                    </a:lnTo>
                    <a:lnTo>
                      <a:pt x="6" y="52"/>
                    </a:lnTo>
                    <a:lnTo>
                      <a:pt x="8" y="55"/>
                    </a:lnTo>
                    <a:lnTo>
                      <a:pt x="10" y="57"/>
                    </a:lnTo>
                    <a:lnTo>
                      <a:pt x="13" y="60"/>
                    </a:lnTo>
                    <a:lnTo>
                      <a:pt x="15" y="62"/>
                    </a:lnTo>
                    <a:lnTo>
                      <a:pt x="18" y="63"/>
                    </a:lnTo>
                    <a:lnTo>
                      <a:pt x="21" y="65"/>
                    </a:lnTo>
                    <a:lnTo>
                      <a:pt x="24" y="66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4" y="67"/>
                    </a:lnTo>
                    <a:lnTo>
                      <a:pt x="39" y="67"/>
                    </a:lnTo>
                    <a:lnTo>
                      <a:pt x="42" y="67"/>
                    </a:lnTo>
                    <a:lnTo>
                      <a:pt x="45" y="66"/>
                    </a:lnTo>
                    <a:lnTo>
                      <a:pt x="48" y="65"/>
                    </a:lnTo>
                    <a:lnTo>
                      <a:pt x="51" y="63"/>
                    </a:lnTo>
                    <a:lnTo>
                      <a:pt x="54" y="62"/>
                    </a:lnTo>
                    <a:lnTo>
                      <a:pt x="57" y="60"/>
                    </a:lnTo>
                    <a:lnTo>
                      <a:pt x="59" y="57"/>
                    </a:lnTo>
                    <a:lnTo>
                      <a:pt x="62" y="55"/>
                    </a:lnTo>
                    <a:lnTo>
                      <a:pt x="63" y="52"/>
                    </a:lnTo>
                    <a:lnTo>
                      <a:pt x="65" y="49"/>
                    </a:lnTo>
                    <a:lnTo>
                      <a:pt x="67" y="46"/>
                    </a:lnTo>
                    <a:lnTo>
                      <a:pt x="68" y="43"/>
                    </a:lnTo>
                    <a:lnTo>
                      <a:pt x="69" y="40"/>
                    </a:lnTo>
                    <a:lnTo>
                      <a:pt x="69" y="37"/>
                    </a:lnTo>
                    <a:lnTo>
                      <a:pt x="69" y="3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5" name="Line 4804"/>
              <p:cNvSpPr>
                <a:spLocks noChangeShapeType="1"/>
              </p:cNvSpPr>
              <p:nvPr/>
            </p:nvSpPr>
            <p:spPr bwMode="auto">
              <a:xfrm flipV="1">
                <a:off x="1690" y="2958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6" name="Line 4805"/>
              <p:cNvSpPr>
                <a:spLocks noChangeShapeType="1"/>
              </p:cNvSpPr>
              <p:nvPr/>
            </p:nvSpPr>
            <p:spPr bwMode="auto">
              <a:xfrm flipV="1">
                <a:off x="1683" y="296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7" name="Line 4806"/>
              <p:cNvSpPr>
                <a:spLocks noChangeShapeType="1"/>
              </p:cNvSpPr>
              <p:nvPr/>
            </p:nvSpPr>
            <p:spPr bwMode="auto">
              <a:xfrm flipV="1">
                <a:off x="1697" y="296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8" name="Line 4807"/>
              <p:cNvSpPr>
                <a:spLocks noChangeShapeType="1"/>
              </p:cNvSpPr>
              <p:nvPr/>
            </p:nvSpPr>
            <p:spPr bwMode="auto">
              <a:xfrm flipV="1">
                <a:off x="1695" y="29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99" name="Line 4808"/>
              <p:cNvSpPr>
                <a:spLocks noChangeShapeType="1"/>
              </p:cNvSpPr>
              <p:nvPr/>
            </p:nvSpPr>
            <p:spPr bwMode="auto">
              <a:xfrm>
                <a:off x="1695" y="30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0" name="Line 4809"/>
              <p:cNvSpPr>
                <a:spLocks noChangeShapeType="1"/>
              </p:cNvSpPr>
              <p:nvPr/>
            </p:nvSpPr>
            <p:spPr bwMode="auto">
              <a:xfrm flipV="1">
                <a:off x="1695" y="2989"/>
                <a:ext cx="2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1" name="Line 4810"/>
              <p:cNvSpPr>
                <a:spLocks noChangeShapeType="1"/>
              </p:cNvSpPr>
              <p:nvPr/>
            </p:nvSpPr>
            <p:spPr bwMode="auto">
              <a:xfrm flipV="1">
                <a:off x="1685" y="29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2" name="Line 4811"/>
              <p:cNvSpPr>
                <a:spLocks noChangeShapeType="1"/>
              </p:cNvSpPr>
              <p:nvPr/>
            </p:nvSpPr>
            <p:spPr bwMode="auto">
              <a:xfrm>
                <a:off x="1685" y="30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3" name="Line 4812"/>
              <p:cNvSpPr>
                <a:spLocks noChangeShapeType="1"/>
              </p:cNvSpPr>
              <p:nvPr/>
            </p:nvSpPr>
            <p:spPr bwMode="auto">
              <a:xfrm flipH="1" flipV="1">
                <a:off x="1683" y="2989"/>
                <a:ext cx="2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4" name="Line 4813"/>
              <p:cNvSpPr>
                <a:spLocks noChangeShapeType="1"/>
              </p:cNvSpPr>
              <p:nvPr/>
            </p:nvSpPr>
            <p:spPr bwMode="auto">
              <a:xfrm>
                <a:off x="1792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5" name="Line 4814"/>
              <p:cNvSpPr>
                <a:spLocks noChangeShapeType="1"/>
              </p:cNvSpPr>
              <p:nvPr/>
            </p:nvSpPr>
            <p:spPr bwMode="auto">
              <a:xfrm>
                <a:off x="1795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6" name="Line 4815"/>
              <p:cNvSpPr>
                <a:spLocks noChangeShapeType="1"/>
              </p:cNvSpPr>
              <p:nvPr/>
            </p:nvSpPr>
            <p:spPr bwMode="auto">
              <a:xfrm>
                <a:off x="1793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7" name="Line 4816"/>
              <p:cNvSpPr>
                <a:spLocks noChangeShapeType="1"/>
              </p:cNvSpPr>
              <p:nvPr/>
            </p:nvSpPr>
            <p:spPr bwMode="auto">
              <a:xfrm>
                <a:off x="1782" y="296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8" name="Line 4817"/>
              <p:cNvSpPr>
                <a:spLocks noChangeShapeType="1"/>
              </p:cNvSpPr>
              <p:nvPr/>
            </p:nvSpPr>
            <p:spPr bwMode="auto">
              <a:xfrm>
                <a:off x="1782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09" name="Line 4818"/>
              <p:cNvSpPr>
                <a:spLocks noChangeShapeType="1"/>
              </p:cNvSpPr>
              <p:nvPr/>
            </p:nvSpPr>
            <p:spPr bwMode="auto">
              <a:xfrm>
                <a:off x="1782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0" name="Line 4819"/>
              <p:cNvSpPr>
                <a:spLocks noChangeShapeType="1"/>
              </p:cNvSpPr>
              <p:nvPr/>
            </p:nvSpPr>
            <p:spPr bwMode="auto">
              <a:xfrm>
                <a:off x="1786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1" name="Line 4820"/>
              <p:cNvSpPr>
                <a:spLocks noChangeShapeType="1"/>
              </p:cNvSpPr>
              <p:nvPr/>
            </p:nvSpPr>
            <p:spPr bwMode="auto">
              <a:xfrm>
                <a:off x="1783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2" name="Line 4821"/>
              <p:cNvSpPr>
                <a:spLocks noChangeShapeType="1"/>
              </p:cNvSpPr>
              <p:nvPr/>
            </p:nvSpPr>
            <p:spPr bwMode="auto">
              <a:xfrm>
                <a:off x="1793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3" name="Line 4822"/>
              <p:cNvSpPr>
                <a:spLocks noChangeShapeType="1"/>
              </p:cNvSpPr>
              <p:nvPr/>
            </p:nvSpPr>
            <p:spPr bwMode="auto">
              <a:xfrm>
                <a:off x="1793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4" name="Line 4823"/>
              <p:cNvSpPr>
                <a:spLocks noChangeShapeType="1"/>
              </p:cNvSpPr>
              <p:nvPr/>
            </p:nvSpPr>
            <p:spPr bwMode="auto">
              <a:xfrm>
                <a:off x="1800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5" name="Line 4824"/>
              <p:cNvSpPr>
                <a:spLocks noChangeShapeType="1"/>
              </p:cNvSpPr>
              <p:nvPr/>
            </p:nvSpPr>
            <p:spPr bwMode="auto">
              <a:xfrm flipH="1">
                <a:off x="1793" y="294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6" name="Line 4825"/>
              <p:cNvSpPr>
                <a:spLocks noChangeShapeType="1"/>
              </p:cNvSpPr>
              <p:nvPr/>
            </p:nvSpPr>
            <p:spPr bwMode="auto">
              <a:xfrm>
                <a:off x="1785" y="294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7" name="Freeform 4826"/>
              <p:cNvSpPr>
                <a:spLocks/>
              </p:cNvSpPr>
              <p:nvPr/>
            </p:nvSpPr>
            <p:spPr bwMode="auto">
              <a:xfrm>
                <a:off x="1788" y="2941"/>
                <a:ext cx="10" cy="3"/>
              </a:xfrm>
              <a:custGeom>
                <a:avLst/>
                <a:gdLst>
                  <a:gd name="T0" fmla="*/ 0 w 42"/>
                  <a:gd name="T1" fmla="*/ 0 h 11"/>
                  <a:gd name="T2" fmla="*/ 0 w 42"/>
                  <a:gd name="T3" fmla="*/ 0 h 11"/>
                  <a:gd name="T4" fmla="*/ 0 w 42"/>
                  <a:gd name="T5" fmla="*/ 0 h 11"/>
                  <a:gd name="T6" fmla="*/ 0 w 42"/>
                  <a:gd name="T7" fmla="*/ 0 h 11"/>
                  <a:gd name="T8" fmla="*/ 0 w 42"/>
                  <a:gd name="T9" fmla="*/ 0 h 11"/>
                  <a:gd name="T10" fmla="*/ 0 w 42"/>
                  <a:gd name="T11" fmla="*/ 0 h 11"/>
                  <a:gd name="T12" fmla="*/ 0 w 42"/>
                  <a:gd name="T13" fmla="*/ 0 h 11"/>
                  <a:gd name="T14" fmla="*/ 0 w 42"/>
                  <a:gd name="T15" fmla="*/ 0 h 11"/>
                  <a:gd name="T16" fmla="*/ 0 w 42"/>
                  <a:gd name="T17" fmla="*/ 0 h 11"/>
                  <a:gd name="T18" fmla="*/ 0 w 42"/>
                  <a:gd name="T19" fmla="*/ 0 h 11"/>
                  <a:gd name="T20" fmla="*/ 0 w 42"/>
                  <a:gd name="T21" fmla="*/ 0 h 11"/>
                  <a:gd name="T22" fmla="*/ 0 w 42"/>
                  <a:gd name="T23" fmla="*/ 0 h 11"/>
                  <a:gd name="T24" fmla="*/ 0 w 42"/>
                  <a:gd name="T25" fmla="*/ 0 h 11"/>
                  <a:gd name="T26" fmla="*/ 0 w 42"/>
                  <a:gd name="T27" fmla="*/ 0 h 11"/>
                  <a:gd name="T28" fmla="*/ 0 w 42"/>
                  <a:gd name="T29" fmla="*/ 0 h 11"/>
                  <a:gd name="T30" fmla="*/ 0 w 42"/>
                  <a:gd name="T31" fmla="*/ 0 h 11"/>
                  <a:gd name="T32" fmla="*/ 0 w 42"/>
                  <a:gd name="T33" fmla="*/ 0 h 11"/>
                  <a:gd name="T34" fmla="*/ 0 w 42"/>
                  <a:gd name="T35" fmla="*/ 0 h 11"/>
                  <a:gd name="T36" fmla="*/ 0 w 42"/>
                  <a:gd name="T37" fmla="*/ 0 h 11"/>
                  <a:gd name="T38" fmla="*/ 0 w 42"/>
                  <a:gd name="T39" fmla="*/ 0 h 11"/>
                  <a:gd name="T40" fmla="*/ 0 w 42"/>
                  <a:gd name="T41" fmla="*/ 0 h 11"/>
                  <a:gd name="T42" fmla="*/ 0 w 42"/>
                  <a:gd name="T43" fmla="*/ 0 h 11"/>
                  <a:gd name="T44" fmla="*/ 0 w 42"/>
                  <a:gd name="T45" fmla="*/ 0 h 11"/>
                  <a:gd name="T46" fmla="*/ 0 w 42"/>
                  <a:gd name="T47" fmla="*/ 0 h 11"/>
                  <a:gd name="T48" fmla="*/ 0 w 42"/>
                  <a:gd name="T49" fmla="*/ 0 h 11"/>
                  <a:gd name="T50" fmla="*/ 0 w 42"/>
                  <a:gd name="T51" fmla="*/ 0 h 1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2"/>
                  <a:gd name="T79" fmla="*/ 0 h 11"/>
                  <a:gd name="T80" fmla="*/ 42 w 42"/>
                  <a:gd name="T81" fmla="*/ 11 h 1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2" h="11">
                    <a:moveTo>
                      <a:pt x="42" y="11"/>
                    </a:moveTo>
                    <a:lnTo>
                      <a:pt x="42" y="10"/>
                    </a:lnTo>
                    <a:lnTo>
                      <a:pt x="42" y="8"/>
                    </a:lnTo>
                    <a:lnTo>
                      <a:pt x="41" y="7"/>
                    </a:lnTo>
                    <a:lnTo>
                      <a:pt x="40" y="5"/>
                    </a:lnTo>
                    <a:lnTo>
                      <a:pt x="38" y="4"/>
                    </a:lnTo>
                    <a:lnTo>
                      <a:pt x="37" y="3"/>
                    </a:lnTo>
                    <a:lnTo>
                      <a:pt x="35" y="2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8" name="Line 4827"/>
              <p:cNvSpPr>
                <a:spLocks noChangeShapeType="1"/>
              </p:cNvSpPr>
              <p:nvPr/>
            </p:nvSpPr>
            <p:spPr bwMode="auto">
              <a:xfrm>
                <a:off x="1798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19" name="Line 4828"/>
              <p:cNvSpPr>
                <a:spLocks noChangeShapeType="1"/>
              </p:cNvSpPr>
              <p:nvPr/>
            </p:nvSpPr>
            <p:spPr bwMode="auto">
              <a:xfrm>
                <a:off x="1788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0" name="Line 4829"/>
              <p:cNvSpPr>
                <a:spLocks noChangeShapeType="1"/>
              </p:cNvSpPr>
              <p:nvPr/>
            </p:nvSpPr>
            <p:spPr bwMode="auto">
              <a:xfrm>
                <a:off x="1798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1" name="Freeform 4830"/>
              <p:cNvSpPr>
                <a:spLocks/>
              </p:cNvSpPr>
              <p:nvPr/>
            </p:nvSpPr>
            <p:spPr bwMode="auto">
              <a:xfrm>
                <a:off x="1798" y="2962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w 3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2" name="Freeform 4831"/>
              <p:cNvSpPr>
                <a:spLocks/>
              </p:cNvSpPr>
              <p:nvPr/>
            </p:nvSpPr>
            <p:spPr bwMode="auto">
              <a:xfrm>
                <a:off x="1787" y="2962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3" name="Line 4832"/>
              <p:cNvSpPr>
                <a:spLocks noChangeShapeType="1"/>
              </p:cNvSpPr>
              <p:nvPr/>
            </p:nvSpPr>
            <p:spPr bwMode="auto">
              <a:xfrm>
                <a:off x="1782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4" name="Line 4833"/>
              <p:cNvSpPr>
                <a:spLocks noChangeShapeType="1"/>
              </p:cNvSpPr>
              <p:nvPr/>
            </p:nvSpPr>
            <p:spPr bwMode="auto">
              <a:xfrm>
                <a:off x="1788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5" name="Line 4834"/>
              <p:cNvSpPr>
                <a:spLocks noChangeShapeType="1"/>
              </p:cNvSpPr>
              <p:nvPr/>
            </p:nvSpPr>
            <p:spPr bwMode="auto">
              <a:xfrm>
                <a:off x="1782" y="2969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6" name="Line 4835"/>
              <p:cNvSpPr>
                <a:spLocks noChangeShapeType="1"/>
              </p:cNvSpPr>
              <p:nvPr/>
            </p:nvSpPr>
            <p:spPr bwMode="auto">
              <a:xfrm>
                <a:off x="1784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7" name="Line 4836"/>
              <p:cNvSpPr>
                <a:spLocks noChangeShapeType="1"/>
              </p:cNvSpPr>
              <p:nvPr/>
            </p:nvSpPr>
            <p:spPr bwMode="auto">
              <a:xfrm flipV="1">
                <a:off x="1782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8" name="Line 4837"/>
              <p:cNvSpPr>
                <a:spLocks noChangeShapeType="1"/>
              </p:cNvSpPr>
              <p:nvPr/>
            </p:nvSpPr>
            <p:spPr bwMode="auto">
              <a:xfrm flipV="1">
                <a:off x="1793" y="2965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29" name="Line 4838"/>
              <p:cNvSpPr>
                <a:spLocks noChangeShapeType="1"/>
              </p:cNvSpPr>
              <p:nvPr/>
            </p:nvSpPr>
            <p:spPr bwMode="auto">
              <a:xfrm flipV="1">
                <a:off x="1793" y="296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0" name="Line 4839"/>
              <p:cNvSpPr>
                <a:spLocks noChangeShapeType="1"/>
              </p:cNvSpPr>
              <p:nvPr/>
            </p:nvSpPr>
            <p:spPr bwMode="auto">
              <a:xfrm flipV="1">
                <a:off x="1793" y="295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1" name="Line 4840"/>
              <p:cNvSpPr>
                <a:spLocks noChangeShapeType="1"/>
              </p:cNvSpPr>
              <p:nvPr/>
            </p:nvSpPr>
            <p:spPr bwMode="auto">
              <a:xfrm flipV="1">
                <a:off x="1793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2" name="Line 4841"/>
              <p:cNvSpPr>
                <a:spLocks noChangeShapeType="1"/>
              </p:cNvSpPr>
              <p:nvPr/>
            </p:nvSpPr>
            <p:spPr bwMode="auto">
              <a:xfrm flipV="1">
                <a:off x="1793" y="2936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3" name="Line 4842"/>
              <p:cNvSpPr>
                <a:spLocks noChangeShapeType="1"/>
              </p:cNvSpPr>
              <p:nvPr/>
            </p:nvSpPr>
            <p:spPr bwMode="auto">
              <a:xfrm>
                <a:off x="1803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4" name="Line 4843"/>
              <p:cNvSpPr>
                <a:spLocks noChangeShapeType="1"/>
              </p:cNvSpPr>
              <p:nvPr/>
            </p:nvSpPr>
            <p:spPr bwMode="auto">
              <a:xfrm>
                <a:off x="1805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5" name="Line 4844"/>
              <p:cNvSpPr>
                <a:spLocks noChangeShapeType="1"/>
              </p:cNvSpPr>
              <p:nvPr/>
            </p:nvSpPr>
            <p:spPr bwMode="auto">
              <a:xfrm flipV="1">
                <a:off x="1805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6" name="Line 4845"/>
              <p:cNvSpPr>
                <a:spLocks noChangeShapeType="1"/>
              </p:cNvSpPr>
              <p:nvPr/>
            </p:nvSpPr>
            <p:spPr bwMode="auto">
              <a:xfrm>
                <a:off x="1802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7" name="Line 4846"/>
              <p:cNvSpPr>
                <a:spLocks noChangeShapeType="1"/>
              </p:cNvSpPr>
              <p:nvPr/>
            </p:nvSpPr>
            <p:spPr bwMode="auto">
              <a:xfrm>
                <a:off x="2187" y="298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8" name="Line 4847"/>
              <p:cNvSpPr>
                <a:spLocks noChangeShapeType="1"/>
              </p:cNvSpPr>
              <p:nvPr/>
            </p:nvSpPr>
            <p:spPr bwMode="auto">
              <a:xfrm>
                <a:off x="2186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39" name="Line 4848"/>
              <p:cNvSpPr>
                <a:spLocks noChangeShapeType="1"/>
              </p:cNvSpPr>
              <p:nvPr/>
            </p:nvSpPr>
            <p:spPr bwMode="auto">
              <a:xfrm>
                <a:off x="2189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0" name="Line 4849"/>
              <p:cNvSpPr>
                <a:spLocks noChangeShapeType="1"/>
              </p:cNvSpPr>
              <p:nvPr/>
            </p:nvSpPr>
            <p:spPr bwMode="auto">
              <a:xfrm>
                <a:off x="2187" y="296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1" name="Line 4850"/>
              <p:cNvSpPr>
                <a:spLocks noChangeShapeType="1"/>
              </p:cNvSpPr>
              <p:nvPr/>
            </p:nvSpPr>
            <p:spPr bwMode="auto">
              <a:xfrm>
                <a:off x="2176" y="2967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2" name="Line 4851"/>
              <p:cNvSpPr>
                <a:spLocks noChangeShapeType="1"/>
              </p:cNvSpPr>
              <p:nvPr/>
            </p:nvSpPr>
            <p:spPr bwMode="auto">
              <a:xfrm>
                <a:off x="2176" y="2971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3" name="Line 4852"/>
              <p:cNvSpPr>
                <a:spLocks noChangeShapeType="1"/>
              </p:cNvSpPr>
              <p:nvPr/>
            </p:nvSpPr>
            <p:spPr bwMode="auto">
              <a:xfrm>
                <a:off x="2176" y="297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4" name="Line 4853"/>
              <p:cNvSpPr>
                <a:spLocks noChangeShapeType="1"/>
              </p:cNvSpPr>
              <p:nvPr/>
            </p:nvSpPr>
            <p:spPr bwMode="auto">
              <a:xfrm>
                <a:off x="2180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5" name="Line 4854"/>
              <p:cNvSpPr>
                <a:spLocks noChangeShapeType="1"/>
              </p:cNvSpPr>
              <p:nvPr/>
            </p:nvSpPr>
            <p:spPr bwMode="auto">
              <a:xfrm>
                <a:off x="2178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6" name="Line 4855"/>
              <p:cNvSpPr>
                <a:spLocks noChangeShapeType="1"/>
              </p:cNvSpPr>
              <p:nvPr/>
            </p:nvSpPr>
            <p:spPr bwMode="auto">
              <a:xfrm>
                <a:off x="2187" y="297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7" name="Line 4856"/>
              <p:cNvSpPr>
                <a:spLocks noChangeShapeType="1"/>
              </p:cNvSpPr>
              <p:nvPr/>
            </p:nvSpPr>
            <p:spPr bwMode="auto">
              <a:xfrm>
                <a:off x="2187" y="297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8" name="Line 4857"/>
              <p:cNvSpPr>
                <a:spLocks noChangeShapeType="1"/>
              </p:cNvSpPr>
              <p:nvPr/>
            </p:nvSpPr>
            <p:spPr bwMode="auto">
              <a:xfrm>
                <a:off x="2195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49" name="Line 4858"/>
              <p:cNvSpPr>
                <a:spLocks noChangeShapeType="1"/>
              </p:cNvSpPr>
              <p:nvPr/>
            </p:nvSpPr>
            <p:spPr bwMode="auto">
              <a:xfrm flipH="1">
                <a:off x="2187" y="294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0" name="Line 4859"/>
              <p:cNvSpPr>
                <a:spLocks noChangeShapeType="1"/>
              </p:cNvSpPr>
              <p:nvPr/>
            </p:nvSpPr>
            <p:spPr bwMode="auto">
              <a:xfrm>
                <a:off x="2179" y="294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1" name="Freeform 4860"/>
              <p:cNvSpPr>
                <a:spLocks/>
              </p:cNvSpPr>
              <p:nvPr/>
            </p:nvSpPr>
            <p:spPr bwMode="auto">
              <a:xfrm>
                <a:off x="2182" y="2945"/>
                <a:ext cx="11" cy="3"/>
              </a:xfrm>
              <a:custGeom>
                <a:avLst/>
                <a:gdLst>
                  <a:gd name="T0" fmla="*/ 0 w 42"/>
                  <a:gd name="T1" fmla="*/ 0 h 12"/>
                  <a:gd name="T2" fmla="*/ 0 w 42"/>
                  <a:gd name="T3" fmla="*/ 0 h 12"/>
                  <a:gd name="T4" fmla="*/ 0 w 42"/>
                  <a:gd name="T5" fmla="*/ 0 h 12"/>
                  <a:gd name="T6" fmla="*/ 0 w 42"/>
                  <a:gd name="T7" fmla="*/ 0 h 12"/>
                  <a:gd name="T8" fmla="*/ 0 w 42"/>
                  <a:gd name="T9" fmla="*/ 0 h 12"/>
                  <a:gd name="T10" fmla="*/ 0 w 42"/>
                  <a:gd name="T11" fmla="*/ 0 h 12"/>
                  <a:gd name="T12" fmla="*/ 0 w 42"/>
                  <a:gd name="T13" fmla="*/ 0 h 12"/>
                  <a:gd name="T14" fmla="*/ 0 w 42"/>
                  <a:gd name="T15" fmla="*/ 0 h 12"/>
                  <a:gd name="T16" fmla="*/ 0 w 42"/>
                  <a:gd name="T17" fmla="*/ 0 h 12"/>
                  <a:gd name="T18" fmla="*/ 0 w 42"/>
                  <a:gd name="T19" fmla="*/ 0 h 12"/>
                  <a:gd name="T20" fmla="*/ 0 w 42"/>
                  <a:gd name="T21" fmla="*/ 0 h 12"/>
                  <a:gd name="T22" fmla="*/ 0 w 42"/>
                  <a:gd name="T23" fmla="*/ 0 h 12"/>
                  <a:gd name="T24" fmla="*/ 0 w 42"/>
                  <a:gd name="T25" fmla="*/ 0 h 12"/>
                  <a:gd name="T26" fmla="*/ 0 w 42"/>
                  <a:gd name="T27" fmla="*/ 0 h 12"/>
                  <a:gd name="T28" fmla="*/ 0 w 42"/>
                  <a:gd name="T29" fmla="*/ 0 h 12"/>
                  <a:gd name="T30" fmla="*/ 0 w 42"/>
                  <a:gd name="T31" fmla="*/ 0 h 12"/>
                  <a:gd name="T32" fmla="*/ 0 w 42"/>
                  <a:gd name="T33" fmla="*/ 0 h 12"/>
                  <a:gd name="T34" fmla="*/ 0 w 42"/>
                  <a:gd name="T35" fmla="*/ 0 h 12"/>
                  <a:gd name="T36" fmla="*/ 0 w 42"/>
                  <a:gd name="T37" fmla="*/ 0 h 12"/>
                  <a:gd name="T38" fmla="*/ 0 w 42"/>
                  <a:gd name="T39" fmla="*/ 0 h 12"/>
                  <a:gd name="T40" fmla="*/ 0 w 42"/>
                  <a:gd name="T41" fmla="*/ 0 h 12"/>
                  <a:gd name="T42" fmla="*/ 0 w 42"/>
                  <a:gd name="T43" fmla="*/ 0 h 12"/>
                  <a:gd name="T44" fmla="*/ 0 w 42"/>
                  <a:gd name="T45" fmla="*/ 0 h 12"/>
                  <a:gd name="T46" fmla="*/ 0 w 42"/>
                  <a:gd name="T47" fmla="*/ 0 h 12"/>
                  <a:gd name="T48" fmla="*/ 0 w 42"/>
                  <a:gd name="T49" fmla="*/ 0 h 12"/>
                  <a:gd name="T50" fmla="*/ 0 w 42"/>
                  <a:gd name="T51" fmla="*/ 0 h 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2"/>
                  <a:gd name="T79" fmla="*/ 0 h 12"/>
                  <a:gd name="T80" fmla="*/ 42 w 42"/>
                  <a:gd name="T81" fmla="*/ 12 h 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2" h="12">
                    <a:moveTo>
                      <a:pt x="42" y="12"/>
                    </a:moveTo>
                    <a:lnTo>
                      <a:pt x="42" y="10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5" y="3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8" y="1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0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2" name="Line 4861"/>
              <p:cNvSpPr>
                <a:spLocks noChangeShapeType="1"/>
              </p:cNvSpPr>
              <p:nvPr/>
            </p:nvSpPr>
            <p:spPr bwMode="auto">
              <a:xfrm>
                <a:off x="2193" y="29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3" name="Line 4862"/>
              <p:cNvSpPr>
                <a:spLocks noChangeShapeType="1"/>
              </p:cNvSpPr>
              <p:nvPr/>
            </p:nvSpPr>
            <p:spPr bwMode="auto">
              <a:xfrm>
                <a:off x="2182" y="29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4" name="Line 4863"/>
              <p:cNvSpPr>
                <a:spLocks noChangeShapeType="1"/>
              </p:cNvSpPr>
              <p:nvPr/>
            </p:nvSpPr>
            <p:spPr bwMode="auto">
              <a:xfrm>
                <a:off x="2193" y="2962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5" name="Freeform 4864"/>
              <p:cNvSpPr>
                <a:spLocks/>
              </p:cNvSpPr>
              <p:nvPr/>
            </p:nvSpPr>
            <p:spPr bwMode="auto">
              <a:xfrm>
                <a:off x="2193" y="2967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  <a:lnTo>
                      <a:pt x="3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6" name="Freeform 4865"/>
              <p:cNvSpPr>
                <a:spLocks/>
              </p:cNvSpPr>
              <p:nvPr/>
            </p:nvSpPr>
            <p:spPr bwMode="auto">
              <a:xfrm>
                <a:off x="2182" y="2967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7" name="Line 4866"/>
              <p:cNvSpPr>
                <a:spLocks noChangeShapeType="1"/>
              </p:cNvSpPr>
              <p:nvPr/>
            </p:nvSpPr>
            <p:spPr bwMode="auto">
              <a:xfrm>
                <a:off x="2176" y="296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8" name="Line 4867"/>
              <p:cNvSpPr>
                <a:spLocks noChangeShapeType="1"/>
              </p:cNvSpPr>
              <p:nvPr/>
            </p:nvSpPr>
            <p:spPr bwMode="auto">
              <a:xfrm>
                <a:off x="2182" y="2962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59" name="Line 4868"/>
              <p:cNvSpPr>
                <a:spLocks noChangeShapeType="1"/>
              </p:cNvSpPr>
              <p:nvPr/>
            </p:nvSpPr>
            <p:spPr bwMode="auto">
              <a:xfrm>
                <a:off x="2176" y="2974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0" name="Line 4869"/>
              <p:cNvSpPr>
                <a:spLocks noChangeShapeType="1"/>
              </p:cNvSpPr>
              <p:nvPr/>
            </p:nvSpPr>
            <p:spPr bwMode="auto">
              <a:xfrm>
                <a:off x="2179" y="296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1" name="Line 4870"/>
              <p:cNvSpPr>
                <a:spLocks noChangeShapeType="1"/>
              </p:cNvSpPr>
              <p:nvPr/>
            </p:nvSpPr>
            <p:spPr bwMode="auto">
              <a:xfrm flipV="1">
                <a:off x="2176" y="297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2" name="Line 4871"/>
              <p:cNvSpPr>
                <a:spLocks noChangeShapeType="1"/>
              </p:cNvSpPr>
              <p:nvPr/>
            </p:nvSpPr>
            <p:spPr bwMode="auto">
              <a:xfrm flipV="1">
                <a:off x="2187" y="297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3" name="Line 4872"/>
              <p:cNvSpPr>
                <a:spLocks noChangeShapeType="1"/>
              </p:cNvSpPr>
              <p:nvPr/>
            </p:nvSpPr>
            <p:spPr bwMode="auto">
              <a:xfrm flipV="1">
                <a:off x="2187" y="296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4" name="Line 4873"/>
              <p:cNvSpPr>
                <a:spLocks noChangeShapeType="1"/>
              </p:cNvSpPr>
              <p:nvPr/>
            </p:nvSpPr>
            <p:spPr bwMode="auto">
              <a:xfrm flipV="1">
                <a:off x="2187" y="2956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5" name="Line 4874"/>
              <p:cNvSpPr>
                <a:spLocks noChangeShapeType="1"/>
              </p:cNvSpPr>
              <p:nvPr/>
            </p:nvSpPr>
            <p:spPr bwMode="auto">
              <a:xfrm flipV="1">
                <a:off x="2187" y="295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6" name="Line 4875"/>
              <p:cNvSpPr>
                <a:spLocks noChangeShapeType="1"/>
              </p:cNvSpPr>
              <p:nvPr/>
            </p:nvSpPr>
            <p:spPr bwMode="auto">
              <a:xfrm flipV="1">
                <a:off x="2187" y="294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7" name="Line 4876"/>
              <p:cNvSpPr>
                <a:spLocks noChangeShapeType="1"/>
              </p:cNvSpPr>
              <p:nvPr/>
            </p:nvSpPr>
            <p:spPr bwMode="auto">
              <a:xfrm>
                <a:off x="2197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8" name="Line 4877"/>
              <p:cNvSpPr>
                <a:spLocks noChangeShapeType="1"/>
              </p:cNvSpPr>
              <p:nvPr/>
            </p:nvSpPr>
            <p:spPr bwMode="auto">
              <a:xfrm>
                <a:off x="2199" y="296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69" name="Line 4878"/>
              <p:cNvSpPr>
                <a:spLocks noChangeShapeType="1"/>
              </p:cNvSpPr>
              <p:nvPr/>
            </p:nvSpPr>
            <p:spPr bwMode="auto">
              <a:xfrm flipV="1">
                <a:off x="2199" y="297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0" name="Line 4879"/>
              <p:cNvSpPr>
                <a:spLocks noChangeShapeType="1"/>
              </p:cNvSpPr>
              <p:nvPr/>
            </p:nvSpPr>
            <p:spPr bwMode="auto">
              <a:xfrm>
                <a:off x="2196" y="296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1" name="Line 4880"/>
              <p:cNvSpPr>
                <a:spLocks noChangeShapeType="1"/>
              </p:cNvSpPr>
              <p:nvPr/>
            </p:nvSpPr>
            <p:spPr bwMode="auto">
              <a:xfrm>
                <a:off x="2323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2" name="Line 4881"/>
              <p:cNvSpPr>
                <a:spLocks noChangeShapeType="1"/>
              </p:cNvSpPr>
              <p:nvPr/>
            </p:nvSpPr>
            <p:spPr bwMode="auto">
              <a:xfrm>
                <a:off x="2326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3" name="Line 4882"/>
              <p:cNvSpPr>
                <a:spLocks noChangeShapeType="1"/>
              </p:cNvSpPr>
              <p:nvPr/>
            </p:nvSpPr>
            <p:spPr bwMode="auto">
              <a:xfrm>
                <a:off x="2325" y="2967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4" name="Line 4883"/>
              <p:cNvSpPr>
                <a:spLocks noChangeShapeType="1"/>
              </p:cNvSpPr>
              <p:nvPr/>
            </p:nvSpPr>
            <p:spPr bwMode="auto">
              <a:xfrm>
                <a:off x="2313" y="296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5" name="Line 4884"/>
              <p:cNvSpPr>
                <a:spLocks noChangeShapeType="1"/>
              </p:cNvSpPr>
              <p:nvPr/>
            </p:nvSpPr>
            <p:spPr bwMode="auto">
              <a:xfrm>
                <a:off x="2313" y="297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6" name="Line 4885"/>
              <p:cNvSpPr>
                <a:spLocks noChangeShapeType="1"/>
              </p:cNvSpPr>
              <p:nvPr/>
            </p:nvSpPr>
            <p:spPr bwMode="auto">
              <a:xfrm>
                <a:off x="2313" y="297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7" name="Line 4886"/>
              <p:cNvSpPr>
                <a:spLocks noChangeShapeType="1"/>
              </p:cNvSpPr>
              <p:nvPr/>
            </p:nvSpPr>
            <p:spPr bwMode="auto">
              <a:xfrm>
                <a:off x="2317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8" name="Line 4887"/>
              <p:cNvSpPr>
                <a:spLocks noChangeShapeType="1"/>
              </p:cNvSpPr>
              <p:nvPr/>
            </p:nvSpPr>
            <p:spPr bwMode="auto">
              <a:xfrm>
                <a:off x="2315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79" name="Line 4888"/>
              <p:cNvSpPr>
                <a:spLocks noChangeShapeType="1"/>
              </p:cNvSpPr>
              <p:nvPr/>
            </p:nvSpPr>
            <p:spPr bwMode="auto">
              <a:xfrm>
                <a:off x="2325" y="2971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0" name="Line 4889"/>
              <p:cNvSpPr>
                <a:spLocks noChangeShapeType="1"/>
              </p:cNvSpPr>
              <p:nvPr/>
            </p:nvSpPr>
            <p:spPr bwMode="auto">
              <a:xfrm>
                <a:off x="2325" y="297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1" name="Line 4890"/>
              <p:cNvSpPr>
                <a:spLocks noChangeShapeType="1"/>
              </p:cNvSpPr>
              <p:nvPr/>
            </p:nvSpPr>
            <p:spPr bwMode="auto">
              <a:xfrm>
                <a:off x="2332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2" name="Line 4891"/>
              <p:cNvSpPr>
                <a:spLocks noChangeShapeType="1"/>
              </p:cNvSpPr>
              <p:nvPr/>
            </p:nvSpPr>
            <p:spPr bwMode="auto">
              <a:xfrm flipH="1">
                <a:off x="2325" y="294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3" name="Line 4892"/>
              <p:cNvSpPr>
                <a:spLocks noChangeShapeType="1"/>
              </p:cNvSpPr>
              <p:nvPr/>
            </p:nvSpPr>
            <p:spPr bwMode="auto">
              <a:xfrm>
                <a:off x="2316" y="294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4" name="Freeform 4893"/>
              <p:cNvSpPr>
                <a:spLocks/>
              </p:cNvSpPr>
              <p:nvPr/>
            </p:nvSpPr>
            <p:spPr bwMode="auto">
              <a:xfrm>
                <a:off x="2319" y="2945"/>
                <a:ext cx="11" cy="3"/>
              </a:xfrm>
              <a:custGeom>
                <a:avLst/>
                <a:gdLst>
                  <a:gd name="T0" fmla="*/ 0 w 43"/>
                  <a:gd name="T1" fmla="*/ 0 h 12"/>
                  <a:gd name="T2" fmla="*/ 0 w 43"/>
                  <a:gd name="T3" fmla="*/ 0 h 12"/>
                  <a:gd name="T4" fmla="*/ 0 w 43"/>
                  <a:gd name="T5" fmla="*/ 0 h 12"/>
                  <a:gd name="T6" fmla="*/ 0 w 43"/>
                  <a:gd name="T7" fmla="*/ 0 h 12"/>
                  <a:gd name="T8" fmla="*/ 0 w 43"/>
                  <a:gd name="T9" fmla="*/ 0 h 12"/>
                  <a:gd name="T10" fmla="*/ 0 w 43"/>
                  <a:gd name="T11" fmla="*/ 0 h 12"/>
                  <a:gd name="T12" fmla="*/ 0 w 43"/>
                  <a:gd name="T13" fmla="*/ 0 h 12"/>
                  <a:gd name="T14" fmla="*/ 0 w 43"/>
                  <a:gd name="T15" fmla="*/ 0 h 12"/>
                  <a:gd name="T16" fmla="*/ 0 w 43"/>
                  <a:gd name="T17" fmla="*/ 0 h 12"/>
                  <a:gd name="T18" fmla="*/ 0 w 43"/>
                  <a:gd name="T19" fmla="*/ 0 h 12"/>
                  <a:gd name="T20" fmla="*/ 0 w 43"/>
                  <a:gd name="T21" fmla="*/ 0 h 12"/>
                  <a:gd name="T22" fmla="*/ 0 w 43"/>
                  <a:gd name="T23" fmla="*/ 0 h 12"/>
                  <a:gd name="T24" fmla="*/ 0 w 43"/>
                  <a:gd name="T25" fmla="*/ 0 h 12"/>
                  <a:gd name="T26" fmla="*/ 0 w 43"/>
                  <a:gd name="T27" fmla="*/ 0 h 12"/>
                  <a:gd name="T28" fmla="*/ 0 w 43"/>
                  <a:gd name="T29" fmla="*/ 0 h 12"/>
                  <a:gd name="T30" fmla="*/ 0 w 43"/>
                  <a:gd name="T31" fmla="*/ 0 h 12"/>
                  <a:gd name="T32" fmla="*/ 0 w 43"/>
                  <a:gd name="T33" fmla="*/ 0 h 12"/>
                  <a:gd name="T34" fmla="*/ 0 w 43"/>
                  <a:gd name="T35" fmla="*/ 0 h 12"/>
                  <a:gd name="T36" fmla="*/ 0 w 43"/>
                  <a:gd name="T37" fmla="*/ 0 h 12"/>
                  <a:gd name="T38" fmla="*/ 0 w 43"/>
                  <a:gd name="T39" fmla="*/ 0 h 12"/>
                  <a:gd name="T40" fmla="*/ 0 w 43"/>
                  <a:gd name="T41" fmla="*/ 0 h 12"/>
                  <a:gd name="T42" fmla="*/ 0 w 43"/>
                  <a:gd name="T43" fmla="*/ 0 h 12"/>
                  <a:gd name="T44" fmla="*/ 0 w 43"/>
                  <a:gd name="T45" fmla="*/ 0 h 12"/>
                  <a:gd name="T46" fmla="*/ 0 w 43"/>
                  <a:gd name="T47" fmla="*/ 0 h 12"/>
                  <a:gd name="T48" fmla="*/ 0 w 43"/>
                  <a:gd name="T49" fmla="*/ 0 h 12"/>
                  <a:gd name="T50" fmla="*/ 0 w 43"/>
                  <a:gd name="T51" fmla="*/ 0 h 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2"/>
                  <a:gd name="T80" fmla="*/ 43 w 43"/>
                  <a:gd name="T81" fmla="*/ 12 h 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2">
                    <a:moveTo>
                      <a:pt x="43" y="12"/>
                    </a:moveTo>
                    <a:lnTo>
                      <a:pt x="42" y="10"/>
                    </a:lnTo>
                    <a:lnTo>
                      <a:pt x="42" y="9"/>
                    </a:lnTo>
                    <a:lnTo>
                      <a:pt x="41" y="8"/>
                    </a:lnTo>
                    <a:lnTo>
                      <a:pt x="40" y="6"/>
                    </a:lnTo>
                    <a:lnTo>
                      <a:pt x="39" y="5"/>
                    </a:lnTo>
                    <a:lnTo>
                      <a:pt x="37" y="4"/>
                    </a:lnTo>
                    <a:lnTo>
                      <a:pt x="35" y="3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7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5" name="Line 4894"/>
              <p:cNvSpPr>
                <a:spLocks noChangeShapeType="1"/>
              </p:cNvSpPr>
              <p:nvPr/>
            </p:nvSpPr>
            <p:spPr bwMode="auto">
              <a:xfrm>
                <a:off x="2330" y="29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6" name="Line 4895"/>
              <p:cNvSpPr>
                <a:spLocks noChangeShapeType="1"/>
              </p:cNvSpPr>
              <p:nvPr/>
            </p:nvSpPr>
            <p:spPr bwMode="auto">
              <a:xfrm>
                <a:off x="2319" y="29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7" name="Line 4896"/>
              <p:cNvSpPr>
                <a:spLocks noChangeShapeType="1"/>
              </p:cNvSpPr>
              <p:nvPr/>
            </p:nvSpPr>
            <p:spPr bwMode="auto">
              <a:xfrm>
                <a:off x="2330" y="2962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8" name="Freeform 4897"/>
              <p:cNvSpPr>
                <a:spLocks/>
              </p:cNvSpPr>
              <p:nvPr/>
            </p:nvSpPr>
            <p:spPr bwMode="auto">
              <a:xfrm>
                <a:off x="2330" y="2967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89" name="Freeform 4898"/>
              <p:cNvSpPr>
                <a:spLocks/>
              </p:cNvSpPr>
              <p:nvPr/>
            </p:nvSpPr>
            <p:spPr bwMode="auto">
              <a:xfrm>
                <a:off x="2319" y="2967"/>
                <a:ext cx="1" cy="1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0" name="Line 4899"/>
              <p:cNvSpPr>
                <a:spLocks noChangeShapeType="1"/>
              </p:cNvSpPr>
              <p:nvPr/>
            </p:nvSpPr>
            <p:spPr bwMode="auto">
              <a:xfrm>
                <a:off x="2313" y="296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1" name="Line 4900"/>
              <p:cNvSpPr>
                <a:spLocks noChangeShapeType="1"/>
              </p:cNvSpPr>
              <p:nvPr/>
            </p:nvSpPr>
            <p:spPr bwMode="auto">
              <a:xfrm>
                <a:off x="2319" y="2962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2" name="Line 4901"/>
              <p:cNvSpPr>
                <a:spLocks noChangeShapeType="1"/>
              </p:cNvSpPr>
              <p:nvPr/>
            </p:nvSpPr>
            <p:spPr bwMode="auto">
              <a:xfrm>
                <a:off x="2313" y="2974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3" name="Line 4902"/>
              <p:cNvSpPr>
                <a:spLocks noChangeShapeType="1"/>
              </p:cNvSpPr>
              <p:nvPr/>
            </p:nvSpPr>
            <p:spPr bwMode="auto">
              <a:xfrm>
                <a:off x="2316" y="296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4" name="Line 4903"/>
              <p:cNvSpPr>
                <a:spLocks noChangeShapeType="1"/>
              </p:cNvSpPr>
              <p:nvPr/>
            </p:nvSpPr>
            <p:spPr bwMode="auto">
              <a:xfrm flipV="1">
                <a:off x="2313" y="297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5" name="Line 4904"/>
              <p:cNvSpPr>
                <a:spLocks noChangeShapeType="1"/>
              </p:cNvSpPr>
              <p:nvPr/>
            </p:nvSpPr>
            <p:spPr bwMode="auto">
              <a:xfrm flipV="1">
                <a:off x="2325" y="297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6" name="Line 4905"/>
              <p:cNvSpPr>
                <a:spLocks noChangeShapeType="1"/>
              </p:cNvSpPr>
              <p:nvPr/>
            </p:nvSpPr>
            <p:spPr bwMode="auto">
              <a:xfrm flipV="1">
                <a:off x="2325" y="296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7" name="Line 4906"/>
              <p:cNvSpPr>
                <a:spLocks noChangeShapeType="1"/>
              </p:cNvSpPr>
              <p:nvPr/>
            </p:nvSpPr>
            <p:spPr bwMode="auto">
              <a:xfrm flipV="1">
                <a:off x="2325" y="2956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8" name="Line 4907"/>
              <p:cNvSpPr>
                <a:spLocks noChangeShapeType="1"/>
              </p:cNvSpPr>
              <p:nvPr/>
            </p:nvSpPr>
            <p:spPr bwMode="auto">
              <a:xfrm flipV="1">
                <a:off x="2325" y="295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99" name="Line 4908"/>
              <p:cNvSpPr>
                <a:spLocks noChangeShapeType="1"/>
              </p:cNvSpPr>
              <p:nvPr/>
            </p:nvSpPr>
            <p:spPr bwMode="auto">
              <a:xfrm flipV="1">
                <a:off x="2325" y="294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0" name="Line 4909"/>
              <p:cNvSpPr>
                <a:spLocks noChangeShapeType="1"/>
              </p:cNvSpPr>
              <p:nvPr/>
            </p:nvSpPr>
            <p:spPr bwMode="auto">
              <a:xfrm>
                <a:off x="2334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1" name="Line 4910"/>
              <p:cNvSpPr>
                <a:spLocks noChangeShapeType="1"/>
              </p:cNvSpPr>
              <p:nvPr/>
            </p:nvSpPr>
            <p:spPr bwMode="auto">
              <a:xfrm>
                <a:off x="2336" y="296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2" name="Line 4911"/>
              <p:cNvSpPr>
                <a:spLocks noChangeShapeType="1"/>
              </p:cNvSpPr>
              <p:nvPr/>
            </p:nvSpPr>
            <p:spPr bwMode="auto">
              <a:xfrm flipV="1">
                <a:off x="2336" y="297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3" name="Line 4912"/>
              <p:cNvSpPr>
                <a:spLocks noChangeShapeType="1"/>
              </p:cNvSpPr>
              <p:nvPr/>
            </p:nvSpPr>
            <p:spPr bwMode="auto">
              <a:xfrm>
                <a:off x="2333" y="2963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4" name="Line 4913"/>
              <p:cNvSpPr>
                <a:spLocks noChangeShapeType="1"/>
              </p:cNvSpPr>
              <p:nvPr/>
            </p:nvSpPr>
            <p:spPr bwMode="auto">
              <a:xfrm>
                <a:off x="2448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5" name="Line 4914"/>
              <p:cNvSpPr>
                <a:spLocks noChangeShapeType="1"/>
              </p:cNvSpPr>
              <p:nvPr/>
            </p:nvSpPr>
            <p:spPr bwMode="auto">
              <a:xfrm>
                <a:off x="2451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6" name="Line 4915"/>
              <p:cNvSpPr>
                <a:spLocks noChangeShapeType="1"/>
              </p:cNvSpPr>
              <p:nvPr/>
            </p:nvSpPr>
            <p:spPr bwMode="auto">
              <a:xfrm>
                <a:off x="2449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7" name="Line 4916"/>
              <p:cNvSpPr>
                <a:spLocks noChangeShapeType="1"/>
              </p:cNvSpPr>
              <p:nvPr/>
            </p:nvSpPr>
            <p:spPr bwMode="auto">
              <a:xfrm>
                <a:off x="2438" y="296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8" name="Line 4917"/>
              <p:cNvSpPr>
                <a:spLocks noChangeShapeType="1"/>
              </p:cNvSpPr>
              <p:nvPr/>
            </p:nvSpPr>
            <p:spPr bwMode="auto">
              <a:xfrm>
                <a:off x="2438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09" name="Line 4918"/>
              <p:cNvSpPr>
                <a:spLocks noChangeShapeType="1"/>
              </p:cNvSpPr>
              <p:nvPr/>
            </p:nvSpPr>
            <p:spPr bwMode="auto">
              <a:xfrm>
                <a:off x="2438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0" name="Line 4919"/>
              <p:cNvSpPr>
                <a:spLocks noChangeShapeType="1"/>
              </p:cNvSpPr>
              <p:nvPr/>
            </p:nvSpPr>
            <p:spPr bwMode="auto">
              <a:xfrm>
                <a:off x="2442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1" name="Line 4920"/>
              <p:cNvSpPr>
                <a:spLocks noChangeShapeType="1"/>
              </p:cNvSpPr>
              <p:nvPr/>
            </p:nvSpPr>
            <p:spPr bwMode="auto">
              <a:xfrm>
                <a:off x="2439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2" name="Line 4921"/>
              <p:cNvSpPr>
                <a:spLocks noChangeShapeType="1"/>
              </p:cNvSpPr>
              <p:nvPr/>
            </p:nvSpPr>
            <p:spPr bwMode="auto">
              <a:xfrm>
                <a:off x="2449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3" name="Line 4922"/>
              <p:cNvSpPr>
                <a:spLocks noChangeShapeType="1"/>
              </p:cNvSpPr>
              <p:nvPr/>
            </p:nvSpPr>
            <p:spPr bwMode="auto">
              <a:xfrm>
                <a:off x="2449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4" name="Line 4923"/>
              <p:cNvSpPr>
                <a:spLocks noChangeShapeType="1"/>
              </p:cNvSpPr>
              <p:nvPr/>
            </p:nvSpPr>
            <p:spPr bwMode="auto">
              <a:xfrm>
                <a:off x="2456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5" name="Line 4924"/>
              <p:cNvSpPr>
                <a:spLocks noChangeShapeType="1"/>
              </p:cNvSpPr>
              <p:nvPr/>
            </p:nvSpPr>
            <p:spPr bwMode="auto">
              <a:xfrm flipH="1">
                <a:off x="2449" y="2944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6" name="Line 4925"/>
              <p:cNvSpPr>
                <a:spLocks noChangeShapeType="1"/>
              </p:cNvSpPr>
              <p:nvPr/>
            </p:nvSpPr>
            <p:spPr bwMode="auto">
              <a:xfrm>
                <a:off x="2441" y="294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7" name="Freeform 4926"/>
              <p:cNvSpPr>
                <a:spLocks/>
              </p:cNvSpPr>
              <p:nvPr/>
            </p:nvSpPr>
            <p:spPr bwMode="auto">
              <a:xfrm>
                <a:off x="2444" y="2941"/>
                <a:ext cx="11" cy="3"/>
              </a:xfrm>
              <a:custGeom>
                <a:avLst/>
                <a:gdLst>
                  <a:gd name="T0" fmla="*/ 0 w 43"/>
                  <a:gd name="T1" fmla="*/ 0 h 11"/>
                  <a:gd name="T2" fmla="*/ 0 w 43"/>
                  <a:gd name="T3" fmla="*/ 0 h 11"/>
                  <a:gd name="T4" fmla="*/ 0 w 43"/>
                  <a:gd name="T5" fmla="*/ 0 h 11"/>
                  <a:gd name="T6" fmla="*/ 0 w 43"/>
                  <a:gd name="T7" fmla="*/ 0 h 11"/>
                  <a:gd name="T8" fmla="*/ 0 w 43"/>
                  <a:gd name="T9" fmla="*/ 0 h 11"/>
                  <a:gd name="T10" fmla="*/ 0 w 43"/>
                  <a:gd name="T11" fmla="*/ 0 h 11"/>
                  <a:gd name="T12" fmla="*/ 0 w 43"/>
                  <a:gd name="T13" fmla="*/ 0 h 11"/>
                  <a:gd name="T14" fmla="*/ 0 w 43"/>
                  <a:gd name="T15" fmla="*/ 0 h 11"/>
                  <a:gd name="T16" fmla="*/ 0 w 43"/>
                  <a:gd name="T17" fmla="*/ 0 h 11"/>
                  <a:gd name="T18" fmla="*/ 0 w 43"/>
                  <a:gd name="T19" fmla="*/ 0 h 11"/>
                  <a:gd name="T20" fmla="*/ 0 w 43"/>
                  <a:gd name="T21" fmla="*/ 0 h 11"/>
                  <a:gd name="T22" fmla="*/ 0 w 43"/>
                  <a:gd name="T23" fmla="*/ 0 h 11"/>
                  <a:gd name="T24" fmla="*/ 0 w 43"/>
                  <a:gd name="T25" fmla="*/ 0 h 11"/>
                  <a:gd name="T26" fmla="*/ 0 w 43"/>
                  <a:gd name="T27" fmla="*/ 0 h 11"/>
                  <a:gd name="T28" fmla="*/ 0 w 43"/>
                  <a:gd name="T29" fmla="*/ 0 h 11"/>
                  <a:gd name="T30" fmla="*/ 0 w 43"/>
                  <a:gd name="T31" fmla="*/ 0 h 11"/>
                  <a:gd name="T32" fmla="*/ 0 w 43"/>
                  <a:gd name="T33" fmla="*/ 0 h 11"/>
                  <a:gd name="T34" fmla="*/ 0 w 43"/>
                  <a:gd name="T35" fmla="*/ 0 h 11"/>
                  <a:gd name="T36" fmla="*/ 0 w 43"/>
                  <a:gd name="T37" fmla="*/ 0 h 11"/>
                  <a:gd name="T38" fmla="*/ 0 w 43"/>
                  <a:gd name="T39" fmla="*/ 0 h 11"/>
                  <a:gd name="T40" fmla="*/ 0 w 43"/>
                  <a:gd name="T41" fmla="*/ 0 h 11"/>
                  <a:gd name="T42" fmla="*/ 0 w 43"/>
                  <a:gd name="T43" fmla="*/ 0 h 11"/>
                  <a:gd name="T44" fmla="*/ 0 w 43"/>
                  <a:gd name="T45" fmla="*/ 0 h 11"/>
                  <a:gd name="T46" fmla="*/ 0 w 43"/>
                  <a:gd name="T47" fmla="*/ 0 h 11"/>
                  <a:gd name="T48" fmla="*/ 0 w 43"/>
                  <a:gd name="T49" fmla="*/ 0 h 11"/>
                  <a:gd name="T50" fmla="*/ 0 w 43"/>
                  <a:gd name="T51" fmla="*/ 0 h 1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1"/>
                  <a:gd name="T80" fmla="*/ 43 w 43"/>
                  <a:gd name="T81" fmla="*/ 11 h 1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1">
                    <a:moveTo>
                      <a:pt x="43" y="11"/>
                    </a:moveTo>
                    <a:lnTo>
                      <a:pt x="43" y="10"/>
                    </a:lnTo>
                    <a:lnTo>
                      <a:pt x="42" y="8"/>
                    </a:lnTo>
                    <a:lnTo>
                      <a:pt x="41" y="7"/>
                    </a:lnTo>
                    <a:lnTo>
                      <a:pt x="40" y="5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4" y="2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8" name="Line 4927"/>
              <p:cNvSpPr>
                <a:spLocks noChangeShapeType="1"/>
              </p:cNvSpPr>
              <p:nvPr/>
            </p:nvSpPr>
            <p:spPr bwMode="auto">
              <a:xfrm>
                <a:off x="2455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19" name="Line 4928"/>
              <p:cNvSpPr>
                <a:spLocks noChangeShapeType="1"/>
              </p:cNvSpPr>
              <p:nvPr/>
            </p:nvSpPr>
            <p:spPr bwMode="auto">
              <a:xfrm>
                <a:off x="2444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0" name="Line 4929"/>
              <p:cNvSpPr>
                <a:spLocks noChangeShapeType="1"/>
              </p:cNvSpPr>
              <p:nvPr/>
            </p:nvSpPr>
            <p:spPr bwMode="auto">
              <a:xfrm>
                <a:off x="2455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1" name="Freeform 4930"/>
              <p:cNvSpPr>
                <a:spLocks/>
              </p:cNvSpPr>
              <p:nvPr/>
            </p:nvSpPr>
            <p:spPr bwMode="auto">
              <a:xfrm>
                <a:off x="2455" y="2962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2" name="Freeform 4931"/>
              <p:cNvSpPr>
                <a:spLocks/>
              </p:cNvSpPr>
              <p:nvPr/>
            </p:nvSpPr>
            <p:spPr bwMode="auto">
              <a:xfrm>
                <a:off x="2443" y="2962"/>
                <a:ext cx="1" cy="1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3" name="Line 4932"/>
              <p:cNvSpPr>
                <a:spLocks noChangeShapeType="1"/>
              </p:cNvSpPr>
              <p:nvPr/>
            </p:nvSpPr>
            <p:spPr bwMode="auto">
              <a:xfrm>
                <a:off x="2438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4" name="Line 4933"/>
              <p:cNvSpPr>
                <a:spLocks noChangeShapeType="1"/>
              </p:cNvSpPr>
              <p:nvPr/>
            </p:nvSpPr>
            <p:spPr bwMode="auto">
              <a:xfrm>
                <a:off x="2438" y="296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5" name="Line 4934"/>
              <p:cNvSpPr>
                <a:spLocks noChangeShapeType="1"/>
              </p:cNvSpPr>
              <p:nvPr/>
            </p:nvSpPr>
            <p:spPr bwMode="auto">
              <a:xfrm>
                <a:off x="2444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6" name="Line 4935"/>
              <p:cNvSpPr>
                <a:spLocks noChangeShapeType="1"/>
              </p:cNvSpPr>
              <p:nvPr/>
            </p:nvSpPr>
            <p:spPr bwMode="auto">
              <a:xfrm>
                <a:off x="2438" y="2969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7" name="Line 4936"/>
              <p:cNvSpPr>
                <a:spLocks noChangeShapeType="1"/>
              </p:cNvSpPr>
              <p:nvPr/>
            </p:nvSpPr>
            <p:spPr bwMode="auto">
              <a:xfrm>
                <a:off x="2441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8" name="Line 4937"/>
              <p:cNvSpPr>
                <a:spLocks noChangeShapeType="1"/>
              </p:cNvSpPr>
              <p:nvPr/>
            </p:nvSpPr>
            <p:spPr bwMode="auto">
              <a:xfrm flipV="1">
                <a:off x="2438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29" name="Line 4938"/>
              <p:cNvSpPr>
                <a:spLocks noChangeShapeType="1"/>
              </p:cNvSpPr>
              <p:nvPr/>
            </p:nvSpPr>
            <p:spPr bwMode="auto">
              <a:xfrm flipV="1">
                <a:off x="2449" y="2965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0" name="Line 4939"/>
              <p:cNvSpPr>
                <a:spLocks noChangeShapeType="1"/>
              </p:cNvSpPr>
              <p:nvPr/>
            </p:nvSpPr>
            <p:spPr bwMode="auto">
              <a:xfrm flipV="1">
                <a:off x="2449" y="296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31" name="Line 4940"/>
              <p:cNvSpPr>
                <a:spLocks noChangeShapeType="1"/>
              </p:cNvSpPr>
              <p:nvPr/>
            </p:nvSpPr>
            <p:spPr bwMode="auto">
              <a:xfrm flipV="1">
                <a:off x="2449" y="295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4" name="Group 4941"/>
            <p:cNvGrpSpPr>
              <a:grpSpLocks/>
            </p:cNvGrpSpPr>
            <p:nvPr/>
          </p:nvGrpSpPr>
          <p:grpSpPr bwMode="auto">
            <a:xfrm>
              <a:off x="1522" y="2474"/>
              <a:ext cx="1536" cy="731"/>
              <a:chOff x="1522" y="2474"/>
              <a:chExt cx="1536" cy="731"/>
            </a:xfrm>
          </p:grpSpPr>
          <p:sp>
            <p:nvSpPr>
              <p:cNvPr id="113932" name="Line 4942"/>
              <p:cNvSpPr>
                <a:spLocks noChangeShapeType="1"/>
              </p:cNvSpPr>
              <p:nvPr/>
            </p:nvSpPr>
            <p:spPr bwMode="auto">
              <a:xfrm flipV="1">
                <a:off x="2449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3" name="Line 4943"/>
              <p:cNvSpPr>
                <a:spLocks noChangeShapeType="1"/>
              </p:cNvSpPr>
              <p:nvPr/>
            </p:nvSpPr>
            <p:spPr bwMode="auto">
              <a:xfrm flipV="1">
                <a:off x="2449" y="2936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4" name="Line 4944"/>
              <p:cNvSpPr>
                <a:spLocks noChangeShapeType="1"/>
              </p:cNvSpPr>
              <p:nvPr/>
            </p:nvSpPr>
            <p:spPr bwMode="auto">
              <a:xfrm>
                <a:off x="2459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5" name="Line 4945"/>
              <p:cNvSpPr>
                <a:spLocks noChangeShapeType="1"/>
              </p:cNvSpPr>
              <p:nvPr/>
            </p:nvSpPr>
            <p:spPr bwMode="auto">
              <a:xfrm>
                <a:off x="2461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6" name="Line 4946"/>
              <p:cNvSpPr>
                <a:spLocks noChangeShapeType="1"/>
              </p:cNvSpPr>
              <p:nvPr/>
            </p:nvSpPr>
            <p:spPr bwMode="auto">
              <a:xfrm flipV="1">
                <a:off x="2461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7" name="Line 4947"/>
              <p:cNvSpPr>
                <a:spLocks noChangeShapeType="1"/>
              </p:cNvSpPr>
              <p:nvPr/>
            </p:nvSpPr>
            <p:spPr bwMode="auto">
              <a:xfrm>
                <a:off x="2458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8" name="Line 4948"/>
              <p:cNvSpPr>
                <a:spLocks noChangeShapeType="1"/>
              </p:cNvSpPr>
              <p:nvPr/>
            </p:nvSpPr>
            <p:spPr bwMode="auto">
              <a:xfrm>
                <a:off x="2567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9" name="Line 4949"/>
              <p:cNvSpPr>
                <a:spLocks noChangeShapeType="1"/>
              </p:cNvSpPr>
              <p:nvPr/>
            </p:nvSpPr>
            <p:spPr bwMode="auto">
              <a:xfrm>
                <a:off x="2567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0" name="Line 4950"/>
              <p:cNvSpPr>
                <a:spLocks noChangeShapeType="1"/>
              </p:cNvSpPr>
              <p:nvPr/>
            </p:nvSpPr>
            <p:spPr bwMode="auto">
              <a:xfrm>
                <a:off x="2567" y="296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1" name="Line 4951"/>
              <p:cNvSpPr>
                <a:spLocks noChangeShapeType="1"/>
              </p:cNvSpPr>
              <p:nvPr/>
            </p:nvSpPr>
            <p:spPr bwMode="auto">
              <a:xfrm>
                <a:off x="2569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2" name="Line 4952"/>
              <p:cNvSpPr>
                <a:spLocks noChangeShapeType="1"/>
              </p:cNvSpPr>
              <p:nvPr/>
            </p:nvSpPr>
            <p:spPr bwMode="auto">
              <a:xfrm>
                <a:off x="2567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3" name="Line 4953"/>
              <p:cNvSpPr>
                <a:spLocks noChangeShapeType="1"/>
              </p:cNvSpPr>
              <p:nvPr/>
            </p:nvSpPr>
            <p:spPr bwMode="auto">
              <a:xfrm>
                <a:off x="2567" y="2969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4" name="Line 4954"/>
              <p:cNvSpPr>
                <a:spLocks noChangeShapeType="1"/>
              </p:cNvSpPr>
              <p:nvPr/>
            </p:nvSpPr>
            <p:spPr bwMode="auto">
              <a:xfrm flipV="1">
                <a:off x="2567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5" name="Line 4955"/>
              <p:cNvSpPr>
                <a:spLocks noChangeShapeType="1"/>
              </p:cNvSpPr>
              <p:nvPr/>
            </p:nvSpPr>
            <p:spPr bwMode="auto">
              <a:xfrm flipV="1">
                <a:off x="2543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6" name="Line 4956"/>
              <p:cNvSpPr>
                <a:spLocks noChangeShapeType="1"/>
              </p:cNvSpPr>
              <p:nvPr/>
            </p:nvSpPr>
            <p:spPr bwMode="auto">
              <a:xfrm>
                <a:off x="2543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7" name="Line 4957"/>
              <p:cNvSpPr>
                <a:spLocks noChangeShapeType="1"/>
              </p:cNvSpPr>
              <p:nvPr/>
            </p:nvSpPr>
            <p:spPr bwMode="auto">
              <a:xfrm flipH="1" flipV="1">
                <a:off x="2541" y="2989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8" name="Line 4958"/>
              <p:cNvSpPr>
                <a:spLocks noChangeShapeType="1"/>
              </p:cNvSpPr>
              <p:nvPr/>
            </p:nvSpPr>
            <p:spPr bwMode="auto">
              <a:xfrm flipV="1">
                <a:off x="2541" y="296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49" name="Line 4959"/>
              <p:cNvSpPr>
                <a:spLocks noChangeShapeType="1"/>
              </p:cNvSpPr>
              <p:nvPr/>
            </p:nvSpPr>
            <p:spPr bwMode="auto">
              <a:xfrm flipV="1">
                <a:off x="2554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0" name="Line 4960"/>
              <p:cNvSpPr>
                <a:spLocks noChangeShapeType="1"/>
              </p:cNvSpPr>
              <p:nvPr/>
            </p:nvSpPr>
            <p:spPr bwMode="auto">
              <a:xfrm>
                <a:off x="2554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1" name="Line 4961"/>
              <p:cNvSpPr>
                <a:spLocks noChangeShapeType="1"/>
              </p:cNvSpPr>
              <p:nvPr/>
            </p:nvSpPr>
            <p:spPr bwMode="auto">
              <a:xfrm flipV="1">
                <a:off x="2554" y="2989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2" name="Line 4962"/>
              <p:cNvSpPr>
                <a:spLocks noChangeShapeType="1"/>
              </p:cNvSpPr>
              <p:nvPr/>
            </p:nvSpPr>
            <p:spPr bwMode="auto">
              <a:xfrm flipV="1">
                <a:off x="2555" y="296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3" name="Line 4963"/>
              <p:cNvSpPr>
                <a:spLocks noChangeShapeType="1"/>
              </p:cNvSpPr>
              <p:nvPr/>
            </p:nvSpPr>
            <p:spPr bwMode="auto">
              <a:xfrm>
                <a:off x="2543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4" name="Line 4964"/>
              <p:cNvSpPr>
                <a:spLocks noChangeShapeType="1"/>
              </p:cNvSpPr>
              <p:nvPr/>
            </p:nvSpPr>
            <p:spPr bwMode="auto">
              <a:xfrm>
                <a:off x="2577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5" name="Line 4965"/>
              <p:cNvSpPr>
                <a:spLocks noChangeShapeType="1"/>
              </p:cNvSpPr>
              <p:nvPr/>
            </p:nvSpPr>
            <p:spPr bwMode="auto">
              <a:xfrm>
                <a:off x="2580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6" name="Line 4966"/>
              <p:cNvSpPr>
                <a:spLocks noChangeShapeType="1"/>
              </p:cNvSpPr>
              <p:nvPr/>
            </p:nvSpPr>
            <p:spPr bwMode="auto">
              <a:xfrm>
                <a:off x="2579" y="296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7" name="Line 4967"/>
              <p:cNvSpPr>
                <a:spLocks noChangeShapeType="1"/>
              </p:cNvSpPr>
              <p:nvPr/>
            </p:nvSpPr>
            <p:spPr bwMode="auto">
              <a:xfrm>
                <a:off x="2572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8" name="Line 4968"/>
              <p:cNvSpPr>
                <a:spLocks noChangeShapeType="1"/>
              </p:cNvSpPr>
              <p:nvPr/>
            </p:nvSpPr>
            <p:spPr bwMode="auto">
              <a:xfrm>
                <a:off x="2579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59" name="Line 4969"/>
              <p:cNvSpPr>
                <a:spLocks noChangeShapeType="1"/>
              </p:cNvSpPr>
              <p:nvPr/>
            </p:nvSpPr>
            <p:spPr bwMode="auto">
              <a:xfrm>
                <a:off x="2579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0" name="Line 4970"/>
              <p:cNvSpPr>
                <a:spLocks noChangeShapeType="1"/>
              </p:cNvSpPr>
              <p:nvPr/>
            </p:nvSpPr>
            <p:spPr bwMode="auto">
              <a:xfrm>
                <a:off x="2586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1" name="Line 4971"/>
              <p:cNvSpPr>
                <a:spLocks noChangeShapeType="1"/>
              </p:cNvSpPr>
              <p:nvPr/>
            </p:nvSpPr>
            <p:spPr bwMode="auto">
              <a:xfrm flipH="1">
                <a:off x="2579" y="294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2" name="Line 4972"/>
              <p:cNvSpPr>
                <a:spLocks noChangeShapeType="1"/>
              </p:cNvSpPr>
              <p:nvPr/>
            </p:nvSpPr>
            <p:spPr bwMode="auto">
              <a:xfrm>
                <a:off x="2571" y="294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3" name="Freeform 4973"/>
              <p:cNvSpPr>
                <a:spLocks/>
              </p:cNvSpPr>
              <p:nvPr/>
            </p:nvSpPr>
            <p:spPr bwMode="auto">
              <a:xfrm>
                <a:off x="2574" y="2941"/>
                <a:ext cx="10" cy="3"/>
              </a:xfrm>
              <a:custGeom>
                <a:avLst/>
                <a:gdLst>
                  <a:gd name="T0" fmla="*/ 0 w 43"/>
                  <a:gd name="T1" fmla="*/ 0 h 11"/>
                  <a:gd name="T2" fmla="*/ 0 w 43"/>
                  <a:gd name="T3" fmla="*/ 0 h 11"/>
                  <a:gd name="T4" fmla="*/ 0 w 43"/>
                  <a:gd name="T5" fmla="*/ 0 h 11"/>
                  <a:gd name="T6" fmla="*/ 0 w 43"/>
                  <a:gd name="T7" fmla="*/ 0 h 11"/>
                  <a:gd name="T8" fmla="*/ 0 w 43"/>
                  <a:gd name="T9" fmla="*/ 0 h 11"/>
                  <a:gd name="T10" fmla="*/ 0 w 43"/>
                  <a:gd name="T11" fmla="*/ 0 h 11"/>
                  <a:gd name="T12" fmla="*/ 0 w 43"/>
                  <a:gd name="T13" fmla="*/ 0 h 11"/>
                  <a:gd name="T14" fmla="*/ 0 w 43"/>
                  <a:gd name="T15" fmla="*/ 0 h 11"/>
                  <a:gd name="T16" fmla="*/ 0 w 43"/>
                  <a:gd name="T17" fmla="*/ 0 h 11"/>
                  <a:gd name="T18" fmla="*/ 0 w 43"/>
                  <a:gd name="T19" fmla="*/ 0 h 11"/>
                  <a:gd name="T20" fmla="*/ 0 w 43"/>
                  <a:gd name="T21" fmla="*/ 0 h 11"/>
                  <a:gd name="T22" fmla="*/ 0 w 43"/>
                  <a:gd name="T23" fmla="*/ 0 h 11"/>
                  <a:gd name="T24" fmla="*/ 0 w 43"/>
                  <a:gd name="T25" fmla="*/ 0 h 11"/>
                  <a:gd name="T26" fmla="*/ 0 w 43"/>
                  <a:gd name="T27" fmla="*/ 0 h 11"/>
                  <a:gd name="T28" fmla="*/ 0 w 43"/>
                  <a:gd name="T29" fmla="*/ 0 h 11"/>
                  <a:gd name="T30" fmla="*/ 0 w 43"/>
                  <a:gd name="T31" fmla="*/ 0 h 11"/>
                  <a:gd name="T32" fmla="*/ 0 w 43"/>
                  <a:gd name="T33" fmla="*/ 0 h 11"/>
                  <a:gd name="T34" fmla="*/ 0 w 43"/>
                  <a:gd name="T35" fmla="*/ 0 h 11"/>
                  <a:gd name="T36" fmla="*/ 0 w 43"/>
                  <a:gd name="T37" fmla="*/ 0 h 11"/>
                  <a:gd name="T38" fmla="*/ 0 w 43"/>
                  <a:gd name="T39" fmla="*/ 0 h 11"/>
                  <a:gd name="T40" fmla="*/ 0 w 43"/>
                  <a:gd name="T41" fmla="*/ 0 h 11"/>
                  <a:gd name="T42" fmla="*/ 0 w 43"/>
                  <a:gd name="T43" fmla="*/ 0 h 11"/>
                  <a:gd name="T44" fmla="*/ 0 w 43"/>
                  <a:gd name="T45" fmla="*/ 0 h 11"/>
                  <a:gd name="T46" fmla="*/ 0 w 43"/>
                  <a:gd name="T47" fmla="*/ 0 h 11"/>
                  <a:gd name="T48" fmla="*/ 0 w 43"/>
                  <a:gd name="T49" fmla="*/ 0 h 11"/>
                  <a:gd name="T50" fmla="*/ 0 w 43"/>
                  <a:gd name="T51" fmla="*/ 0 h 1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1"/>
                  <a:gd name="T80" fmla="*/ 43 w 43"/>
                  <a:gd name="T81" fmla="*/ 11 h 1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1">
                    <a:moveTo>
                      <a:pt x="43" y="11"/>
                    </a:moveTo>
                    <a:lnTo>
                      <a:pt x="42" y="10"/>
                    </a:lnTo>
                    <a:lnTo>
                      <a:pt x="42" y="8"/>
                    </a:lnTo>
                    <a:lnTo>
                      <a:pt x="41" y="7"/>
                    </a:lnTo>
                    <a:lnTo>
                      <a:pt x="40" y="5"/>
                    </a:lnTo>
                    <a:lnTo>
                      <a:pt x="39" y="4"/>
                    </a:lnTo>
                    <a:lnTo>
                      <a:pt x="37" y="3"/>
                    </a:lnTo>
                    <a:lnTo>
                      <a:pt x="35" y="2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4" name="Line 4974"/>
              <p:cNvSpPr>
                <a:spLocks noChangeShapeType="1"/>
              </p:cNvSpPr>
              <p:nvPr/>
            </p:nvSpPr>
            <p:spPr bwMode="auto">
              <a:xfrm>
                <a:off x="2584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5" name="Line 4975"/>
              <p:cNvSpPr>
                <a:spLocks noChangeShapeType="1"/>
              </p:cNvSpPr>
              <p:nvPr/>
            </p:nvSpPr>
            <p:spPr bwMode="auto">
              <a:xfrm>
                <a:off x="2574" y="29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6" name="Line 4976"/>
              <p:cNvSpPr>
                <a:spLocks noChangeShapeType="1"/>
              </p:cNvSpPr>
              <p:nvPr/>
            </p:nvSpPr>
            <p:spPr bwMode="auto">
              <a:xfrm>
                <a:off x="2584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7" name="Freeform 4977"/>
              <p:cNvSpPr>
                <a:spLocks/>
              </p:cNvSpPr>
              <p:nvPr/>
            </p:nvSpPr>
            <p:spPr bwMode="auto">
              <a:xfrm>
                <a:off x="2584" y="2962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8" name="Freeform 4978"/>
              <p:cNvSpPr>
                <a:spLocks/>
              </p:cNvSpPr>
              <p:nvPr/>
            </p:nvSpPr>
            <p:spPr bwMode="auto">
              <a:xfrm>
                <a:off x="2573" y="2962"/>
                <a:ext cx="1" cy="1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69" name="Line 4979"/>
              <p:cNvSpPr>
                <a:spLocks noChangeShapeType="1"/>
              </p:cNvSpPr>
              <p:nvPr/>
            </p:nvSpPr>
            <p:spPr bwMode="auto">
              <a:xfrm>
                <a:off x="2574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0" name="Line 4980"/>
              <p:cNvSpPr>
                <a:spLocks noChangeShapeType="1"/>
              </p:cNvSpPr>
              <p:nvPr/>
            </p:nvSpPr>
            <p:spPr bwMode="auto">
              <a:xfrm>
                <a:off x="2570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1" name="Line 4981"/>
              <p:cNvSpPr>
                <a:spLocks noChangeShapeType="1"/>
              </p:cNvSpPr>
              <p:nvPr/>
            </p:nvSpPr>
            <p:spPr bwMode="auto">
              <a:xfrm flipV="1">
                <a:off x="2579" y="2965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2" name="Line 4982"/>
              <p:cNvSpPr>
                <a:spLocks noChangeShapeType="1"/>
              </p:cNvSpPr>
              <p:nvPr/>
            </p:nvSpPr>
            <p:spPr bwMode="auto">
              <a:xfrm flipV="1">
                <a:off x="2579" y="296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3" name="Line 4983"/>
              <p:cNvSpPr>
                <a:spLocks noChangeShapeType="1"/>
              </p:cNvSpPr>
              <p:nvPr/>
            </p:nvSpPr>
            <p:spPr bwMode="auto">
              <a:xfrm flipV="1">
                <a:off x="2579" y="295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4" name="Line 4984"/>
              <p:cNvSpPr>
                <a:spLocks noChangeShapeType="1"/>
              </p:cNvSpPr>
              <p:nvPr/>
            </p:nvSpPr>
            <p:spPr bwMode="auto">
              <a:xfrm flipV="1">
                <a:off x="2579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5" name="Line 4985"/>
              <p:cNvSpPr>
                <a:spLocks noChangeShapeType="1"/>
              </p:cNvSpPr>
              <p:nvPr/>
            </p:nvSpPr>
            <p:spPr bwMode="auto">
              <a:xfrm flipV="1">
                <a:off x="2579" y="2936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6" name="Line 4986"/>
              <p:cNvSpPr>
                <a:spLocks noChangeShapeType="1"/>
              </p:cNvSpPr>
              <p:nvPr/>
            </p:nvSpPr>
            <p:spPr bwMode="auto">
              <a:xfrm>
                <a:off x="2589" y="29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7" name="Line 4987"/>
              <p:cNvSpPr>
                <a:spLocks noChangeShapeType="1"/>
              </p:cNvSpPr>
              <p:nvPr/>
            </p:nvSpPr>
            <p:spPr bwMode="auto">
              <a:xfrm>
                <a:off x="2590" y="296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8" name="Line 4988"/>
              <p:cNvSpPr>
                <a:spLocks noChangeShapeType="1"/>
              </p:cNvSpPr>
              <p:nvPr/>
            </p:nvSpPr>
            <p:spPr bwMode="auto">
              <a:xfrm flipV="1">
                <a:off x="2590" y="296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79" name="Line 4989"/>
              <p:cNvSpPr>
                <a:spLocks noChangeShapeType="1"/>
              </p:cNvSpPr>
              <p:nvPr/>
            </p:nvSpPr>
            <p:spPr bwMode="auto">
              <a:xfrm>
                <a:off x="2587" y="295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0" name="Line 4990"/>
              <p:cNvSpPr>
                <a:spLocks noChangeShapeType="1"/>
              </p:cNvSpPr>
              <p:nvPr/>
            </p:nvSpPr>
            <p:spPr bwMode="auto">
              <a:xfrm>
                <a:off x="2541" y="298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1" name="Line 4991"/>
              <p:cNvSpPr>
                <a:spLocks noChangeShapeType="1"/>
              </p:cNvSpPr>
              <p:nvPr/>
            </p:nvSpPr>
            <p:spPr bwMode="auto">
              <a:xfrm>
                <a:off x="2543" y="299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2" name="Line 4992"/>
              <p:cNvSpPr>
                <a:spLocks noChangeShapeType="1"/>
              </p:cNvSpPr>
              <p:nvPr/>
            </p:nvSpPr>
            <p:spPr bwMode="auto">
              <a:xfrm>
                <a:off x="2543" y="3002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3" name="Line 4993"/>
              <p:cNvSpPr>
                <a:spLocks noChangeShapeType="1"/>
              </p:cNvSpPr>
              <p:nvPr/>
            </p:nvSpPr>
            <p:spPr bwMode="auto">
              <a:xfrm>
                <a:off x="1683" y="298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4" name="Line 4994"/>
              <p:cNvSpPr>
                <a:spLocks noChangeShapeType="1"/>
              </p:cNvSpPr>
              <p:nvPr/>
            </p:nvSpPr>
            <p:spPr bwMode="auto">
              <a:xfrm>
                <a:off x="1685" y="2995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5" name="Line 4995"/>
              <p:cNvSpPr>
                <a:spLocks noChangeShapeType="1"/>
              </p:cNvSpPr>
              <p:nvPr/>
            </p:nvSpPr>
            <p:spPr bwMode="auto">
              <a:xfrm>
                <a:off x="1685" y="3001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6" name="Line 4996"/>
              <p:cNvSpPr>
                <a:spLocks noChangeShapeType="1"/>
              </p:cNvSpPr>
              <p:nvPr/>
            </p:nvSpPr>
            <p:spPr bwMode="auto">
              <a:xfrm>
                <a:off x="2548" y="29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7" name="Line 4997"/>
              <p:cNvSpPr>
                <a:spLocks noChangeShapeType="1"/>
              </p:cNvSpPr>
              <p:nvPr/>
            </p:nvSpPr>
            <p:spPr bwMode="auto">
              <a:xfrm>
                <a:off x="1589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8" name="Line 4998"/>
              <p:cNvSpPr>
                <a:spLocks noChangeShapeType="1"/>
              </p:cNvSpPr>
              <p:nvPr/>
            </p:nvSpPr>
            <p:spPr bwMode="auto">
              <a:xfrm flipH="1">
                <a:off x="1576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89" name="Line 4999"/>
              <p:cNvSpPr>
                <a:spLocks noChangeShapeType="1"/>
              </p:cNvSpPr>
              <p:nvPr/>
            </p:nvSpPr>
            <p:spPr bwMode="auto">
              <a:xfrm flipH="1">
                <a:off x="1575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0" name="Line 5000"/>
              <p:cNvSpPr>
                <a:spLocks noChangeShapeType="1"/>
              </p:cNvSpPr>
              <p:nvPr/>
            </p:nvSpPr>
            <p:spPr bwMode="auto">
              <a:xfrm flipH="1">
                <a:off x="1575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1" name="Line 5001"/>
              <p:cNvSpPr>
                <a:spLocks noChangeShapeType="1"/>
              </p:cNvSpPr>
              <p:nvPr/>
            </p:nvSpPr>
            <p:spPr bwMode="auto">
              <a:xfrm flipH="1">
                <a:off x="1575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2" name="Line 5002"/>
              <p:cNvSpPr>
                <a:spLocks noChangeShapeType="1"/>
              </p:cNvSpPr>
              <p:nvPr/>
            </p:nvSpPr>
            <p:spPr bwMode="auto">
              <a:xfrm flipH="1">
                <a:off x="1575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3" name="Line 5003"/>
              <p:cNvSpPr>
                <a:spLocks noChangeShapeType="1"/>
              </p:cNvSpPr>
              <p:nvPr/>
            </p:nvSpPr>
            <p:spPr bwMode="auto">
              <a:xfrm flipV="1">
                <a:off x="1575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4" name="Line 5004"/>
              <p:cNvSpPr>
                <a:spLocks noChangeShapeType="1"/>
              </p:cNvSpPr>
              <p:nvPr/>
            </p:nvSpPr>
            <p:spPr bwMode="auto">
              <a:xfrm flipH="1" flipV="1">
                <a:off x="1575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5" name="Line 5005"/>
              <p:cNvSpPr>
                <a:spLocks noChangeShapeType="1"/>
              </p:cNvSpPr>
              <p:nvPr/>
            </p:nvSpPr>
            <p:spPr bwMode="auto">
              <a:xfrm>
                <a:off x="1581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6" name="Line 5006"/>
              <p:cNvSpPr>
                <a:spLocks noChangeShapeType="1"/>
              </p:cNvSpPr>
              <p:nvPr/>
            </p:nvSpPr>
            <p:spPr bwMode="auto">
              <a:xfrm flipV="1">
                <a:off x="1575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7" name="Line 5007"/>
              <p:cNvSpPr>
                <a:spLocks noChangeShapeType="1"/>
              </p:cNvSpPr>
              <p:nvPr/>
            </p:nvSpPr>
            <p:spPr bwMode="auto">
              <a:xfrm flipH="1" flipV="1">
                <a:off x="1575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8" name="Line 5008"/>
              <p:cNvSpPr>
                <a:spLocks noChangeShapeType="1"/>
              </p:cNvSpPr>
              <p:nvPr/>
            </p:nvSpPr>
            <p:spPr bwMode="auto">
              <a:xfrm flipH="1">
                <a:off x="1576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99" name="Line 5009"/>
              <p:cNvSpPr>
                <a:spLocks noChangeShapeType="1"/>
              </p:cNvSpPr>
              <p:nvPr/>
            </p:nvSpPr>
            <p:spPr bwMode="auto">
              <a:xfrm flipV="1">
                <a:off x="1575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0" name="Line 5010"/>
              <p:cNvSpPr>
                <a:spLocks noChangeShapeType="1"/>
              </p:cNvSpPr>
              <p:nvPr/>
            </p:nvSpPr>
            <p:spPr bwMode="auto">
              <a:xfrm flipV="1">
                <a:off x="1581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1" name="Line 5011"/>
              <p:cNvSpPr>
                <a:spLocks noChangeShapeType="1"/>
              </p:cNvSpPr>
              <p:nvPr/>
            </p:nvSpPr>
            <p:spPr bwMode="auto">
              <a:xfrm>
                <a:off x="1582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2" name="Line 5012"/>
              <p:cNvSpPr>
                <a:spLocks noChangeShapeType="1"/>
              </p:cNvSpPr>
              <p:nvPr/>
            </p:nvSpPr>
            <p:spPr bwMode="auto">
              <a:xfrm flipV="1">
                <a:off x="1581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3" name="Line 5013"/>
              <p:cNvSpPr>
                <a:spLocks noChangeShapeType="1"/>
              </p:cNvSpPr>
              <p:nvPr/>
            </p:nvSpPr>
            <p:spPr bwMode="auto">
              <a:xfrm>
                <a:off x="1580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4" name="Line 5014"/>
              <p:cNvSpPr>
                <a:spLocks noChangeShapeType="1"/>
              </p:cNvSpPr>
              <p:nvPr/>
            </p:nvSpPr>
            <p:spPr bwMode="auto">
              <a:xfrm>
                <a:off x="1576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5" name="Line 5015"/>
              <p:cNvSpPr>
                <a:spLocks noChangeShapeType="1"/>
              </p:cNvSpPr>
              <p:nvPr/>
            </p:nvSpPr>
            <p:spPr bwMode="auto">
              <a:xfrm>
                <a:off x="1527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6" name="Line 5016"/>
              <p:cNvSpPr>
                <a:spLocks noChangeShapeType="1"/>
              </p:cNvSpPr>
              <p:nvPr/>
            </p:nvSpPr>
            <p:spPr bwMode="auto">
              <a:xfrm flipV="1">
                <a:off x="1528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7" name="Line 5017"/>
              <p:cNvSpPr>
                <a:spLocks noChangeShapeType="1"/>
              </p:cNvSpPr>
              <p:nvPr/>
            </p:nvSpPr>
            <p:spPr bwMode="auto">
              <a:xfrm>
                <a:off x="1529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8" name="Line 5018"/>
              <p:cNvSpPr>
                <a:spLocks noChangeShapeType="1"/>
              </p:cNvSpPr>
              <p:nvPr/>
            </p:nvSpPr>
            <p:spPr bwMode="auto">
              <a:xfrm flipV="1">
                <a:off x="1528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09" name="Line 5019"/>
              <p:cNvSpPr>
                <a:spLocks noChangeShapeType="1"/>
              </p:cNvSpPr>
              <p:nvPr/>
            </p:nvSpPr>
            <p:spPr bwMode="auto">
              <a:xfrm flipV="1">
                <a:off x="1522" y="296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0" name="Line 5020"/>
              <p:cNvSpPr>
                <a:spLocks noChangeShapeType="1"/>
              </p:cNvSpPr>
              <p:nvPr/>
            </p:nvSpPr>
            <p:spPr bwMode="auto">
              <a:xfrm flipH="1">
                <a:off x="1524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1" name="Line 5021"/>
              <p:cNvSpPr>
                <a:spLocks noChangeShapeType="1"/>
              </p:cNvSpPr>
              <p:nvPr/>
            </p:nvSpPr>
            <p:spPr bwMode="auto">
              <a:xfrm flipH="1" flipV="1">
                <a:off x="1522" y="296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2" name="Line 5022"/>
              <p:cNvSpPr>
                <a:spLocks noChangeShapeType="1"/>
              </p:cNvSpPr>
              <p:nvPr/>
            </p:nvSpPr>
            <p:spPr bwMode="auto">
              <a:xfrm flipV="1">
                <a:off x="1522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3" name="Line 5023"/>
              <p:cNvSpPr>
                <a:spLocks noChangeShapeType="1"/>
              </p:cNvSpPr>
              <p:nvPr/>
            </p:nvSpPr>
            <p:spPr bwMode="auto">
              <a:xfrm>
                <a:off x="1528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4" name="Line 5024"/>
              <p:cNvSpPr>
                <a:spLocks noChangeShapeType="1"/>
              </p:cNvSpPr>
              <p:nvPr/>
            </p:nvSpPr>
            <p:spPr bwMode="auto">
              <a:xfrm flipH="1" flipV="1">
                <a:off x="1522" y="297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5" name="Line 5025"/>
              <p:cNvSpPr>
                <a:spLocks noChangeShapeType="1"/>
              </p:cNvSpPr>
              <p:nvPr/>
            </p:nvSpPr>
            <p:spPr bwMode="auto">
              <a:xfrm flipV="1">
                <a:off x="1522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6" name="Line 5026"/>
              <p:cNvSpPr>
                <a:spLocks noChangeShapeType="1"/>
              </p:cNvSpPr>
              <p:nvPr/>
            </p:nvSpPr>
            <p:spPr bwMode="auto">
              <a:xfrm flipH="1">
                <a:off x="1522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7" name="Line 5027"/>
              <p:cNvSpPr>
                <a:spLocks noChangeShapeType="1"/>
              </p:cNvSpPr>
              <p:nvPr/>
            </p:nvSpPr>
            <p:spPr bwMode="auto">
              <a:xfrm flipH="1">
                <a:off x="1522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8" name="Line 5028"/>
              <p:cNvSpPr>
                <a:spLocks noChangeShapeType="1"/>
              </p:cNvSpPr>
              <p:nvPr/>
            </p:nvSpPr>
            <p:spPr bwMode="auto">
              <a:xfrm flipH="1">
                <a:off x="1522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19" name="Line 5029"/>
              <p:cNvSpPr>
                <a:spLocks noChangeShapeType="1"/>
              </p:cNvSpPr>
              <p:nvPr/>
            </p:nvSpPr>
            <p:spPr bwMode="auto">
              <a:xfrm flipH="1">
                <a:off x="1522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0" name="Line 5030"/>
              <p:cNvSpPr>
                <a:spLocks noChangeShapeType="1"/>
              </p:cNvSpPr>
              <p:nvPr/>
            </p:nvSpPr>
            <p:spPr bwMode="auto">
              <a:xfrm flipH="1">
                <a:off x="1523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1" name="Line 5031"/>
              <p:cNvSpPr>
                <a:spLocks noChangeShapeType="1"/>
              </p:cNvSpPr>
              <p:nvPr/>
            </p:nvSpPr>
            <p:spPr bwMode="auto">
              <a:xfrm>
                <a:off x="1536" y="298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2" name="Line 5032"/>
              <p:cNvSpPr>
                <a:spLocks noChangeShapeType="1"/>
              </p:cNvSpPr>
              <p:nvPr/>
            </p:nvSpPr>
            <p:spPr bwMode="auto">
              <a:xfrm>
                <a:off x="1536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3" name="Line 5033"/>
              <p:cNvSpPr>
                <a:spLocks noChangeShapeType="1"/>
              </p:cNvSpPr>
              <p:nvPr/>
            </p:nvSpPr>
            <p:spPr bwMode="auto">
              <a:xfrm>
                <a:off x="1536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4" name="Line 5034"/>
              <p:cNvSpPr>
                <a:spLocks noChangeShapeType="1"/>
              </p:cNvSpPr>
              <p:nvPr/>
            </p:nvSpPr>
            <p:spPr bwMode="auto">
              <a:xfrm>
                <a:off x="1536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5" name="Line 5035"/>
              <p:cNvSpPr>
                <a:spLocks noChangeShapeType="1"/>
              </p:cNvSpPr>
              <p:nvPr/>
            </p:nvSpPr>
            <p:spPr bwMode="auto">
              <a:xfrm>
                <a:off x="1536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6" name="Line 5036"/>
              <p:cNvSpPr>
                <a:spLocks noChangeShapeType="1"/>
              </p:cNvSpPr>
              <p:nvPr/>
            </p:nvSpPr>
            <p:spPr bwMode="auto">
              <a:xfrm flipV="1">
                <a:off x="1550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7" name="Line 5037"/>
              <p:cNvSpPr>
                <a:spLocks noChangeShapeType="1"/>
              </p:cNvSpPr>
              <p:nvPr/>
            </p:nvSpPr>
            <p:spPr bwMode="auto">
              <a:xfrm flipV="1">
                <a:off x="1549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8" name="Line 5038"/>
              <p:cNvSpPr>
                <a:spLocks noChangeShapeType="1"/>
              </p:cNvSpPr>
              <p:nvPr/>
            </p:nvSpPr>
            <p:spPr bwMode="auto">
              <a:xfrm flipH="1">
                <a:off x="1536" y="2949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29" name="Line 5039"/>
              <p:cNvSpPr>
                <a:spLocks noChangeShapeType="1"/>
              </p:cNvSpPr>
              <p:nvPr/>
            </p:nvSpPr>
            <p:spPr bwMode="auto">
              <a:xfrm flipV="1">
                <a:off x="1550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0" name="Line 5040"/>
              <p:cNvSpPr>
                <a:spLocks noChangeShapeType="1"/>
              </p:cNvSpPr>
              <p:nvPr/>
            </p:nvSpPr>
            <p:spPr bwMode="auto">
              <a:xfrm flipV="1">
                <a:off x="1549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1" name="Line 5041"/>
              <p:cNvSpPr>
                <a:spLocks noChangeShapeType="1"/>
              </p:cNvSpPr>
              <p:nvPr/>
            </p:nvSpPr>
            <p:spPr bwMode="auto">
              <a:xfrm>
                <a:off x="1536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2" name="Line 5042"/>
              <p:cNvSpPr>
                <a:spLocks noChangeShapeType="1"/>
              </p:cNvSpPr>
              <p:nvPr/>
            </p:nvSpPr>
            <p:spPr bwMode="auto">
              <a:xfrm flipH="1" flipV="1">
                <a:off x="1549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3" name="Line 5043"/>
              <p:cNvSpPr>
                <a:spLocks noChangeShapeType="1"/>
              </p:cNvSpPr>
              <p:nvPr/>
            </p:nvSpPr>
            <p:spPr bwMode="auto">
              <a:xfrm flipV="1">
                <a:off x="1545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4" name="Line 5044"/>
              <p:cNvSpPr>
                <a:spLocks noChangeShapeType="1"/>
              </p:cNvSpPr>
              <p:nvPr/>
            </p:nvSpPr>
            <p:spPr bwMode="auto">
              <a:xfrm flipH="1">
                <a:off x="1536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5" name="Line 5045"/>
              <p:cNvSpPr>
                <a:spLocks noChangeShapeType="1"/>
              </p:cNvSpPr>
              <p:nvPr/>
            </p:nvSpPr>
            <p:spPr bwMode="auto">
              <a:xfrm flipH="1" flipV="1">
                <a:off x="1543" y="294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6" name="Freeform 5046"/>
              <p:cNvSpPr>
                <a:spLocks/>
              </p:cNvSpPr>
              <p:nvPr/>
            </p:nvSpPr>
            <p:spPr bwMode="auto">
              <a:xfrm>
                <a:off x="1534" y="2970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7" name="Freeform 5047"/>
              <p:cNvSpPr>
                <a:spLocks/>
              </p:cNvSpPr>
              <p:nvPr/>
            </p:nvSpPr>
            <p:spPr bwMode="auto">
              <a:xfrm>
                <a:off x="1534" y="2958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8" name="Line 5048"/>
              <p:cNvSpPr>
                <a:spLocks noChangeShapeType="1"/>
              </p:cNvSpPr>
              <p:nvPr/>
            </p:nvSpPr>
            <p:spPr bwMode="auto">
              <a:xfrm>
                <a:off x="1546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39" name="Line 5049"/>
              <p:cNvSpPr>
                <a:spLocks noChangeShapeType="1"/>
              </p:cNvSpPr>
              <p:nvPr/>
            </p:nvSpPr>
            <p:spPr bwMode="auto">
              <a:xfrm>
                <a:off x="1550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0" name="Line 5050"/>
              <p:cNvSpPr>
                <a:spLocks noChangeShapeType="1"/>
              </p:cNvSpPr>
              <p:nvPr/>
            </p:nvSpPr>
            <p:spPr bwMode="auto">
              <a:xfrm>
                <a:off x="1523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1" name="Line 5051"/>
              <p:cNvSpPr>
                <a:spLocks noChangeShapeType="1"/>
              </p:cNvSpPr>
              <p:nvPr/>
            </p:nvSpPr>
            <p:spPr bwMode="auto">
              <a:xfrm flipV="1">
                <a:off x="1536" y="3130"/>
                <a:ext cx="1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2" name="Line 5052"/>
              <p:cNvSpPr>
                <a:spLocks noChangeShapeType="1"/>
              </p:cNvSpPr>
              <p:nvPr/>
            </p:nvSpPr>
            <p:spPr bwMode="auto">
              <a:xfrm flipV="1">
                <a:off x="1536" y="312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3" name="Line 5053"/>
              <p:cNvSpPr>
                <a:spLocks noChangeShapeType="1"/>
              </p:cNvSpPr>
              <p:nvPr/>
            </p:nvSpPr>
            <p:spPr bwMode="auto">
              <a:xfrm flipV="1">
                <a:off x="1536" y="3026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4" name="Line 5054"/>
              <p:cNvSpPr>
                <a:spLocks noChangeShapeType="1"/>
              </p:cNvSpPr>
              <p:nvPr/>
            </p:nvSpPr>
            <p:spPr bwMode="auto">
              <a:xfrm flipV="1">
                <a:off x="1536" y="301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5" name="Line 5055"/>
              <p:cNvSpPr>
                <a:spLocks noChangeShapeType="1"/>
              </p:cNvSpPr>
              <p:nvPr/>
            </p:nvSpPr>
            <p:spPr bwMode="auto">
              <a:xfrm flipV="1">
                <a:off x="1536" y="2935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6" name="Line 5056"/>
              <p:cNvSpPr>
                <a:spLocks noChangeShapeType="1"/>
              </p:cNvSpPr>
              <p:nvPr/>
            </p:nvSpPr>
            <p:spPr bwMode="auto">
              <a:xfrm flipV="1">
                <a:off x="2621" y="2810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7" name="Line 5057"/>
              <p:cNvSpPr>
                <a:spLocks noChangeShapeType="1"/>
              </p:cNvSpPr>
              <p:nvPr/>
            </p:nvSpPr>
            <p:spPr bwMode="auto">
              <a:xfrm flipV="1">
                <a:off x="2624" y="2833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8" name="Line 5058"/>
              <p:cNvSpPr>
                <a:spLocks noChangeShapeType="1"/>
              </p:cNvSpPr>
              <p:nvPr/>
            </p:nvSpPr>
            <p:spPr bwMode="auto">
              <a:xfrm flipV="1">
                <a:off x="2629" y="2833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49" name="Line 5059"/>
              <p:cNvSpPr>
                <a:spLocks noChangeShapeType="1"/>
              </p:cNvSpPr>
              <p:nvPr/>
            </p:nvSpPr>
            <p:spPr bwMode="auto">
              <a:xfrm flipH="1">
                <a:off x="2621" y="2810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0" name="Line 5060"/>
              <p:cNvSpPr>
                <a:spLocks noChangeShapeType="1"/>
              </p:cNvSpPr>
              <p:nvPr/>
            </p:nvSpPr>
            <p:spPr bwMode="auto">
              <a:xfrm flipV="1">
                <a:off x="1852" y="2707"/>
                <a:ext cx="1" cy="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1" name="Line 5061"/>
              <p:cNvSpPr>
                <a:spLocks noChangeShapeType="1"/>
              </p:cNvSpPr>
              <p:nvPr/>
            </p:nvSpPr>
            <p:spPr bwMode="auto">
              <a:xfrm flipH="1">
                <a:off x="2629" y="296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2" name="Line 5062"/>
              <p:cNvSpPr>
                <a:spLocks noChangeShapeType="1"/>
              </p:cNvSpPr>
              <p:nvPr/>
            </p:nvSpPr>
            <p:spPr bwMode="auto">
              <a:xfrm flipH="1">
                <a:off x="2589" y="2966"/>
                <a:ext cx="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3" name="Freeform 5063"/>
              <p:cNvSpPr>
                <a:spLocks/>
              </p:cNvSpPr>
              <p:nvPr/>
            </p:nvSpPr>
            <p:spPr bwMode="auto">
              <a:xfrm>
                <a:off x="2919" y="2474"/>
                <a:ext cx="8" cy="9"/>
              </a:xfrm>
              <a:custGeom>
                <a:avLst/>
                <a:gdLst>
                  <a:gd name="T0" fmla="*/ 0 w 32"/>
                  <a:gd name="T1" fmla="*/ 0 h 36"/>
                  <a:gd name="T2" fmla="*/ 0 w 32"/>
                  <a:gd name="T3" fmla="*/ 0 h 36"/>
                  <a:gd name="T4" fmla="*/ 0 w 32"/>
                  <a:gd name="T5" fmla="*/ 0 h 36"/>
                  <a:gd name="T6" fmla="*/ 0 w 32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"/>
                  <a:gd name="T13" fmla="*/ 0 h 36"/>
                  <a:gd name="T14" fmla="*/ 32 w 32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" h="36">
                    <a:moveTo>
                      <a:pt x="32" y="36"/>
                    </a:moveTo>
                    <a:lnTo>
                      <a:pt x="21" y="23"/>
                    </a:lnTo>
                    <a:lnTo>
                      <a:pt x="11" y="1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4" name="Line 5064"/>
              <p:cNvSpPr>
                <a:spLocks noChangeShapeType="1"/>
              </p:cNvSpPr>
              <p:nvPr/>
            </p:nvSpPr>
            <p:spPr bwMode="auto">
              <a:xfrm>
                <a:off x="2964" y="25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5" name="Line 5065"/>
              <p:cNvSpPr>
                <a:spLocks noChangeShapeType="1"/>
              </p:cNvSpPr>
              <p:nvPr/>
            </p:nvSpPr>
            <p:spPr bwMode="auto">
              <a:xfrm flipH="1">
                <a:off x="2966" y="2569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6" name="Line 5066"/>
              <p:cNvSpPr>
                <a:spLocks noChangeShapeType="1"/>
              </p:cNvSpPr>
              <p:nvPr/>
            </p:nvSpPr>
            <p:spPr bwMode="auto">
              <a:xfrm>
                <a:off x="2966" y="2574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7" name="Line 5067"/>
              <p:cNvSpPr>
                <a:spLocks noChangeShapeType="1"/>
              </p:cNvSpPr>
              <p:nvPr/>
            </p:nvSpPr>
            <p:spPr bwMode="auto">
              <a:xfrm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8" name="Line 5068"/>
              <p:cNvSpPr>
                <a:spLocks noChangeShapeType="1"/>
              </p:cNvSpPr>
              <p:nvPr/>
            </p:nvSpPr>
            <p:spPr bwMode="auto">
              <a:xfrm flipH="1">
                <a:off x="296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59" name="Line 5069"/>
              <p:cNvSpPr>
                <a:spLocks noChangeShapeType="1"/>
              </p:cNvSpPr>
              <p:nvPr/>
            </p:nvSpPr>
            <p:spPr bwMode="auto">
              <a:xfrm>
                <a:off x="3037" y="2569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0" name="Line 5070"/>
              <p:cNvSpPr>
                <a:spLocks noChangeShapeType="1"/>
              </p:cNvSpPr>
              <p:nvPr/>
            </p:nvSpPr>
            <p:spPr bwMode="auto">
              <a:xfrm>
                <a:off x="3037" y="258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1" name="Line 5071"/>
              <p:cNvSpPr>
                <a:spLocks noChangeShapeType="1"/>
              </p:cNvSpPr>
              <p:nvPr/>
            </p:nvSpPr>
            <p:spPr bwMode="auto">
              <a:xfrm>
                <a:off x="3043" y="257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2" name="Line 5072"/>
              <p:cNvSpPr>
                <a:spLocks noChangeShapeType="1"/>
              </p:cNvSpPr>
              <p:nvPr/>
            </p:nvSpPr>
            <p:spPr bwMode="auto">
              <a:xfrm>
                <a:off x="3036" y="2576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3" name="Line 5073"/>
              <p:cNvSpPr>
                <a:spLocks noChangeShapeType="1"/>
              </p:cNvSpPr>
              <p:nvPr/>
            </p:nvSpPr>
            <p:spPr bwMode="auto">
              <a:xfrm>
                <a:off x="3036" y="2581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4" name="Line 5074"/>
              <p:cNvSpPr>
                <a:spLocks noChangeShapeType="1"/>
              </p:cNvSpPr>
              <p:nvPr/>
            </p:nvSpPr>
            <p:spPr bwMode="auto">
              <a:xfrm>
                <a:off x="3044" y="2576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5" name="Line 5075"/>
              <p:cNvSpPr>
                <a:spLocks noChangeShapeType="1"/>
              </p:cNvSpPr>
              <p:nvPr/>
            </p:nvSpPr>
            <p:spPr bwMode="auto">
              <a:xfrm>
                <a:off x="3045" y="257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6" name="Line 5076"/>
              <p:cNvSpPr>
                <a:spLocks noChangeShapeType="1"/>
              </p:cNvSpPr>
              <p:nvPr/>
            </p:nvSpPr>
            <p:spPr bwMode="auto">
              <a:xfrm>
                <a:off x="3036" y="2576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7" name="Line 5077"/>
              <p:cNvSpPr>
                <a:spLocks noChangeShapeType="1"/>
              </p:cNvSpPr>
              <p:nvPr/>
            </p:nvSpPr>
            <p:spPr bwMode="auto">
              <a:xfrm flipH="1">
                <a:off x="2999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8" name="Line 5078"/>
              <p:cNvSpPr>
                <a:spLocks noChangeShapeType="1"/>
              </p:cNvSpPr>
              <p:nvPr/>
            </p:nvSpPr>
            <p:spPr bwMode="auto">
              <a:xfrm flipV="1">
                <a:off x="3000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69" name="Freeform 5079"/>
              <p:cNvSpPr>
                <a:spLocks/>
              </p:cNvSpPr>
              <p:nvPr/>
            </p:nvSpPr>
            <p:spPr bwMode="auto">
              <a:xfrm>
                <a:off x="3009" y="2565"/>
                <a:ext cx="3" cy="1"/>
              </a:xfrm>
              <a:custGeom>
                <a:avLst/>
                <a:gdLst>
                  <a:gd name="T0" fmla="*/ 0 w 12"/>
                  <a:gd name="T1" fmla="*/ 0 h 2"/>
                  <a:gd name="T2" fmla="*/ 0 w 12"/>
                  <a:gd name="T3" fmla="*/ 0 h 2"/>
                  <a:gd name="T4" fmla="*/ 0 w 12"/>
                  <a:gd name="T5" fmla="*/ 1 h 2"/>
                  <a:gd name="T6" fmla="*/ 0 w 12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2"/>
                  <a:gd name="T14" fmla="*/ 12 w 1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2">
                    <a:moveTo>
                      <a:pt x="12" y="0"/>
                    </a:moveTo>
                    <a:lnTo>
                      <a:pt x="8" y="0"/>
                    </a:lnTo>
                    <a:lnTo>
                      <a:pt x="4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0" name="Freeform 5080"/>
              <p:cNvSpPr>
                <a:spLocks/>
              </p:cNvSpPr>
              <p:nvPr/>
            </p:nvSpPr>
            <p:spPr bwMode="auto">
              <a:xfrm>
                <a:off x="3010" y="2568"/>
                <a:ext cx="2" cy="1"/>
              </a:xfrm>
              <a:custGeom>
                <a:avLst/>
                <a:gdLst>
                  <a:gd name="T0" fmla="*/ 0 w 9"/>
                  <a:gd name="T1" fmla="*/ 0 h 1"/>
                  <a:gd name="T2" fmla="*/ 0 w 9"/>
                  <a:gd name="T3" fmla="*/ 0 h 1"/>
                  <a:gd name="T4" fmla="*/ 0 w 9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"/>
                  <a:gd name="T11" fmla="*/ 9 w 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">
                    <a:moveTo>
                      <a:pt x="9" y="0"/>
                    </a:moveTo>
                    <a:lnTo>
                      <a:pt x="4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1" name="Line 5081"/>
              <p:cNvSpPr>
                <a:spLocks noChangeShapeType="1"/>
              </p:cNvSpPr>
              <p:nvPr/>
            </p:nvSpPr>
            <p:spPr bwMode="auto">
              <a:xfrm flipH="1">
                <a:off x="3012" y="256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2" name="Line 5082"/>
              <p:cNvSpPr>
                <a:spLocks noChangeShapeType="1"/>
              </p:cNvSpPr>
              <p:nvPr/>
            </p:nvSpPr>
            <p:spPr bwMode="auto">
              <a:xfrm>
                <a:off x="3012" y="256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3" name="Line 5083"/>
              <p:cNvSpPr>
                <a:spLocks noChangeShapeType="1"/>
              </p:cNvSpPr>
              <p:nvPr/>
            </p:nvSpPr>
            <p:spPr bwMode="auto">
              <a:xfrm>
                <a:off x="3012" y="256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4" name="Line 5084"/>
              <p:cNvSpPr>
                <a:spLocks noChangeShapeType="1"/>
              </p:cNvSpPr>
              <p:nvPr/>
            </p:nvSpPr>
            <p:spPr bwMode="auto">
              <a:xfrm flipH="1">
                <a:off x="3012" y="256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5" name="Line 5085"/>
              <p:cNvSpPr>
                <a:spLocks noChangeShapeType="1"/>
              </p:cNvSpPr>
              <p:nvPr/>
            </p:nvSpPr>
            <p:spPr bwMode="auto">
              <a:xfrm>
                <a:off x="3024" y="256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6" name="Line 5086"/>
              <p:cNvSpPr>
                <a:spLocks noChangeShapeType="1"/>
              </p:cNvSpPr>
              <p:nvPr/>
            </p:nvSpPr>
            <p:spPr bwMode="auto">
              <a:xfrm flipH="1">
                <a:off x="3024" y="256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7" name="Line 5087"/>
              <p:cNvSpPr>
                <a:spLocks noChangeShapeType="1"/>
              </p:cNvSpPr>
              <p:nvPr/>
            </p:nvSpPr>
            <p:spPr bwMode="auto">
              <a:xfrm flipH="1">
                <a:off x="2974" y="2569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8" name="Line 5088"/>
              <p:cNvSpPr>
                <a:spLocks noChangeShapeType="1"/>
              </p:cNvSpPr>
              <p:nvPr/>
            </p:nvSpPr>
            <p:spPr bwMode="auto">
              <a:xfrm>
                <a:off x="2974" y="2573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79" name="Freeform 5089"/>
              <p:cNvSpPr>
                <a:spLocks/>
              </p:cNvSpPr>
              <p:nvPr/>
            </p:nvSpPr>
            <p:spPr bwMode="auto">
              <a:xfrm>
                <a:off x="2989" y="2569"/>
                <a:ext cx="2" cy="1"/>
              </a:xfrm>
              <a:custGeom>
                <a:avLst/>
                <a:gdLst>
                  <a:gd name="T0" fmla="*/ 0 w 9"/>
                  <a:gd name="T1" fmla="*/ 0 h 1"/>
                  <a:gd name="T2" fmla="*/ 0 w 9"/>
                  <a:gd name="T3" fmla="*/ 0 h 1"/>
                  <a:gd name="T4" fmla="*/ 0 w 9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"/>
                  <a:gd name="T11" fmla="*/ 9 w 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">
                    <a:moveTo>
                      <a:pt x="0" y="0"/>
                    </a:moveTo>
                    <a:lnTo>
                      <a:pt x="5" y="0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0" name="Freeform 5090"/>
              <p:cNvSpPr>
                <a:spLocks/>
              </p:cNvSpPr>
              <p:nvPr/>
            </p:nvSpPr>
            <p:spPr bwMode="auto">
              <a:xfrm>
                <a:off x="2989" y="2573"/>
                <a:ext cx="3" cy="1"/>
              </a:xfrm>
              <a:custGeom>
                <a:avLst/>
                <a:gdLst>
                  <a:gd name="T0" fmla="*/ 0 w 12"/>
                  <a:gd name="T1" fmla="*/ 1 h 1"/>
                  <a:gd name="T2" fmla="*/ 0 w 12"/>
                  <a:gd name="T3" fmla="*/ 1 h 1"/>
                  <a:gd name="T4" fmla="*/ 0 w 12"/>
                  <a:gd name="T5" fmla="*/ 0 h 1"/>
                  <a:gd name="T6" fmla="*/ 0 w 1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1"/>
                  <a:gd name="T14" fmla="*/ 12 w 1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1">
                    <a:moveTo>
                      <a:pt x="0" y="1"/>
                    </a:moveTo>
                    <a:lnTo>
                      <a:pt x="4" y="1"/>
                    </a:lnTo>
                    <a:lnTo>
                      <a:pt x="8" y="0"/>
                    </a:lnTo>
                    <a:lnTo>
                      <a:pt x="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1" name="Line 5091"/>
              <p:cNvSpPr>
                <a:spLocks noChangeShapeType="1"/>
              </p:cNvSpPr>
              <p:nvPr/>
            </p:nvSpPr>
            <p:spPr bwMode="auto">
              <a:xfrm>
                <a:off x="2974" y="2569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2" name="Line 5092"/>
              <p:cNvSpPr>
                <a:spLocks noChangeShapeType="1"/>
              </p:cNvSpPr>
              <p:nvPr/>
            </p:nvSpPr>
            <p:spPr bwMode="auto">
              <a:xfrm>
                <a:off x="2973" y="2569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3" name="Line 5093"/>
              <p:cNvSpPr>
                <a:spLocks noChangeShapeType="1"/>
              </p:cNvSpPr>
              <p:nvPr/>
            </p:nvSpPr>
            <p:spPr bwMode="auto">
              <a:xfrm flipH="1" flipV="1">
                <a:off x="2973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4" name="Line 5094"/>
              <p:cNvSpPr>
                <a:spLocks noChangeShapeType="1"/>
              </p:cNvSpPr>
              <p:nvPr/>
            </p:nvSpPr>
            <p:spPr bwMode="auto">
              <a:xfrm flipV="1">
                <a:off x="2973" y="25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5" name="Line 5095"/>
              <p:cNvSpPr>
                <a:spLocks noChangeShapeType="1"/>
              </p:cNvSpPr>
              <p:nvPr/>
            </p:nvSpPr>
            <p:spPr bwMode="auto">
              <a:xfrm flipV="1">
                <a:off x="2974" y="261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6" name="Freeform 5096"/>
              <p:cNvSpPr>
                <a:spLocks/>
              </p:cNvSpPr>
              <p:nvPr/>
            </p:nvSpPr>
            <p:spPr bwMode="auto">
              <a:xfrm>
                <a:off x="2971" y="2593"/>
                <a:ext cx="4" cy="18"/>
              </a:xfrm>
              <a:custGeom>
                <a:avLst/>
                <a:gdLst>
                  <a:gd name="T0" fmla="*/ 0 w 14"/>
                  <a:gd name="T1" fmla="*/ 0 h 71"/>
                  <a:gd name="T2" fmla="*/ 0 w 14"/>
                  <a:gd name="T3" fmla="*/ 0 h 71"/>
                  <a:gd name="T4" fmla="*/ 0 w 14"/>
                  <a:gd name="T5" fmla="*/ 0 h 71"/>
                  <a:gd name="T6" fmla="*/ 0 w 14"/>
                  <a:gd name="T7" fmla="*/ 0 h 71"/>
                  <a:gd name="T8" fmla="*/ 0 w 14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71"/>
                  <a:gd name="T17" fmla="*/ 14 w 14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71">
                    <a:moveTo>
                      <a:pt x="14" y="71"/>
                    </a:moveTo>
                    <a:lnTo>
                      <a:pt x="11" y="54"/>
                    </a:lnTo>
                    <a:lnTo>
                      <a:pt x="8" y="36"/>
                    </a:lnTo>
                    <a:lnTo>
                      <a:pt x="4" y="1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7" name="Line 5097"/>
              <p:cNvSpPr>
                <a:spLocks noChangeShapeType="1"/>
              </p:cNvSpPr>
              <p:nvPr/>
            </p:nvSpPr>
            <p:spPr bwMode="auto">
              <a:xfrm>
                <a:off x="2971" y="25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8" name="Line 5098"/>
              <p:cNvSpPr>
                <a:spLocks noChangeShapeType="1"/>
              </p:cNvSpPr>
              <p:nvPr/>
            </p:nvSpPr>
            <p:spPr bwMode="auto">
              <a:xfrm flipV="1">
                <a:off x="2971" y="2583"/>
                <a:ext cx="66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89" name="Line 5099"/>
              <p:cNvSpPr>
                <a:spLocks noChangeShapeType="1"/>
              </p:cNvSpPr>
              <p:nvPr/>
            </p:nvSpPr>
            <p:spPr bwMode="auto">
              <a:xfrm flipH="1">
                <a:off x="2975" y="2593"/>
                <a:ext cx="62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0" name="Line 5100"/>
              <p:cNvSpPr>
                <a:spLocks noChangeShapeType="1"/>
              </p:cNvSpPr>
              <p:nvPr/>
            </p:nvSpPr>
            <p:spPr bwMode="auto">
              <a:xfrm flipH="1">
                <a:off x="3050" y="258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1" name="Line 5101"/>
              <p:cNvSpPr>
                <a:spLocks noChangeShapeType="1"/>
              </p:cNvSpPr>
              <p:nvPr/>
            </p:nvSpPr>
            <p:spPr bwMode="auto">
              <a:xfrm>
                <a:off x="3057" y="2582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2" name="Freeform 5102"/>
              <p:cNvSpPr>
                <a:spLocks/>
              </p:cNvSpPr>
              <p:nvPr/>
            </p:nvSpPr>
            <p:spPr bwMode="auto">
              <a:xfrm>
                <a:off x="3037" y="2564"/>
                <a:ext cx="1" cy="5"/>
              </a:xfrm>
              <a:custGeom>
                <a:avLst/>
                <a:gdLst>
                  <a:gd name="T0" fmla="*/ 0 w 2"/>
                  <a:gd name="T1" fmla="*/ 0 h 18"/>
                  <a:gd name="T2" fmla="*/ 1 w 2"/>
                  <a:gd name="T3" fmla="*/ 0 h 18"/>
                  <a:gd name="T4" fmla="*/ 1 w 2"/>
                  <a:gd name="T5" fmla="*/ 0 h 18"/>
                  <a:gd name="T6" fmla="*/ 1 w 2"/>
                  <a:gd name="T7" fmla="*/ 0 h 18"/>
                  <a:gd name="T8" fmla="*/ 1 w 2"/>
                  <a:gd name="T9" fmla="*/ 0 h 18"/>
                  <a:gd name="T10" fmla="*/ 1 w 2"/>
                  <a:gd name="T11" fmla="*/ 0 h 18"/>
                  <a:gd name="T12" fmla="*/ 0 w 2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8"/>
                  <a:gd name="T23" fmla="*/ 2 w 2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8">
                    <a:moveTo>
                      <a:pt x="0" y="18"/>
                    </a:moveTo>
                    <a:lnTo>
                      <a:pt x="1" y="15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1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3" name="Line 5103"/>
              <p:cNvSpPr>
                <a:spLocks noChangeShapeType="1"/>
              </p:cNvSpPr>
              <p:nvPr/>
            </p:nvSpPr>
            <p:spPr bwMode="auto">
              <a:xfrm>
                <a:off x="3029" y="256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4" name="Line 5104"/>
              <p:cNvSpPr>
                <a:spLocks noChangeShapeType="1"/>
              </p:cNvSpPr>
              <p:nvPr/>
            </p:nvSpPr>
            <p:spPr bwMode="auto">
              <a:xfrm>
                <a:off x="3031" y="25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5" name="Line 5105"/>
              <p:cNvSpPr>
                <a:spLocks noChangeShapeType="1"/>
              </p:cNvSpPr>
              <p:nvPr/>
            </p:nvSpPr>
            <p:spPr bwMode="auto">
              <a:xfrm flipH="1">
                <a:off x="3051" y="2570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6" name="Line 5106"/>
              <p:cNvSpPr>
                <a:spLocks noChangeShapeType="1"/>
              </p:cNvSpPr>
              <p:nvPr/>
            </p:nvSpPr>
            <p:spPr bwMode="auto">
              <a:xfrm flipV="1">
                <a:off x="3053" y="2573"/>
                <a:ext cx="5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7" name="Line 5107"/>
              <p:cNvSpPr>
                <a:spLocks noChangeShapeType="1"/>
              </p:cNvSpPr>
              <p:nvPr/>
            </p:nvSpPr>
            <p:spPr bwMode="auto">
              <a:xfrm flipH="1" flipV="1">
                <a:off x="3053" y="2570"/>
                <a:ext cx="5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8" name="Line 5108"/>
              <p:cNvSpPr>
                <a:spLocks noChangeShapeType="1"/>
              </p:cNvSpPr>
              <p:nvPr/>
            </p:nvSpPr>
            <p:spPr bwMode="auto">
              <a:xfrm flipH="1">
                <a:off x="3050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99" name="Line 5109"/>
              <p:cNvSpPr>
                <a:spLocks noChangeShapeType="1"/>
              </p:cNvSpPr>
              <p:nvPr/>
            </p:nvSpPr>
            <p:spPr bwMode="auto">
              <a:xfrm>
                <a:off x="3050" y="257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0" name="Line 5110"/>
              <p:cNvSpPr>
                <a:spLocks noChangeShapeType="1"/>
              </p:cNvSpPr>
              <p:nvPr/>
            </p:nvSpPr>
            <p:spPr bwMode="auto">
              <a:xfrm flipH="1">
                <a:off x="3038" y="259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1" name="Line 5111"/>
              <p:cNvSpPr>
                <a:spLocks noChangeShapeType="1"/>
              </p:cNvSpPr>
              <p:nvPr/>
            </p:nvSpPr>
            <p:spPr bwMode="auto">
              <a:xfrm>
                <a:off x="3037" y="259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2" name="Line 5112"/>
              <p:cNvSpPr>
                <a:spLocks noChangeShapeType="1"/>
              </p:cNvSpPr>
              <p:nvPr/>
            </p:nvSpPr>
            <p:spPr bwMode="auto">
              <a:xfrm>
                <a:off x="3043" y="260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3" name="Line 5113"/>
              <p:cNvSpPr>
                <a:spLocks noChangeShapeType="1"/>
              </p:cNvSpPr>
              <p:nvPr/>
            </p:nvSpPr>
            <p:spPr bwMode="auto">
              <a:xfrm>
                <a:off x="3043" y="259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4" name="Line 5114"/>
              <p:cNvSpPr>
                <a:spLocks noChangeShapeType="1"/>
              </p:cNvSpPr>
              <p:nvPr/>
            </p:nvSpPr>
            <p:spPr bwMode="auto">
              <a:xfrm>
                <a:off x="3042" y="259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5" name="Line 5115"/>
              <p:cNvSpPr>
                <a:spLocks noChangeShapeType="1"/>
              </p:cNvSpPr>
              <p:nvPr/>
            </p:nvSpPr>
            <p:spPr bwMode="auto">
              <a:xfrm>
                <a:off x="3038" y="253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6" name="Line 5116"/>
              <p:cNvSpPr>
                <a:spLocks noChangeShapeType="1"/>
              </p:cNvSpPr>
              <p:nvPr/>
            </p:nvSpPr>
            <p:spPr bwMode="auto">
              <a:xfrm flipH="1">
                <a:off x="3037" y="253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7" name="Freeform 5117"/>
              <p:cNvSpPr>
                <a:spLocks/>
              </p:cNvSpPr>
              <p:nvPr/>
            </p:nvSpPr>
            <p:spPr bwMode="auto">
              <a:xfrm>
                <a:off x="3045" y="257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8" name="Line 5118"/>
              <p:cNvSpPr>
                <a:spLocks noChangeShapeType="1"/>
              </p:cNvSpPr>
              <p:nvPr/>
            </p:nvSpPr>
            <p:spPr bwMode="auto">
              <a:xfrm>
                <a:off x="3045" y="258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09" name="Line 5119"/>
              <p:cNvSpPr>
                <a:spLocks noChangeShapeType="1"/>
              </p:cNvSpPr>
              <p:nvPr/>
            </p:nvSpPr>
            <p:spPr bwMode="auto">
              <a:xfrm flipV="1">
                <a:off x="3057" y="257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0" name="Freeform 5120"/>
              <p:cNvSpPr>
                <a:spLocks/>
              </p:cNvSpPr>
              <p:nvPr/>
            </p:nvSpPr>
            <p:spPr bwMode="auto">
              <a:xfrm>
                <a:off x="3056" y="2576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1 h 2"/>
                  <a:gd name="T6" fmla="*/ 0 w 2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1" name="Line 5121"/>
              <p:cNvSpPr>
                <a:spLocks noChangeShapeType="1"/>
              </p:cNvSpPr>
              <p:nvPr/>
            </p:nvSpPr>
            <p:spPr bwMode="auto">
              <a:xfrm flipH="1">
                <a:off x="3056" y="257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2" name="Freeform 5122"/>
              <p:cNvSpPr>
                <a:spLocks/>
              </p:cNvSpPr>
              <p:nvPr/>
            </p:nvSpPr>
            <p:spPr bwMode="auto">
              <a:xfrm>
                <a:off x="3055" y="2581"/>
                <a:ext cx="1" cy="1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3" name="Line 5123"/>
              <p:cNvSpPr>
                <a:spLocks noChangeShapeType="1"/>
              </p:cNvSpPr>
              <p:nvPr/>
            </p:nvSpPr>
            <p:spPr bwMode="auto">
              <a:xfrm flipH="1">
                <a:off x="3047" y="258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4" name="Freeform 5124"/>
              <p:cNvSpPr>
                <a:spLocks/>
              </p:cNvSpPr>
              <p:nvPr/>
            </p:nvSpPr>
            <p:spPr bwMode="auto">
              <a:xfrm>
                <a:off x="3046" y="2581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w 3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5" name="Line 5125"/>
              <p:cNvSpPr>
                <a:spLocks noChangeShapeType="1"/>
              </p:cNvSpPr>
              <p:nvPr/>
            </p:nvSpPr>
            <p:spPr bwMode="auto">
              <a:xfrm flipH="1" flipV="1">
                <a:off x="3045" y="2577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6" name="Line 5126"/>
              <p:cNvSpPr>
                <a:spLocks noChangeShapeType="1"/>
              </p:cNvSpPr>
              <p:nvPr/>
            </p:nvSpPr>
            <p:spPr bwMode="auto">
              <a:xfrm>
                <a:off x="3045" y="257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7" name="Line 5127"/>
              <p:cNvSpPr>
                <a:spLocks noChangeShapeType="1"/>
              </p:cNvSpPr>
              <p:nvPr/>
            </p:nvSpPr>
            <p:spPr bwMode="auto">
              <a:xfrm>
                <a:off x="3037" y="2537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8" name="Line 5128"/>
              <p:cNvSpPr>
                <a:spLocks noChangeShapeType="1"/>
              </p:cNvSpPr>
              <p:nvPr/>
            </p:nvSpPr>
            <p:spPr bwMode="auto">
              <a:xfrm flipV="1">
                <a:off x="3050" y="2537"/>
                <a:ext cx="1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19" name="Line 5129"/>
              <p:cNvSpPr>
                <a:spLocks noChangeShapeType="1"/>
              </p:cNvSpPr>
              <p:nvPr/>
            </p:nvSpPr>
            <p:spPr bwMode="auto">
              <a:xfrm flipV="1">
                <a:off x="3050" y="258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0" name="Line 5130"/>
              <p:cNvSpPr>
                <a:spLocks noChangeShapeType="1"/>
              </p:cNvSpPr>
              <p:nvPr/>
            </p:nvSpPr>
            <p:spPr bwMode="auto">
              <a:xfrm>
                <a:off x="3031" y="2569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1" name="Line 5131"/>
              <p:cNvSpPr>
                <a:spLocks noChangeShapeType="1"/>
              </p:cNvSpPr>
              <p:nvPr/>
            </p:nvSpPr>
            <p:spPr bwMode="auto">
              <a:xfrm flipH="1">
                <a:off x="3031" y="2564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2" name="Line 5132"/>
              <p:cNvSpPr>
                <a:spLocks noChangeShapeType="1"/>
              </p:cNvSpPr>
              <p:nvPr/>
            </p:nvSpPr>
            <p:spPr bwMode="auto">
              <a:xfrm>
                <a:off x="3029" y="256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3" name="Line 5133"/>
              <p:cNvSpPr>
                <a:spLocks noChangeShapeType="1"/>
              </p:cNvSpPr>
              <p:nvPr/>
            </p:nvSpPr>
            <p:spPr bwMode="auto">
              <a:xfrm flipH="1">
                <a:off x="3029" y="256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4" name="Line 5134"/>
              <p:cNvSpPr>
                <a:spLocks noChangeShapeType="1"/>
              </p:cNvSpPr>
              <p:nvPr/>
            </p:nvSpPr>
            <p:spPr bwMode="auto">
              <a:xfrm flipV="1">
                <a:off x="3050" y="25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5" name="Line 5135"/>
              <p:cNvSpPr>
                <a:spLocks noChangeShapeType="1"/>
              </p:cNvSpPr>
              <p:nvPr/>
            </p:nvSpPr>
            <p:spPr bwMode="auto">
              <a:xfrm>
                <a:off x="3037" y="259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6" name="Line 5136"/>
              <p:cNvSpPr>
                <a:spLocks noChangeShapeType="1"/>
              </p:cNvSpPr>
              <p:nvPr/>
            </p:nvSpPr>
            <p:spPr bwMode="auto">
              <a:xfrm flipV="1">
                <a:off x="3045" y="259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7" name="Line 5137"/>
              <p:cNvSpPr>
                <a:spLocks noChangeShapeType="1"/>
              </p:cNvSpPr>
              <p:nvPr/>
            </p:nvSpPr>
            <p:spPr bwMode="auto">
              <a:xfrm>
                <a:off x="3043" y="259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8" name="Line 5138"/>
              <p:cNvSpPr>
                <a:spLocks noChangeShapeType="1"/>
              </p:cNvSpPr>
              <p:nvPr/>
            </p:nvSpPr>
            <p:spPr bwMode="auto">
              <a:xfrm flipV="1">
                <a:off x="3045" y="259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29" name="Line 5139"/>
              <p:cNvSpPr>
                <a:spLocks noChangeShapeType="1"/>
              </p:cNvSpPr>
              <p:nvPr/>
            </p:nvSpPr>
            <p:spPr bwMode="auto">
              <a:xfrm>
                <a:off x="3042" y="2596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0" name="Line 5140"/>
              <p:cNvSpPr>
                <a:spLocks noChangeShapeType="1"/>
              </p:cNvSpPr>
              <p:nvPr/>
            </p:nvSpPr>
            <p:spPr bwMode="auto">
              <a:xfrm flipV="1">
                <a:off x="3045" y="259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31" name="Line 5141"/>
              <p:cNvSpPr>
                <a:spLocks noChangeShapeType="1"/>
              </p:cNvSpPr>
              <p:nvPr/>
            </p:nvSpPr>
            <p:spPr bwMode="auto">
              <a:xfrm>
                <a:off x="3042" y="259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5" name="Group 5142"/>
            <p:cNvGrpSpPr>
              <a:grpSpLocks/>
            </p:cNvGrpSpPr>
            <p:nvPr/>
          </p:nvGrpSpPr>
          <p:grpSpPr bwMode="auto">
            <a:xfrm>
              <a:off x="1201" y="2442"/>
              <a:ext cx="1850" cy="765"/>
              <a:chOff x="1201" y="2442"/>
              <a:chExt cx="1850" cy="765"/>
            </a:xfrm>
          </p:grpSpPr>
          <p:sp>
            <p:nvSpPr>
              <p:cNvPr id="113732" name="Line 5143"/>
              <p:cNvSpPr>
                <a:spLocks noChangeShapeType="1"/>
              </p:cNvSpPr>
              <p:nvPr/>
            </p:nvSpPr>
            <p:spPr bwMode="auto">
              <a:xfrm flipH="1">
                <a:off x="3037" y="253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3" name="Line 5144"/>
              <p:cNvSpPr>
                <a:spLocks noChangeShapeType="1"/>
              </p:cNvSpPr>
              <p:nvPr/>
            </p:nvSpPr>
            <p:spPr bwMode="auto">
              <a:xfrm flipH="1" flipV="1">
                <a:off x="3050" y="253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4" name="Freeform 5145"/>
              <p:cNvSpPr>
                <a:spLocks/>
              </p:cNvSpPr>
              <p:nvPr/>
            </p:nvSpPr>
            <p:spPr bwMode="auto">
              <a:xfrm>
                <a:off x="2896" y="2463"/>
                <a:ext cx="68" cy="105"/>
              </a:xfrm>
              <a:custGeom>
                <a:avLst/>
                <a:gdLst>
                  <a:gd name="T0" fmla="*/ 0 w 272"/>
                  <a:gd name="T1" fmla="*/ 0 h 420"/>
                  <a:gd name="T2" fmla="*/ 0 w 272"/>
                  <a:gd name="T3" fmla="*/ 0 h 420"/>
                  <a:gd name="T4" fmla="*/ 0 w 272"/>
                  <a:gd name="T5" fmla="*/ 0 h 420"/>
                  <a:gd name="T6" fmla="*/ 0 w 272"/>
                  <a:gd name="T7" fmla="*/ 0 h 420"/>
                  <a:gd name="T8" fmla="*/ 0 w 272"/>
                  <a:gd name="T9" fmla="*/ 0 h 420"/>
                  <a:gd name="T10" fmla="*/ 0 w 272"/>
                  <a:gd name="T11" fmla="*/ 0 h 420"/>
                  <a:gd name="T12" fmla="*/ 0 w 272"/>
                  <a:gd name="T13" fmla="*/ 0 h 420"/>
                  <a:gd name="T14" fmla="*/ 0 w 272"/>
                  <a:gd name="T15" fmla="*/ 0 h 420"/>
                  <a:gd name="T16" fmla="*/ 0 w 272"/>
                  <a:gd name="T17" fmla="*/ 0 h 420"/>
                  <a:gd name="T18" fmla="*/ 0 w 272"/>
                  <a:gd name="T19" fmla="*/ 0 h 420"/>
                  <a:gd name="T20" fmla="*/ 0 w 272"/>
                  <a:gd name="T21" fmla="*/ 0 h 420"/>
                  <a:gd name="T22" fmla="*/ 0 w 272"/>
                  <a:gd name="T23" fmla="*/ 0 h 420"/>
                  <a:gd name="T24" fmla="*/ 0 w 272"/>
                  <a:gd name="T25" fmla="*/ 0 h 420"/>
                  <a:gd name="T26" fmla="*/ 0 w 272"/>
                  <a:gd name="T27" fmla="*/ 0 h 420"/>
                  <a:gd name="T28" fmla="*/ 0 w 272"/>
                  <a:gd name="T29" fmla="*/ 0 h 420"/>
                  <a:gd name="T30" fmla="*/ 0 w 272"/>
                  <a:gd name="T31" fmla="*/ 0 h 420"/>
                  <a:gd name="T32" fmla="*/ 0 w 272"/>
                  <a:gd name="T33" fmla="*/ 0 h 420"/>
                  <a:gd name="T34" fmla="*/ 0 w 272"/>
                  <a:gd name="T35" fmla="*/ 0 h 420"/>
                  <a:gd name="T36" fmla="*/ 0 w 272"/>
                  <a:gd name="T37" fmla="*/ 0 h 420"/>
                  <a:gd name="T38" fmla="*/ 0 w 272"/>
                  <a:gd name="T39" fmla="*/ 0 h 420"/>
                  <a:gd name="T40" fmla="*/ 0 w 272"/>
                  <a:gd name="T41" fmla="*/ 0 h 420"/>
                  <a:gd name="T42" fmla="*/ 0 w 272"/>
                  <a:gd name="T43" fmla="*/ 0 h 420"/>
                  <a:gd name="T44" fmla="*/ 0 w 272"/>
                  <a:gd name="T45" fmla="*/ 0 h 420"/>
                  <a:gd name="T46" fmla="*/ 0 w 272"/>
                  <a:gd name="T47" fmla="*/ 0 h 420"/>
                  <a:gd name="T48" fmla="*/ 0 w 272"/>
                  <a:gd name="T49" fmla="*/ 0 h 420"/>
                  <a:gd name="T50" fmla="*/ 0 w 272"/>
                  <a:gd name="T51" fmla="*/ 0 h 420"/>
                  <a:gd name="T52" fmla="*/ 0 w 272"/>
                  <a:gd name="T53" fmla="*/ 0 h 420"/>
                  <a:gd name="T54" fmla="*/ 0 w 272"/>
                  <a:gd name="T55" fmla="*/ 0 h 420"/>
                  <a:gd name="T56" fmla="*/ 0 w 272"/>
                  <a:gd name="T57" fmla="*/ 0 h 420"/>
                  <a:gd name="T58" fmla="*/ 0 w 272"/>
                  <a:gd name="T59" fmla="*/ 0 h 420"/>
                  <a:gd name="T60" fmla="*/ 0 w 272"/>
                  <a:gd name="T61" fmla="*/ 0 h 42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2"/>
                  <a:gd name="T94" fmla="*/ 0 h 420"/>
                  <a:gd name="T95" fmla="*/ 272 w 272"/>
                  <a:gd name="T96" fmla="*/ 420 h 42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2" h="420">
                    <a:moveTo>
                      <a:pt x="272" y="420"/>
                    </a:moveTo>
                    <a:lnTo>
                      <a:pt x="267" y="403"/>
                    </a:lnTo>
                    <a:lnTo>
                      <a:pt x="262" y="387"/>
                    </a:lnTo>
                    <a:lnTo>
                      <a:pt x="257" y="371"/>
                    </a:lnTo>
                    <a:lnTo>
                      <a:pt x="252" y="355"/>
                    </a:lnTo>
                    <a:lnTo>
                      <a:pt x="246" y="340"/>
                    </a:lnTo>
                    <a:lnTo>
                      <a:pt x="238" y="324"/>
                    </a:lnTo>
                    <a:lnTo>
                      <a:pt x="232" y="307"/>
                    </a:lnTo>
                    <a:lnTo>
                      <a:pt x="225" y="292"/>
                    </a:lnTo>
                    <a:lnTo>
                      <a:pt x="218" y="277"/>
                    </a:lnTo>
                    <a:lnTo>
                      <a:pt x="210" y="262"/>
                    </a:lnTo>
                    <a:lnTo>
                      <a:pt x="202" y="247"/>
                    </a:lnTo>
                    <a:lnTo>
                      <a:pt x="194" y="232"/>
                    </a:lnTo>
                    <a:lnTo>
                      <a:pt x="186" y="217"/>
                    </a:lnTo>
                    <a:lnTo>
                      <a:pt x="177" y="203"/>
                    </a:lnTo>
                    <a:lnTo>
                      <a:pt x="168" y="189"/>
                    </a:lnTo>
                    <a:lnTo>
                      <a:pt x="159" y="175"/>
                    </a:lnTo>
                    <a:lnTo>
                      <a:pt x="149" y="161"/>
                    </a:lnTo>
                    <a:lnTo>
                      <a:pt x="139" y="147"/>
                    </a:lnTo>
                    <a:lnTo>
                      <a:pt x="129" y="134"/>
                    </a:lnTo>
                    <a:lnTo>
                      <a:pt x="119" y="121"/>
                    </a:lnTo>
                    <a:lnTo>
                      <a:pt x="108" y="108"/>
                    </a:lnTo>
                    <a:lnTo>
                      <a:pt x="97" y="95"/>
                    </a:lnTo>
                    <a:lnTo>
                      <a:pt x="86" y="82"/>
                    </a:lnTo>
                    <a:lnTo>
                      <a:pt x="74" y="69"/>
                    </a:lnTo>
                    <a:lnTo>
                      <a:pt x="62" y="57"/>
                    </a:lnTo>
                    <a:lnTo>
                      <a:pt x="50" y="45"/>
                    </a:lnTo>
                    <a:lnTo>
                      <a:pt x="38" y="33"/>
                    </a:lnTo>
                    <a:lnTo>
                      <a:pt x="26" y="22"/>
                    </a:lnTo>
                    <a:lnTo>
                      <a:pt x="13" y="1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5" name="Line 5146"/>
              <p:cNvSpPr>
                <a:spLocks noChangeShapeType="1"/>
              </p:cNvSpPr>
              <p:nvPr/>
            </p:nvSpPr>
            <p:spPr bwMode="auto">
              <a:xfrm flipH="1">
                <a:off x="3031" y="2566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6" name="Line 5147"/>
              <p:cNvSpPr>
                <a:spLocks noChangeShapeType="1"/>
              </p:cNvSpPr>
              <p:nvPr/>
            </p:nvSpPr>
            <p:spPr bwMode="auto">
              <a:xfrm flipH="1">
                <a:off x="3030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7" name="Line 5148"/>
              <p:cNvSpPr>
                <a:spLocks noChangeShapeType="1"/>
              </p:cNvSpPr>
              <p:nvPr/>
            </p:nvSpPr>
            <p:spPr bwMode="auto">
              <a:xfrm flipH="1">
                <a:off x="3021" y="2566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8" name="Line 5149"/>
              <p:cNvSpPr>
                <a:spLocks noChangeShapeType="1"/>
              </p:cNvSpPr>
              <p:nvPr/>
            </p:nvSpPr>
            <p:spPr bwMode="auto">
              <a:xfrm>
                <a:off x="3020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9" name="Line 5150"/>
              <p:cNvSpPr>
                <a:spLocks noChangeShapeType="1"/>
              </p:cNvSpPr>
              <p:nvPr/>
            </p:nvSpPr>
            <p:spPr bwMode="auto">
              <a:xfrm flipH="1">
                <a:off x="3012" y="256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0" name="Freeform 5151"/>
              <p:cNvSpPr>
                <a:spLocks/>
              </p:cNvSpPr>
              <p:nvPr/>
            </p:nvSpPr>
            <p:spPr bwMode="auto">
              <a:xfrm>
                <a:off x="3009" y="2566"/>
                <a:ext cx="3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0 w 10"/>
                  <a:gd name="T5" fmla="*/ 0 h 1"/>
                  <a:gd name="T6" fmla="*/ 0 w 10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10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1" name="Freeform 5152"/>
              <p:cNvSpPr>
                <a:spLocks/>
              </p:cNvSpPr>
              <p:nvPr/>
            </p:nvSpPr>
            <p:spPr bwMode="auto">
              <a:xfrm>
                <a:off x="2989" y="2571"/>
                <a:ext cx="3" cy="1"/>
              </a:xfrm>
              <a:custGeom>
                <a:avLst/>
                <a:gdLst>
                  <a:gd name="T0" fmla="*/ 0 w 10"/>
                  <a:gd name="T1" fmla="*/ 1 h 1"/>
                  <a:gd name="T2" fmla="*/ 0 w 10"/>
                  <a:gd name="T3" fmla="*/ 1 h 1"/>
                  <a:gd name="T4" fmla="*/ 0 w 10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1"/>
                  <a:gd name="T11" fmla="*/ 10 w 10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1">
                    <a:moveTo>
                      <a:pt x="0" y="1"/>
                    </a:moveTo>
                    <a:lnTo>
                      <a:pt x="5" y="1"/>
                    </a:lnTo>
                    <a:lnTo>
                      <a:pt x="1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2" name="Line 5153"/>
              <p:cNvSpPr>
                <a:spLocks noChangeShapeType="1"/>
              </p:cNvSpPr>
              <p:nvPr/>
            </p:nvSpPr>
            <p:spPr bwMode="auto">
              <a:xfrm flipH="1">
                <a:off x="2982" y="257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3" name="Line 5154"/>
              <p:cNvSpPr>
                <a:spLocks noChangeShapeType="1"/>
              </p:cNvSpPr>
              <p:nvPr/>
            </p:nvSpPr>
            <p:spPr bwMode="auto">
              <a:xfrm>
                <a:off x="2981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4" name="Line 5155"/>
              <p:cNvSpPr>
                <a:spLocks noChangeShapeType="1"/>
              </p:cNvSpPr>
              <p:nvPr/>
            </p:nvSpPr>
            <p:spPr bwMode="auto">
              <a:xfrm flipH="1">
                <a:off x="2971" y="2571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5" name="Line 5156"/>
              <p:cNvSpPr>
                <a:spLocks noChangeShapeType="1"/>
              </p:cNvSpPr>
              <p:nvPr/>
            </p:nvSpPr>
            <p:spPr bwMode="auto">
              <a:xfrm flipH="1">
                <a:off x="2970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6" name="Line 5157"/>
              <p:cNvSpPr>
                <a:spLocks noChangeShapeType="1"/>
              </p:cNvSpPr>
              <p:nvPr/>
            </p:nvSpPr>
            <p:spPr bwMode="auto">
              <a:xfrm flipH="1">
                <a:off x="2962" y="2571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7" name="Line 5158"/>
              <p:cNvSpPr>
                <a:spLocks noChangeShapeType="1"/>
              </p:cNvSpPr>
              <p:nvPr/>
            </p:nvSpPr>
            <p:spPr bwMode="auto">
              <a:xfrm>
                <a:off x="2825" y="244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8" name="Line 5159"/>
              <p:cNvSpPr>
                <a:spLocks noChangeShapeType="1"/>
              </p:cNvSpPr>
              <p:nvPr/>
            </p:nvSpPr>
            <p:spPr bwMode="auto">
              <a:xfrm>
                <a:off x="2826" y="2442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49" name="Line 5160"/>
              <p:cNvSpPr>
                <a:spLocks noChangeShapeType="1"/>
              </p:cNvSpPr>
              <p:nvPr/>
            </p:nvSpPr>
            <p:spPr bwMode="auto">
              <a:xfrm flipH="1">
                <a:off x="2748" y="2966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0" name="Freeform 5161"/>
              <p:cNvSpPr>
                <a:spLocks/>
              </p:cNvSpPr>
              <p:nvPr/>
            </p:nvSpPr>
            <p:spPr bwMode="auto">
              <a:xfrm>
                <a:off x="2896" y="2865"/>
                <a:ext cx="62" cy="87"/>
              </a:xfrm>
              <a:custGeom>
                <a:avLst/>
                <a:gdLst>
                  <a:gd name="T0" fmla="*/ 0 w 247"/>
                  <a:gd name="T1" fmla="*/ 0 h 347"/>
                  <a:gd name="T2" fmla="*/ 0 w 247"/>
                  <a:gd name="T3" fmla="*/ 0 h 347"/>
                  <a:gd name="T4" fmla="*/ 0 w 247"/>
                  <a:gd name="T5" fmla="*/ 0 h 347"/>
                  <a:gd name="T6" fmla="*/ 0 w 247"/>
                  <a:gd name="T7" fmla="*/ 0 h 347"/>
                  <a:gd name="T8" fmla="*/ 0 w 247"/>
                  <a:gd name="T9" fmla="*/ 0 h 347"/>
                  <a:gd name="T10" fmla="*/ 0 w 247"/>
                  <a:gd name="T11" fmla="*/ 0 h 347"/>
                  <a:gd name="T12" fmla="*/ 0 w 247"/>
                  <a:gd name="T13" fmla="*/ 0 h 347"/>
                  <a:gd name="T14" fmla="*/ 0 w 247"/>
                  <a:gd name="T15" fmla="*/ 0 h 347"/>
                  <a:gd name="T16" fmla="*/ 0 w 247"/>
                  <a:gd name="T17" fmla="*/ 0 h 347"/>
                  <a:gd name="T18" fmla="*/ 0 w 247"/>
                  <a:gd name="T19" fmla="*/ 0 h 347"/>
                  <a:gd name="T20" fmla="*/ 0 w 247"/>
                  <a:gd name="T21" fmla="*/ 0 h 347"/>
                  <a:gd name="T22" fmla="*/ 0 w 247"/>
                  <a:gd name="T23" fmla="*/ 0 h 347"/>
                  <a:gd name="T24" fmla="*/ 0 w 247"/>
                  <a:gd name="T25" fmla="*/ 0 h 347"/>
                  <a:gd name="T26" fmla="*/ 0 w 247"/>
                  <a:gd name="T27" fmla="*/ 0 h 347"/>
                  <a:gd name="T28" fmla="*/ 0 w 247"/>
                  <a:gd name="T29" fmla="*/ 0 h 347"/>
                  <a:gd name="T30" fmla="*/ 0 w 247"/>
                  <a:gd name="T31" fmla="*/ 0 h 347"/>
                  <a:gd name="T32" fmla="*/ 0 w 247"/>
                  <a:gd name="T33" fmla="*/ 0 h 347"/>
                  <a:gd name="T34" fmla="*/ 0 w 247"/>
                  <a:gd name="T35" fmla="*/ 0 h 347"/>
                  <a:gd name="T36" fmla="*/ 0 w 247"/>
                  <a:gd name="T37" fmla="*/ 0 h 347"/>
                  <a:gd name="T38" fmla="*/ 0 w 247"/>
                  <a:gd name="T39" fmla="*/ 0 h 347"/>
                  <a:gd name="T40" fmla="*/ 0 w 247"/>
                  <a:gd name="T41" fmla="*/ 0 h 347"/>
                  <a:gd name="T42" fmla="*/ 0 w 247"/>
                  <a:gd name="T43" fmla="*/ 0 h 347"/>
                  <a:gd name="T44" fmla="*/ 0 w 247"/>
                  <a:gd name="T45" fmla="*/ 0 h 347"/>
                  <a:gd name="T46" fmla="*/ 0 w 247"/>
                  <a:gd name="T47" fmla="*/ 0 h 347"/>
                  <a:gd name="T48" fmla="*/ 0 w 247"/>
                  <a:gd name="T49" fmla="*/ 0 h 347"/>
                  <a:gd name="T50" fmla="*/ 0 w 247"/>
                  <a:gd name="T51" fmla="*/ 0 h 347"/>
                  <a:gd name="T52" fmla="*/ 0 w 247"/>
                  <a:gd name="T53" fmla="*/ 0 h 347"/>
                  <a:gd name="T54" fmla="*/ 0 w 247"/>
                  <a:gd name="T55" fmla="*/ 0 h 34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47"/>
                  <a:gd name="T85" fmla="*/ 0 h 347"/>
                  <a:gd name="T86" fmla="*/ 247 w 247"/>
                  <a:gd name="T87" fmla="*/ 347 h 34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47" h="347">
                    <a:moveTo>
                      <a:pt x="0" y="347"/>
                    </a:moveTo>
                    <a:lnTo>
                      <a:pt x="12" y="337"/>
                    </a:lnTo>
                    <a:lnTo>
                      <a:pt x="25" y="327"/>
                    </a:lnTo>
                    <a:lnTo>
                      <a:pt x="37" y="316"/>
                    </a:lnTo>
                    <a:lnTo>
                      <a:pt x="48" y="306"/>
                    </a:lnTo>
                    <a:lnTo>
                      <a:pt x="60" y="295"/>
                    </a:lnTo>
                    <a:lnTo>
                      <a:pt x="71" y="283"/>
                    </a:lnTo>
                    <a:lnTo>
                      <a:pt x="82" y="272"/>
                    </a:lnTo>
                    <a:lnTo>
                      <a:pt x="93" y="260"/>
                    </a:lnTo>
                    <a:lnTo>
                      <a:pt x="104" y="248"/>
                    </a:lnTo>
                    <a:lnTo>
                      <a:pt x="114" y="236"/>
                    </a:lnTo>
                    <a:lnTo>
                      <a:pt x="124" y="224"/>
                    </a:lnTo>
                    <a:lnTo>
                      <a:pt x="134" y="211"/>
                    </a:lnTo>
                    <a:lnTo>
                      <a:pt x="144" y="198"/>
                    </a:lnTo>
                    <a:lnTo>
                      <a:pt x="153" y="185"/>
                    </a:lnTo>
                    <a:lnTo>
                      <a:pt x="162" y="172"/>
                    </a:lnTo>
                    <a:lnTo>
                      <a:pt x="170" y="159"/>
                    </a:lnTo>
                    <a:lnTo>
                      <a:pt x="179" y="145"/>
                    </a:lnTo>
                    <a:lnTo>
                      <a:pt x="187" y="132"/>
                    </a:lnTo>
                    <a:lnTo>
                      <a:pt x="195" y="118"/>
                    </a:lnTo>
                    <a:lnTo>
                      <a:pt x="202" y="103"/>
                    </a:lnTo>
                    <a:lnTo>
                      <a:pt x="209" y="88"/>
                    </a:lnTo>
                    <a:lnTo>
                      <a:pt x="216" y="74"/>
                    </a:lnTo>
                    <a:lnTo>
                      <a:pt x="223" y="59"/>
                    </a:lnTo>
                    <a:lnTo>
                      <a:pt x="229" y="45"/>
                    </a:lnTo>
                    <a:lnTo>
                      <a:pt x="235" y="30"/>
                    </a:lnTo>
                    <a:lnTo>
                      <a:pt x="241" y="15"/>
                    </a:lnTo>
                    <a:lnTo>
                      <a:pt x="24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1" name="Line 5162"/>
              <p:cNvSpPr>
                <a:spLocks noChangeShapeType="1"/>
              </p:cNvSpPr>
              <p:nvPr/>
            </p:nvSpPr>
            <p:spPr bwMode="auto">
              <a:xfrm flipV="1">
                <a:off x="2678" y="2833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2" name="Line 5163"/>
              <p:cNvSpPr>
                <a:spLocks noChangeShapeType="1"/>
              </p:cNvSpPr>
              <p:nvPr/>
            </p:nvSpPr>
            <p:spPr bwMode="auto">
              <a:xfrm flipV="1">
                <a:off x="2673" y="2833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3" name="Line 5164"/>
              <p:cNvSpPr>
                <a:spLocks noChangeShapeType="1"/>
              </p:cNvSpPr>
              <p:nvPr/>
            </p:nvSpPr>
            <p:spPr bwMode="auto">
              <a:xfrm flipH="1">
                <a:off x="2673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4" name="Line 5165"/>
              <p:cNvSpPr>
                <a:spLocks noChangeShapeType="1"/>
              </p:cNvSpPr>
              <p:nvPr/>
            </p:nvSpPr>
            <p:spPr bwMode="auto">
              <a:xfrm flipV="1">
                <a:off x="2156" y="299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5" name="Line 5166"/>
              <p:cNvSpPr>
                <a:spLocks noChangeShapeType="1"/>
              </p:cNvSpPr>
              <p:nvPr/>
            </p:nvSpPr>
            <p:spPr bwMode="auto">
              <a:xfrm flipV="1">
                <a:off x="2156" y="299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6" name="Line 5167"/>
              <p:cNvSpPr>
                <a:spLocks noChangeShapeType="1"/>
              </p:cNvSpPr>
              <p:nvPr/>
            </p:nvSpPr>
            <p:spPr bwMode="auto">
              <a:xfrm flipV="1">
                <a:off x="2156" y="2984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7" name="Line 5168"/>
              <p:cNvSpPr>
                <a:spLocks noChangeShapeType="1"/>
              </p:cNvSpPr>
              <p:nvPr/>
            </p:nvSpPr>
            <p:spPr bwMode="auto">
              <a:xfrm flipV="1">
                <a:off x="2156" y="2980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8" name="Line 5169"/>
              <p:cNvSpPr>
                <a:spLocks noChangeShapeType="1"/>
              </p:cNvSpPr>
              <p:nvPr/>
            </p:nvSpPr>
            <p:spPr bwMode="auto">
              <a:xfrm flipV="1">
                <a:off x="2156" y="2969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9" name="Line 5170"/>
              <p:cNvSpPr>
                <a:spLocks noChangeShapeType="1"/>
              </p:cNvSpPr>
              <p:nvPr/>
            </p:nvSpPr>
            <p:spPr bwMode="auto">
              <a:xfrm flipV="1">
                <a:off x="2156" y="296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0" name="Line 5171"/>
              <p:cNvSpPr>
                <a:spLocks noChangeShapeType="1"/>
              </p:cNvSpPr>
              <p:nvPr/>
            </p:nvSpPr>
            <p:spPr bwMode="auto">
              <a:xfrm flipV="1">
                <a:off x="2156" y="2955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1" name="Line 5172"/>
              <p:cNvSpPr>
                <a:spLocks noChangeShapeType="1"/>
              </p:cNvSpPr>
              <p:nvPr/>
            </p:nvSpPr>
            <p:spPr bwMode="auto">
              <a:xfrm flipV="1">
                <a:off x="2792" y="2962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2" name="Line 5173"/>
              <p:cNvSpPr>
                <a:spLocks noChangeShapeType="1"/>
              </p:cNvSpPr>
              <p:nvPr/>
            </p:nvSpPr>
            <p:spPr bwMode="auto">
              <a:xfrm flipH="1" flipV="1">
                <a:off x="2792" y="2989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3" name="Line 5174"/>
              <p:cNvSpPr>
                <a:spLocks noChangeShapeType="1"/>
              </p:cNvSpPr>
              <p:nvPr/>
            </p:nvSpPr>
            <p:spPr bwMode="auto">
              <a:xfrm flipV="1">
                <a:off x="2792" y="29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4" name="Line 5175"/>
              <p:cNvSpPr>
                <a:spLocks noChangeShapeType="1"/>
              </p:cNvSpPr>
              <p:nvPr/>
            </p:nvSpPr>
            <p:spPr bwMode="auto">
              <a:xfrm flipV="1">
                <a:off x="2792" y="29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5" name="Line 5176"/>
              <p:cNvSpPr>
                <a:spLocks noChangeShapeType="1"/>
              </p:cNvSpPr>
              <p:nvPr/>
            </p:nvSpPr>
            <p:spPr bwMode="auto">
              <a:xfrm>
                <a:off x="2794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6" name="Line 5177"/>
              <p:cNvSpPr>
                <a:spLocks noChangeShapeType="1"/>
              </p:cNvSpPr>
              <p:nvPr/>
            </p:nvSpPr>
            <p:spPr bwMode="auto">
              <a:xfrm flipV="1">
                <a:off x="2794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7" name="Line 5178"/>
              <p:cNvSpPr>
                <a:spLocks noChangeShapeType="1"/>
              </p:cNvSpPr>
              <p:nvPr/>
            </p:nvSpPr>
            <p:spPr bwMode="auto">
              <a:xfrm flipV="1">
                <a:off x="2806" y="2962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8" name="Line 5179"/>
              <p:cNvSpPr>
                <a:spLocks noChangeShapeType="1"/>
              </p:cNvSpPr>
              <p:nvPr/>
            </p:nvSpPr>
            <p:spPr bwMode="auto">
              <a:xfrm flipV="1">
                <a:off x="2804" y="2989"/>
                <a:ext cx="2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9" name="Line 5180"/>
              <p:cNvSpPr>
                <a:spLocks noChangeShapeType="1"/>
              </p:cNvSpPr>
              <p:nvPr/>
            </p:nvSpPr>
            <p:spPr bwMode="auto">
              <a:xfrm flipV="1">
                <a:off x="2806" y="29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0" name="Line 5181"/>
              <p:cNvSpPr>
                <a:spLocks noChangeShapeType="1"/>
              </p:cNvSpPr>
              <p:nvPr/>
            </p:nvSpPr>
            <p:spPr bwMode="auto">
              <a:xfrm flipV="1">
                <a:off x="2806" y="29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1" name="Line 5182"/>
              <p:cNvSpPr>
                <a:spLocks noChangeShapeType="1"/>
              </p:cNvSpPr>
              <p:nvPr/>
            </p:nvSpPr>
            <p:spPr bwMode="auto">
              <a:xfrm>
                <a:off x="2804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2" name="Line 5183"/>
              <p:cNvSpPr>
                <a:spLocks noChangeShapeType="1"/>
              </p:cNvSpPr>
              <p:nvPr/>
            </p:nvSpPr>
            <p:spPr bwMode="auto">
              <a:xfrm flipV="1">
                <a:off x="2804" y="2996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3" name="Line 5184"/>
              <p:cNvSpPr>
                <a:spLocks noChangeShapeType="1"/>
              </p:cNvSpPr>
              <p:nvPr/>
            </p:nvSpPr>
            <p:spPr bwMode="auto">
              <a:xfrm>
                <a:off x="2969" y="280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4" name="Line 5185"/>
              <p:cNvSpPr>
                <a:spLocks noChangeShapeType="1"/>
              </p:cNvSpPr>
              <p:nvPr/>
            </p:nvSpPr>
            <p:spPr bwMode="auto">
              <a:xfrm>
                <a:off x="2975" y="2802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5" name="Line 5186"/>
              <p:cNvSpPr>
                <a:spLocks noChangeShapeType="1"/>
              </p:cNvSpPr>
              <p:nvPr/>
            </p:nvSpPr>
            <p:spPr bwMode="auto">
              <a:xfrm>
                <a:off x="2979" y="280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6" name="Line 5187"/>
              <p:cNvSpPr>
                <a:spLocks noChangeShapeType="1"/>
              </p:cNvSpPr>
              <p:nvPr/>
            </p:nvSpPr>
            <p:spPr bwMode="auto">
              <a:xfrm>
                <a:off x="2969" y="281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7" name="Line 5188"/>
              <p:cNvSpPr>
                <a:spLocks noChangeShapeType="1"/>
              </p:cNvSpPr>
              <p:nvPr/>
            </p:nvSpPr>
            <p:spPr bwMode="auto">
              <a:xfrm flipV="1">
                <a:off x="2975" y="28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8" name="Line 5189"/>
              <p:cNvSpPr>
                <a:spLocks noChangeShapeType="1"/>
              </p:cNvSpPr>
              <p:nvPr/>
            </p:nvSpPr>
            <p:spPr bwMode="auto">
              <a:xfrm>
                <a:off x="2979" y="28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79" name="Line 5190"/>
              <p:cNvSpPr>
                <a:spLocks noChangeShapeType="1"/>
              </p:cNvSpPr>
              <p:nvPr/>
            </p:nvSpPr>
            <p:spPr bwMode="auto">
              <a:xfrm>
                <a:off x="2678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0" name="Line 5191"/>
              <p:cNvSpPr>
                <a:spLocks noChangeShapeType="1"/>
              </p:cNvSpPr>
              <p:nvPr/>
            </p:nvSpPr>
            <p:spPr bwMode="auto">
              <a:xfrm>
                <a:off x="2726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1" name="Line 5192"/>
              <p:cNvSpPr>
                <a:spLocks noChangeShapeType="1"/>
              </p:cNvSpPr>
              <p:nvPr/>
            </p:nvSpPr>
            <p:spPr bwMode="auto">
              <a:xfrm>
                <a:off x="2780" y="3050"/>
                <a:ext cx="1" cy="4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2" name="Line 5193"/>
              <p:cNvSpPr>
                <a:spLocks noChangeShapeType="1"/>
              </p:cNvSpPr>
              <p:nvPr/>
            </p:nvSpPr>
            <p:spPr bwMode="auto">
              <a:xfrm>
                <a:off x="2718" y="3005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3" name="Line 5194"/>
              <p:cNvSpPr>
                <a:spLocks noChangeShapeType="1"/>
              </p:cNvSpPr>
              <p:nvPr/>
            </p:nvSpPr>
            <p:spPr bwMode="auto">
              <a:xfrm>
                <a:off x="2738" y="3002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4" name="Line 5195"/>
              <p:cNvSpPr>
                <a:spLocks noChangeShapeType="1"/>
              </p:cNvSpPr>
              <p:nvPr/>
            </p:nvSpPr>
            <p:spPr bwMode="auto">
              <a:xfrm>
                <a:off x="2775" y="3046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5" name="Line 5196"/>
              <p:cNvSpPr>
                <a:spLocks noChangeShapeType="1"/>
              </p:cNvSpPr>
              <p:nvPr/>
            </p:nvSpPr>
            <p:spPr bwMode="auto">
              <a:xfrm>
                <a:off x="2685" y="2999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6" name="Line 5197"/>
              <p:cNvSpPr>
                <a:spLocks noChangeShapeType="1"/>
              </p:cNvSpPr>
              <p:nvPr/>
            </p:nvSpPr>
            <p:spPr bwMode="auto">
              <a:xfrm>
                <a:off x="2718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7" name="Line 5198"/>
              <p:cNvSpPr>
                <a:spLocks noChangeShapeType="1"/>
              </p:cNvSpPr>
              <p:nvPr/>
            </p:nvSpPr>
            <p:spPr bwMode="auto">
              <a:xfrm>
                <a:off x="2738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8" name="Line 5199"/>
              <p:cNvSpPr>
                <a:spLocks noChangeShapeType="1"/>
              </p:cNvSpPr>
              <p:nvPr/>
            </p:nvSpPr>
            <p:spPr bwMode="auto">
              <a:xfrm>
                <a:off x="2709" y="301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89" name="Line 5200"/>
              <p:cNvSpPr>
                <a:spLocks noChangeShapeType="1"/>
              </p:cNvSpPr>
              <p:nvPr/>
            </p:nvSpPr>
            <p:spPr bwMode="auto">
              <a:xfrm>
                <a:off x="2709" y="3013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0" name="Line 5201"/>
              <p:cNvSpPr>
                <a:spLocks noChangeShapeType="1"/>
              </p:cNvSpPr>
              <p:nvPr/>
            </p:nvSpPr>
            <p:spPr bwMode="auto">
              <a:xfrm flipH="1">
                <a:off x="2709" y="302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1" name="Line 5202"/>
              <p:cNvSpPr>
                <a:spLocks noChangeShapeType="1"/>
              </p:cNvSpPr>
              <p:nvPr/>
            </p:nvSpPr>
            <p:spPr bwMode="auto">
              <a:xfrm flipH="1">
                <a:off x="2741" y="2980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2" name="Line 5203"/>
              <p:cNvSpPr>
                <a:spLocks noChangeShapeType="1"/>
              </p:cNvSpPr>
              <p:nvPr/>
            </p:nvSpPr>
            <p:spPr bwMode="auto">
              <a:xfrm flipH="1">
                <a:off x="2741" y="2979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3" name="Line 5204"/>
              <p:cNvSpPr>
                <a:spLocks noChangeShapeType="1"/>
              </p:cNvSpPr>
              <p:nvPr/>
            </p:nvSpPr>
            <p:spPr bwMode="auto">
              <a:xfrm flipH="1">
                <a:off x="2741" y="296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4" name="Line 5205"/>
              <p:cNvSpPr>
                <a:spLocks noChangeShapeType="1"/>
              </p:cNvSpPr>
              <p:nvPr/>
            </p:nvSpPr>
            <p:spPr bwMode="auto">
              <a:xfrm flipH="1">
                <a:off x="2741" y="295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5" name="Line 5206"/>
              <p:cNvSpPr>
                <a:spLocks noChangeShapeType="1"/>
              </p:cNvSpPr>
              <p:nvPr/>
            </p:nvSpPr>
            <p:spPr bwMode="auto">
              <a:xfrm flipH="1">
                <a:off x="2741" y="295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6" name="Line 5207"/>
              <p:cNvSpPr>
                <a:spLocks noChangeShapeType="1"/>
              </p:cNvSpPr>
              <p:nvPr/>
            </p:nvSpPr>
            <p:spPr bwMode="auto">
              <a:xfrm flipV="1">
                <a:off x="2741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7" name="Line 5208"/>
              <p:cNvSpPr>
                <a:spLocks noChangeShapeType="1"/>
              </p:cNvSpPr>
              <p:nvPr/>
            </p:nvSpPr>
            <p:spPr bwMode="auto">
              <a:xfrm flipH="1" flipV="1">
                <a:off x="2741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8" name="Line 5209"/>
              <p:cNvSpPr>
                <a:spLocks noChangeShapeType="1"/>
              </p:cNvSpPr>
              <p:nvPr/>
            </p:nvSpPr>
            <p:spPr bwMode="auto">
              <a:xfrm flipV="1">
                <a:off x="2741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99" name="Line 5210"/>
              <p:cNvSpPr>
                <a:spLocks noChangeShapeType="1"/>
              </p:cNvSpPr>
              <p:nvPr/>
            </p:nvSpPr>
            <p:spPr bwMode="auto">
              <a:xfrm flipH="1" flipV="1">
                <a:off x="2741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0" name="Line 5211"/>
              <p:cNvSpPr>
                <a:spLocks noChangeShapeType="1"/>
              </p:cNvSpPr>
              <p:nvPr/>
            </p:nvSpPr>
            <p:spPr bwMode="auto">
              <a:xfrm flipH="1">
                <a:off x="2742" y="2963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1" name="Line 5212"/>
              <p:cNvSpPr>
                <a:spLocks noChangeShapeType="1"/>
              </p:cNvSpPr>
              <p:nvPr/>
            </p:nvSpPr>
            <p:spPr bwMode="auto">
              <a:xfrm flipV="1">
                <a:off x="2741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2" name="Line 5213"/>
              <p:cNvSpPr>
                <a:spLocks noChangeShapeType="1"/>
              </p:cNvSpPr>
              <p:nvPr/>
            </p:nvSpPr>
            <p:spPr bwMode="auto">
              <a:xfrm>
                <a:off x="2745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3" name="Line 5214"/>
              <p:cNvSpPr>
                <a:spLocks noChangeShapeType="1"/>
              </p:cNvSpPr>
              <p:nvPr/>
            </p:nvSpPr>
            <p:spPr bwMode="auto">
              <a:xfrm>
                <a:off x="2741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4" name="Line 5215"/>
              <p:cNvSpPr>
                <a:spLocks noChangeShapeType="1"/>
              </p:cNvSpPr>
              <p:nvPr/>
            </p:nvSpPr>
            <p:spPr bwMode="auto">
              <a:xfrm>
                <a:off x="2693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5" name="Line 5216"/>
              <p:cNvSpPr>
                <a:spLocks noChangeShapeType="1"/>
              </p:cNvSpPr>
              <p:nvPr/>
            </p:nvSpPr>
            <p:spPr bwMode="auto">
              <a:xfrm flipV="1">
                <a:off x="2694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6" name="Line 5217"/>
              <p:cNvSpPr>
                <a:spLocks noChangeShapeType="1"/>
              </p:cNvSpPr>
              <p:nvPr/>
            </p:nvSpPr>
            <p:spPr bwMode="auto">
              <a:xfrm>
                <a:off x="2695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7" name="Line 5218"/>
              <p:cNvSpPr>
                <a:spLocks noChangeShapeType="1"/>
              </p:cNvSpPr>
              <p:nvPr/>
            </p:nvSpPr>
            <p:spPr bwMode="auto">
              <a:xfrm flipV="1">
                <a:off x="2694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8" name="Line 5219"/>
              <p:cNvSpPr>
                <a:spLocks noChangeShapeType="1"/>
              </p:cNvSpPr>
              <p:nvPr/>
            </p:nvSpPr>
            <p:spPr bwMode="auto">
              <a:xfrm flipV="1">
                <a:off x="2688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09" name="Line 5220"/>
              <p:cNvSpPr>
                <a:spLocks noChangeShapeType="1"/>
              </p:cNvSpPr>
              <p:nvPr/>
            </p:nvSpPr>
            <p:spPr bwMode="auto">
              <a:xfrm flipH="1">
                <a:off x="2689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0" name="Line 5221"/>
              <p:cNvSpPr>
                <a:spLocks noChangeShapeType="1"/>
              </p:cNvSpPr>
              <p:nvPr/>
            </p:nvSpPr>
            <p:spPr bwMode="auto">
              <a:xfrm flipH="1" flipV="1">
                <a:off x="2688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1" name="Line 5222"/>
              <p:cNvSpPr>
                <a:spLocks noChangeShapeType="1"/>
              </p:cNvSpPr>
              <p:nvPr/>
            </p:nvSpPr>
            <p:spPr bwMode="auto">
              <a:xfrm flipV="1">
                <a:off x="2688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2" name="Line 5223"/>
              <p:cNvSpPr>
                <a:spLocks noChangeShapeType="1"/>
              </p:cNvSpPr>
              <p:nvPr/>
            </p:nvSpPr>
            <p:spPr bwMode="auto">
              <a:xfrm>
                <a:off x="2694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3" name="Line 5224"/>
              <p:cNvSpPr>
                <a:spLocks noChangeShapeType="1"/>
              </p:cNvSpPr>
              <p:nvPr/>
            </p:nvSpPr>
            <p:spPr bwMode="auto">
              <a:xfrm flipH="1" flipV="1">
                <a:off x="2688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4" name="Line 5225"/>
              <p:cNvSpPr>
                <a:spLocks noChangeShapeType="1"/>
              </p:cNvSpPr>
              <p:nvPr/>
            </p:nvSpPr>
            <p:spPr bwMode="auto">
              <a:xfrm flipV="1">
                <a:off x="2688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5" name="Line 5226"/>
              <p:cNvSpPr>
                <a:spLocks noChangeShapeType="1"/>
              </p:cNvSpPr>
              <p:nvPr/>
            </p:nvSpPr>
            <p:spPr bwMode="auto">
              <a:xfrm flipH="1">
                <a:off x="2688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6" name="Line 5227"/>
              <p:cNvSpPr>
                <a:spLocks noChangeShapeType="1"/>
              </p:cNvSpPr>
              <p:nvPr/>
            </p:nvSpPr>
            <p:spPr bwMode="auto">
              <a:xfrm flipH="1">
                <a:off x="2688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7" name="Line 5228"/>
              <p:cNvSpPr>
                <a:spLocks noChangeShapeType="1"/>
              </p:cNvSpPr>
              <p:nvPr/>
            </p:nvSpPr>
            <p:spPr bwMode="auto">
              <a:xfrm flipH="1">
                <a:off x="2688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8" name="Line 5229"/>
              <p:cNvSpPr>
                <a:spLocks noChangeShapeType="1"/>
              </p:cNvSpPr>
              <p:nvPr/>
            </p:nvSpPr>
            <p:spPr bwMode="auto">
              <a:xfrm flipH="1">
                <a:off x="2688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19" name="Line 5230"/>
              <p:cNvSpPr>
                <a:spLocks noChangeShapeType="1"/>
              </p:cNvSpPr>
              <p:nvPr/>
            </p:nvSpPr>
            <p:spPr bwMode="auto">
              <a:xfrm flipH="1">
                <a:off x="2688" y="298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0" name="Line 5231"/>
              <p:cNvSpPr>
                <a:spLocks noChangeShapeType="1"/>
              </p:cNvSpPr>
              <p:nvPr/>
            </p:nvSpPr>
            <p:spPr bwMode="auto">
              <a:xfrm>
                <a:off x="2702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1" name="Line 5232"/>
              <p:cNvSpPr>
                <a:spLocks noChangeShapeType="1"/>
              </p:cNvSpPr>
              <p:nvPr/>
            </p:nvSpPr>
            <p:spPr bwMode="auto">
              <a:xfrm>
                <a:off x="2702" y="297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2" name="Line 5233"/>
              <p:cNvSpPr>
                <a:spLocks noChangeShapeType="1"/>
              </p:cNvSpPr>
              <p:nvPr/>
            </p:nvSpPr>
            <p:spPr bwMode="auto">
              <a:xfrm>
                <a:off x="2702" y="296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3" name="Line 5234"/>
              <p:cNvSpPr>
                <a:spLocks noChangeShapeType="1"/>
              </p:cNvSpPr>
              <p:nvPr/>
            </p:nvSpPr>
            <p:spPr bwMode="auto">
              <a:xfrm>
                <a:off x="2702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4" name="Line 5235"/>
              <p:cNvSpPr>
                <a:spLocks noChangeShapeType="1"/>
              </p:cNvSpPr>
              <p:nvPr/>
            </p:nvSpPr>
            <p:spPr bwMode="auto">
              <a:xfrm>
                <a:off x="2702" y="295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5" name="Line 5236"/>
              <p:cNvSpPr>
                <a:spLocks noChangeShapeType="1"/>
              </p:cNvSpPr>
              <p:nvPr/>
            </p:nvSpPr>
            <p:spPr bwMode="auto">
              <a:xfrm flipV="1">
                <a:off x="2716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6" name="Line 5237"/>
              <p:cNvSpPr>
                <a:spLocks noChangeShapeType="1"/>
              </p:cNvSpPr>
              <p:nvPr/>
            </p:nvSpPr>
            <p:spPr bwMode="auto">
              <a:xfrm flipV="1">
                <a:off x="2714" y="297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7" name="Line 5238"/>
              <p:cNvSpPr>
                <a:spLocks noChangeShapeType="1"/>
              </p:cNvSpPr>
              <p:nvPr/>
            </p:nvSpPr>
            <p:spPr bwMode="auto">
              <a:xfrm flipH="1">
                <a:off x="2702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8" name="Line 5239"/>
              <p:cNvSpPr>
                <a:spLocks noChangeShapeType="1"/>
              </p:cNvSpPr>
              <p:nvPr/>
            </p:nvSpPr>
            <p:spPr bwMode="auto">
              <a:xfrm flipV="1">
                <a:off x="2716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29" name="Line 5240"/>
              <p:cNvSpPr>
                <a:spLocks noChangeShapeType="1"/>
              </p:cNvSpPr>
              <p:nvPr/>
            </p:nvSpPr>
            <p:spPr bwMode="auto">
              <a:xfrm flipV="1">
                <a:off x="2714" y="296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0" name="Line 5241"/>
              <p:cNvSpPr>
                <a:spLocks noChangeShapeType="1"/>
              </p:cNvSpPr>
              <p:nvPr/>
            </p:nvSpPr>
            <p:spPr bwMode="auto">
              <a:xfrm>
                <a:off x="2702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1" name="Line 5242"/>
              <p:cNvSpPr>
                <a:spLocks noChangeShapeType="1"/>
              </p:cNvSpPr>
              <p:nvPr/>
            </p:nvSpPr>
            <p:spPr bwMode="auto">
              <a:xfrm flipH="1" flipV="1">
                <a:off x="2714" y="296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2" name="Line 5243"/>
              <p:cNvSpPr>
                <a:spLocks noChangeShapeType="1"/>
              </p:cNvSpPr>
              <p:nvPr/>
            </p:nvSpPr>
            <p:spPr bwMode="auto">
              <a:xfrm flipV="1">
                <a:off x="2710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3" name="Line 5244"/>
              <p:cNvSpPr>
                <a:spLocks noChangeShapeType="1"/>
              </p:cNvSpPr>
              <p:nvPr/>
            </p:nvSpPr>
            <p:spPr bwMode="auto">
              <a:xfrm flipH="1">
                <a:off x="2702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4" name="Line 5245"/>
              <p:cNvSpPr>
                <a:spLocks noChangeShapeType="1"/>
              </p:cNvSpPr>
              <p:nvPr/>
            </p:nvSpPr>
            <p:spPr bwMode="auto">
              <a:xfrm flipH="1" flipV="1">
                <a:off x="2709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5" name="Freeform 5246"/>
              <p:cNvSpPr>
                <a:spLocks/>
              </p:cNvSpPr>
              <p:nvPr/>
            </p:nvSpPr>
            <p:spPr bwMode="auto">
              <a:xfrm>
                <a:off x="2700" y="2970"/>
                <a:ext cx="4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6" name="Freeform 5247"/>
              <p:cNvSpPr>
                <a:spLocks/>
              </p:cNvSpPr>
              <p:nvPr/>
            </p:nvSpPr>
            <p:spPr bwMode="auto">
              <a:xfrm>
                <a:off x="2700" y="2958"/>
                <a:ext cx="4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7" name="Line 5248"/>
              <p:cNvSpPr>
                <a:spLocks noChangeShapeType="1"/>
              </p:cNvSpPr>
              <p:nvPr/>
            </p:nvSpPr>
            <p:spPr bwMode="auto">
              <a:xfrm>
                <a:off x="2711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8" name="Line 5249"/>
              <p:cNvSpPr>
                <a:spLocks noChangeShapeType="1"/>
              </p:cNvSpPr>
              <p:nvPr/>
            </p:nvSpPr>
            <p:spPr bwMode="auto">
              <a:xfrm>
                <a:off x="2715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39" name="Line 5250"/>
              <p:cNvSpPr>
                <a:spLocks noChangeShapeType="1"/>
              </p:cNvSpPr>
              <p:nvPr/>
            </p:nvSpPr>
            <p:spPr bwMode="auto">
              <a:xfrm>
                <a:off x="2688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0" name="Line 5251"/>
              <p:cNvSpPr>
                <a:spLocks noChangeShapeType="1"/>
              </p:cNvSpPr>
              <p:nvPr/>
            </p:nvSpPr>
            <p:spPr bwMode="auto">
              <a:xfrm>
                <a:off x="2665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1" name="Line 5252"/>
              <p:cNvSpPr>
                <a:spLocks noChangeShapeType="1"/>
              </p:cNvSpPr>
              <p:nvPr/>
            </p:nvSpPr>
            <p:spPr bwMode="auto">
              <a:xfrm flipH="1">
                <a:off x="2730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2" name="Line 5253"/>
              <p:cNvSpPr>
                <a:spLocks noChangeShapeType="1"/>
              </p:cNvSpPr>
              <p:nvPr/>
            </p:nvSpPr>
            <p:spPr bwMode="auto">
              <a:xfrm flipH="1">
                <a:off x="2678" y="296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3" name="Line 5254"/>
              <p:cNvSpPr>
                <a:spLocks noChangeShapeType="1"/>
              </p:cNvSpPr>
              <p:nvPr/>
            </p:nvSpPr>
            <p:spPr bwMode="auto">
              <a:xfrm flipV="1">
                <a:off x="2747" y="3002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4" name="Freeform 5255"/>
              <p:cNvSpPr>
                <a:spLocks/>
              </p:cNvSpPr>
              <p:nvPr/>
            </p:nvSpPr>
            <p:spPr bwMode="auto">
              <a:xfrm>
                <a:off x="2967" y="2802"/>
                <a:ext cx="2" cy="14"/>
              </a:xfrm>
              <a:custGeom>
                <a:avLst/>
                <a:gdLst>
                  <a:gd name="T0" fmla="*/ 0 w 9"/>
                  <a:gd name="T1" fmla="*/ 0 h 56"/>
                  <a:gd name="T2" fmla="*/ 0 w 9"/>
                  <a:gd name="T3" fmla="*/ 0 h 56"/>
                  <a:gd name="T4" fmla="*/ 0 w 9"/>
                  <a:gd name="T5" fmla="*/ 0 h 56"/>
                  <a:gd name="T6" fmla="*/ 0 w 9"/>
                  <a:gd name="T7" fmla="*/ 0 h 56"/>
                  <a:gd name="T8" fmla="*/ 0 w 9"/>
                  <a:gd name="T9" fmla="*/ 0 h 56"/>
                  <a:gd name="T10" fmla="*/ 0 w 9"/>
                  <a:gd name="T11" fmla="*/ 0 h 56"/>
                  <a:gd name="T12" fmla="*/ 0 w 9"/>
                  <a:gd name="T13" fmla="*/ 0 h 56"/>
                  <a:gd name="T14" fmla="*/ 0 w 9"/>
                  <a:gd name="T15" fmla="*/ 0 h 56"/>
                  <a:gd name="T16" fmla="*/ 0 w 9"/>
                  <a:gd name="T17" fmla="*/ 0 h 56"/>
                  <a:gd name="T18" fmla="*/ 0 w 9"/>
                  <a:gd name="T19" fmla="*/ 0 h 56"/>
                  <a:gd name="T20" fmla="*/ 0 w 9"/>
                  <a:gd name="T21" fmla="*/ 0 h 56"/>
                  <a:gd name="T22" fmla="*/ 0 w 9"/>
                  <a:gd name="T23" fmla="*/ 0 h 56"/>
                  <a:gd name="T24" fmla="*/ 0 w 9"/>
                  <a:gd name="T25" fmla="*/ 0 h 56"/>
                  <a:gd name="T26" fmla="*/ 0 w 9"/>
                  <a:gd name="T27" fmla="*/ 0 h 56"/>
                  <a:gd name="T28" fmla="*/ 0 w 9"/>
                  <a:gd name="T29" fmla="*/ 0 h 56"/>
                  <a:gd name="T30" fmla="*/ 0 w 9"/>
                  <a:gd name="T31" fmla="*/ 0 h 56"/>
                  <a:gd name="T32" fmla="*/ 0 w 9"/>
                  <a:gd name="T33" fmla="*/ 0 h 56"/>
                  <a:gd name="T34" fmla="*/ 0 w 9"/>
                  <a:gd name="T35" fmla="*/ 0 h 56"/>
                  <a:gd name="T36" fmla="*/ 0 w 9"/>
                  <a:gd name="T37" fmla="*/ 0 h 56"/>
                  <a:gd name="T38" fmla="*/ 0 w 9"/>
                  <a:gd name="T39" fmla="*/ 0 h 56"/>
                  <a:gd name="T40" fmla="*/ 0 w 9"/>
                  <a:gd name="T41" fmla="*/ 0 h 56"/>
                  <a:gd name="T42" fmla="*/ 0 w 9"/>
                  <a:gd name="T43" fmla="*/ 0 h 56"/>
                  <a:gd name="T44" fmla="*/ 0 w 9"/>
                  <a:gd name="T45" fmla="*/ 0 h 56"/>
                  <a:gd name="T46" fmla="*/ 0 w 9"/>
                  <a:gd name="T47" fmla="*/ 0 h 56"/>
                  <a:gd name="T48" fmla="*/ 0 w 9"/>
                  <a:gd name="T49" fmla="*/ 0 h 56"/>
                  <a:gd name="T50" fmla="*/ 0 w 9"/>
                  <a:gd name="T51" fmla="*/ 0 h 56"/>
                  <a:gd name="T52" fmla="*/ 0 w 9"/>
                  <a:gd name="T53" fmla="*/ 0 h 56"/>
                  <a:gd name="T54" fmla="*/ 0 w 9"/>
                  <a:gd name="T55" fmla="*/ 0 h 56"/>
                  <a:gd name="T56" fmla="*/ 0 w 9"/>
                  <a:gd name="T57" fmla="*/ 0 h 56"/>
                  <a:gd name="T58" fmla="*/ 0 w 9"/>
                  <a:gd name="T59" fmla="*/ 0 h 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"/>
                  <a:gd name="T91" fmla="*/ 0 h 56"/>
                  <a:gd name="T92" fmla="*/ 9 w 9"/>
                  <a:gd name="T93" fmla="*/ 56 h 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" h="56">
                    <a:moveTo>
                      <a:pt x="9" y="0"/>
                    </a:moveTo>
                    <a:lnTo>
                      <a:pt x="8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1" y="15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1" y="33"/>
                    </a:lnTo>
                    <a:lnTo>
                      <a:pt x="1" y="36"/>
                    </a:lnTo>
                    <a:lnTo>
                      <a:pt x="1" y="39"/>
                    </a:lnTo>
                    <a:lnTo>
                      <a:pt x="1" y="42"/>
                    </a:lnTo>
                    <a:lnTo>
                      <a:pt x="2" y="44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4" y="51"/>
                    </a:lnTo>
                    <a:lnTo>
                      <a:pt x="5" y="52"/>
                    </a:lnTo>
                    <a:lnTo>
                      <a:pt x="5" y="54"/>
                    </a:lnTo>
                    <a:lnTo>
                      <a:pt x="6" y="55"/>
                    </a:lnTo>
                    <a:lnTo>
                      <a:pt x="7" y="56"/>
                    </a:lnTo>
                    <a:lnTo>
                      <a:pt x="8" y="56"/>
                    </a:lnTo>
                    <a:lnTo>
                      <a:pt x="9" y="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5" name="Line 5256"/>
              <p:cNvSpPr>
                <a:spLocks noChangeShapeType="1"/>
              </p:cNvSpPr>
              <p:nvPr/>
            </p:nvSpPr>
            <p:spPr bwMode="auto">
              <a:xfrm>
                <a:off x="1565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6" name="Line 5257"/>
              <p:cNvSpPr>
                <a:spLocks noChangeShapeType="1"/>
              </p:cNvSpPr>
              <p:nvPr/>
            </p:nvSpPr>
            <p:spPr bwMode="auto">
              <a:xfrm>
                <a:off x="2730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7" name="Line 5258"/>
              <p:cNvSpPr>
                <a:spLocks noChangeShapeType="1"/>
              </p:cNvSpPr>
              <p:nvPr/>
            </p:nvSpPr>
            <p:spPr bwMode="auto">
              <a:xfrm flipH="1">
                <a:off x="1581" y="310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8" name="Line 5259"/>
              <p:cNvSpPr>
                <a:spLocks noChangeShapeType="1"/>
              </p:cNvSpPr>
              <p:nvPr/>
            </p:nvSpPr>
            <p:spPr bwMode="auto">
              <a:xfrm flipH="1">
                <a:off x="1555" y="309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49" name="Line 5260"/>
              <p:cNvSpPr>
                <a:spLocks noChangeShapeType="1"/>
              </p:cNvSpPr>
              <p:nvPr/>
            </p:nvSpPr>
            <p:spPr bwMode="auto">
              <a:xfrm>
                <a:off x="1596" y="31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0" name="Line 5261"/>
              <p:cNvSpPr>
                <a:spLocks noChangeShapeType="1"/>
              </p:cNvSpPr>
              <p:nvPr/>
            </p:nvSpPr>
            <p:spPr bwMode="auto">
              <a:xfrm>
                <a:off x="1508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1" name="Line 5262"/>
              <p:cNvSpPr>
                <a:spLocks noChangeShapeType="1"/>
              </p:cNvSpPr>
              <p:nvPr/>
            </p:nvSpPr>
            <p:spPr bwMode="auto">
              <a:xfrm flipV="1">
                <a:off x="1476" y="2999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2" name="Line 5263"/>
              <p:cNvSpPr>
                <a:spLocks noChangeShapeType="1"/>
              </p:cNvSpPr>
              <p:nvPr/>
            </p:nvSpPr>
            <p:spPr bwMode="auto">
              <a:xfrm>
                <a:off x="1463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3" name="Line 5264"/>
              <p:cNvSpPr>
                <a:spLocks noChangeShapeType="1"/>
              </p:cNvSpPr>
              <p:nvPr/>
            </p:nvSpPr>
            <p:spPr bwMode="auto">
              <a:xfrm flipH="1">
                <a:off x="1463" y="3091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4" name="Line 5265"/>
              <p:cNvSpPr>
                <a:spLocks noChangeShapeType="1"/>
              </p:cNvSpPr>
              <p:nvPr/>
            </p:nvSpPr>
            <p:spPr bwMode="auto">
              <a:xfrm flipH="1">
                <a:off x="1491" y="309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5" name="Line 5266"/>
              <p:cNvSpPr>
                <a:spLocks noChangeShapeType="1"/>
              </p:cNvSpPr>
              <p:nvPr/>
            </p:nvSpPr>
            <p:spPr bwMode="auto">
              <a:xfrm flipH="1">
                <a:off x="1544" y="309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6" name="Line 5267"/>
              <p:cNvSpPr>
                <a:spLocks noChangeShapeType="1"/>
              </p:cNvSpPr>
              <p:nvPr/>
            </p:nvSpPr>
            <p:spPr bwMode="auto">
              <a:xfrm flipH="1">
                <a:off x="1596" y="3091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7" name="Line 5268"/>
              <p:cNvSpPr>
                <a:spLocks noChangeShapeType="1"/>
              </p:cNvSpPr>
              <p:nvPr/>
            </p:nvSpPr>
            <p:spPr bwMode="auto">
              <a:xfrm flipV="1">
                <a:off x="1440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8" name="Line 5269"/>
              <p:cNvSpPr>
                <a:spLocks noChangeShapeType="1"/>
              </p:cNvSpPr>
              <p:nvPr/>
            </p:nvSpPr>
            <p:spPr bwMode="auto">
              <a:xfrm flipH="1">
                <a:off x="1434" y="3093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59" name="Line 5270"/>
              <p:cNvSpPr>
                <a:spLocks noChangeShapeType="1"/>
              </p:cNvSpPr>
              <p:nvPr/>
            </p:nvSpPr>
            <p:spPr bwMode="auto">
              <a:xfrm>
                <a:off x="1434" y="3093"/>
                <a:ext cx="1" cy="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0" name="Line 5271"/>
              <p:cNvSpPr>
                <a:spLocks noChangeShapeType="1"/>
              </p:cNvSpPr>
              <p:nvPr/>
            </p:nvSpPr>
            <p:spPr bwMode="auto">
              <a:xfrm flipH="1">
                <a:off x="1454" y="3142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1" name="Line 5272"/>
              <p:cNvSpPr>
                <a:spLocks noChangeShapeType="1"/>
              </p:cNvSpPr>
              <p:nvPr/>
            </p:nvSpPr>
            <p:spPr bwMode="auto">
              <a:xfrm>
                <a:off x="1492" y="3132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2" name="Line 5273"/>
              <p:cNvSpPr>
                <a:spLocks noChangeShapeType="1"/>
              </p:cNvSpPr>
              <p:nvPr/>
            </p:nvSpPr>
            <p:spPr bwMode="auto">
              <a:xfrm>
                <a:off x="1597" y="3132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3" name="Line 5274"/>
              <p:cNvSpPr>
                <a:spLocks noChangeShapeType="1"/>
              </p:cNvSpPr>
              <p:nvPr/>
            </p:nvSpPr>
            <p:spPr bwMode="auto">
              <a:xfrm flipH="1">
                <a:off x="1555" y="3142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4" name="Line 5275"/>
              <p:cNvSpPr>
                <a:spLocks noChangeShapeType="1"/>
              </p:cNvSpPr>
              <p:nvPr/>
            </p:nvSpPr>
            <p:spPr bwMode="auto">
              <a:xfrm>
                <a:off x="2663" y="3142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5" name="Line 5276"/>
              <p:cNvSpPr>
                <a:spLocks noChangeShapeType="1"/>
              </p:cNvSpPr>
              <p:nvPr/>
            </p:nvSpPr>
            <p:spPr bwMode="auto">
              <a:xfrm>
                <a:off x="2768" y="3142"/>
                <a:ext cx="1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6" name="Line 5277"/>
              <p:cNvSpPr>
                <a:spLocks noChangeShapeType="1"/>
              </p:cNvSpPr>
              <p:nvPr/>
            </p:nvSpPr>
            <p:spPr bwMode="auto">
              <a:xfrm>
                <a:off x="2747" y="310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7" name="Line 5278"/>
              <p:cNvSpPr>
                <a:spLocks noChangeShapeType="1"/>
              </p:cNvSpPr>
              <p:nvPr/>
            </p:nvSpPr>
            <p:spPr bwMode="auto">
              <a:xfrm>
                <a:off x="2762" y="3095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8" name="Line 5279"/>
              <p:cNvSpPr>
                <a:spLocks noChangeShapeType="1"/>
              </p:cNvSpPr>
              <p:nvPr/>
            </p:nvSpPr>
            <p:spPr bwMode="auto">
              <a:xfrm>
                <a:off x="2762" y="31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69" name="Line 5280"/>
              <p:cNvSpPr>
                <a:spLocks noChangeShapeType="1"/>
              </p:cNvSpPr>
              <p:nvPr/>
            </p:nvSpPr>
            <p:spPr bwMode="auto">
              <a:xfrm flipH="1">
                <a:off x="2721" y="3132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0" name="Line 5281"/>
              <p:cNvSpPr>
                <a:spLocks noChangeShapeType="1"/>
              </p:cNvSpPr>
              <p:nvPr/>
            </p:nvSpPr>
            <p:spPr bwMode="auto">
              <a:xfrm>
                <a:off x="2709" y="309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1" name="Line 5282"/>
              <p:cNvSpPr>
                <a:spLocks noChangeShapeType="1"/>
              </p:cNvSpPr>
              <p:nvPr/>
            </p:nvSpPr>
            <p:spPr bwMode="auto">
              <a:xfrm flipV="1">
                <a:off x="2642" y="2999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2" name="Line 5283"/>
              <p:cNvSpPr>
                <a:spLocks noChangeShapeType="1"/>
              </p:cNvSpPr>
              <p:nvPr/>
            </p:nvSpPr>
            <p:spPr bwMode="auto">
              <a:xfrm flipV="1">
                <a:off x="2848" y="2448"/>
                <a:ext cx="1" cy="3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3" name="Line 5284"/>
              <p:cNvSpPr>
                <a:spLocks noChangeShapeType="1"/>
              </p:cNvSpPr>
              <p:nvPr/>
            </p:nvSpPr>
            <p:spPr bwMode="auto">
              <a:xfrm>
                <a:off x="2762" y="3091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4" name="Line 5285"/>
              <p:cNvSpPr>
                <a:spLocks noChangeShapeType="1"/>
              </p:cNvSpPr>
              <p:nvPr/>
            </p:nvSpPr>
            <p:spPr bwMode="auto">
              <a:xfrm>
                <a:off x="2709" y="3091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5" name="Line 5286"/>
              <p:cNvSpPr>
                <a:spLocks noChangeShapeType="1"/>
              </p:cNvSpPr>
              <p:nvPr/>
            </p:nvSpPr>
            <p:spPr bwMode="auto">
              <a:xfrm flipV="1">
                <a:off x="3044" y="2591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6" name="Line 5287"/>
              <p:cNvSpPr>
                <a:spLocks noChangeShapeType="1"/>
              </p:cNvSpPr>
              <p:nvPr/>
            </p:nvSpPr>
            <p:spPr bwMode="auto">
              <a:xfrm flipV="1">
                <a:off x="3044" y="258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7" name="Line 5288"/>
              <p:cNvSpPr>
                <a:spLocks noChangeShapeType="1"/>
              </p:cNvSpPr>
              <p:nvPr/>
            </p:nvSpPr>
            <p:spPr bwMode="auto">
              <a:xfrm flipV="1">
                <a:off x="3044" y="2555"/>
                <a:ext cx="1" cy="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8" name="Line 5289"/>
              <p:cNvSpPr>
                <a:spLocks noChangeShapeType="1"/>
              </p:cNvSpPr>
              <p:nvPr/>
            </p:nvSpPr>
            <p:spPr bwMode="auto">
              <a:xfrm flipV="1">
                <a:off x="3044" y="25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79" name="Line 5290"/>
              <p:cNvSpPr>
                <a:spLocks noChangeShapeType="1"/>
              </p:cNvSpPr>
              <p:nvPr/>
            </p:nvSpPr>
            <p:spPr bwMode="auto">
              <a:xfrm flipV="1">
                <a:off x="3044" y="2531"/>
                <a:ext cx="1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0" name="Line 5291"/>
              <p:cNvSpPr>
                <a:spLocks noChangeShapeType="1"/>
              </p:cNvSpPr>
              <p:nvPr/>
            </p:nvSpPr>
            <p:spPr bwMode="auto">
              <a:xfrm flipH="1">
                <a:off x="2621" y="2776"/>
                <a:ext cx="7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1" name="Line 5292"/>
              <p:cNvSpPr>
                <a:spLocks noChangeShapeType="1"/>
              </p:cNvSpPr>
              <p:nvPr/>
            </p:nvSpPr>
            <p:spPr bwMode="auto">
              <a:xfrm flipH="1">
                <a:off x="2632" y="2810"/>
                <a:ext cx="10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2" name="Line 5293"/>
              <p:cNvSpPr>
                <a:spLocks noChangeShapeType="1"/>
              </p:cNvSpPr>
              <p:nvPr/>
            </p:nvSpPr>
            <p:spPr bwMode="auto">
              <a:xfrm>
                <a:off x="2325" y="301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3" name="Line 5294"/>
              <p:cNvSpPr>
                <a:spLocks noChangeShapeType="1"/>
              </p:cNvSpPr>
              <p:nvPr/>
            </p:nvSpPr>
            <p:spPr bwMode="auto">
              <a:xfrm flipH="1">
                <a:off x="2716" y="296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4" name="Line 5295"/>
              <p:cNvSpPr>
                <a:spLocks noChangeShapeType="1"/>
              </p:cNvSpPr>
              <p:nvPr/>
            </p:nvSpPr>
            <p:spPr bwMode="auto">
              <a:xfrm flipH="1">
                <a:off x="2665" y="2966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5" name="Line 5296"/>
              <p:cNvSpPr>
                <a:spLocks noChangeShapeType="1"/>
              </p:cNvSpPr>
              <p:nvPr/>
            </p:nvSpPr>
            <p:spPr bwMode="auto">
              <a:xfrm flipV="1">
                <a:off x="2755" y="3130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6" name="Line 5297"/>
              <p:cNvSpPr>
                <a:spLocks noChangeShapeType="1"/>
              </p:cNvSpPr>
              <p:nvPr/>
            </p:nvSpPr>
            <p:spPr bwMode="auto">
              <a:xfrm flipV="1">
                <a:off x="2755" y="312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7" name="Line 5298"/>
              <p:cNvSpPr>
                <a:spLocks noChangeShapeType="1"/>
              </p:cNvSpPr>
              <p:nvPr/>
            </p:nvSpPr>
            <p:spPr bwMode="auto">
              <a:xfrm flipV="1">
                <a:off x="2755" y="3026"/>
                <a:ext cx="1" cy="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8" name="Line 5299"/>
              <p:cNvSpPr>
                <a:spLocks noChangeShapeType="1"/>
              </p:cNvSpPr>
              <p:nvPr/>
            </p:nvSpPr>
            <p:spPr bwMode="auto">
              <a:xfrm flipV="1">
                <a:off x="2755" y="301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89" name="Line 5300"/>
              <p:cNvSpPr>
                <a:spLocks noChangeShapeType="1"/>
              </p:cNvSpPr>
              <p:nvPr/>
            </p:nvSpPr>
            <p:spPr bwMode="auto">
              <a:xfrm flipV="1">
                <a:off x="2755" y="2934"/>
                <a:ext cx="1" cy="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0" name="Line 5301"/>
              <p:cNvSpPr>
                <a:spLocks noChangeShapeType="1"/>
              </p:cNvSpPr>
              <p:nvPr/>
            </p:nvSpPr>
            <p:spPr bwMode="auto">
              <a:xfrm flipV="1">
                <a:off x="2746" y="294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1" name="Line 5302"/>
              <p:cNvSpPr>
                <a:spLocks noChangeShapeType="1"/>
              </p:cNvSpPr>
              <p:nvPr/>
            </p:nvSpPr>
            <p:spPr bwMode="auto">
              <a:xfrm>
                <a:off x="2748" y="294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2" name="Line 5303"/>
              <p:cNvSpPr>
                <a:spLocks noChangeShapeType="1"/>
              </p:cNvSpPr>
              <p:nvPr/>
            </p:nvSpPr>
            <p:spPr bwMode="auto">
              <a:xfrm flipV="1">
                <a:off x="2746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3" name="Line 5304"/>
              <p:cNvSpPr>
                <a:spLocks noChangeShapeType="1"/>
              </p:cNvSpPr>
              <p:nvPr/>
            </p:nvSpPr>
            <p:spPr bwMode="auto">
              <a:xfrm>
                <a:off x="2746" y="2949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4" name="Line 5305"/>
              <p:cNvSpPr>
                <a:spLocks noChangeShapeType="1"/>
              </p:cNvSpPr>
              <p:nvPr/>
            </p:nvSpPr>
            <p:spPr bwMode="auto">
              <a:xfrm>
                <a:off x="1908" y="2976"/>
                <a:ext cx="15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5" name="Line 5306"/>
              <p:cNvSpPr>
                <a:spLocks noChangeShapeType="1"/>
              </p:cNvSpPr>
              <p:nvPr/>
            </p:nvSpPr>
            <p:spPr bwMode="auto">
              <a:xfrm flipV="1">
                <a:off x="2065" y="2973"/>
                <a:ext cx="6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6" name="Line 5307"/>
              <p:cNvSpPr>
                <a:spLocks noChangeShapeType="1"/>
              </p:cNvSpPr>
              <p:nvPr/>
            </p:nvSpPr>
            <p:spPr bwMode="auto">
              <a:xfrm flipV="1">
                <a:off x="2071" y="297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7" name="Line 5308"/>
              <p:cNvSpPr>
                <a:spLocks noChangeShapeType="1"/>
              </p:cNvSpPr>
              <p:nvPr/>
            </p:nvSpPr>
            <p:spPr bwMode="auto">
              <a:xfrm flipH="1" flipV="1">
                <a:off x="1902" y="2973"/>
                <a:ext cx="6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8" name="Line 5309"/>
              <p:cNvSpPr>
                <a:spLocks noChangeShapeType="1"/>
              </p:cNvSpPr>
              <p:nvPr/>
            </p:nvSpPr>
            <p:spPr bwMode="auto">
              <a:xfrm flipV="1">
                <a:off x="1902" y="297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99" name="Line 5310"/>
              <p:cNvSpPr>
                <a:spLocks noChangeShapeType="1"/>
              </p:cNvSpPr>
              <p:nvPr/>
            </p:nvSpPr>
            <p:spPr bwMode="auto">
              <a:xfrm flipV="1">
                <a:off x="2065" y="297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0" name="Line 5311"/>
              <p:cNvSpPr>
                <a:spLocks noChangeShapeType="1"/>
              </p:cNvSpPr>
              <p:nvPr/>
            </p:nvSpPr>
            <p:spPr bwMode="auto">
              <a:xfrm flipV="1">
                <a:off x="1908" y="297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1" name="Line 5312"/>
              <p:cNvSpPr>
                <a:spLocks noChangeShapeType="1"/>
              </p:cNvSpPr>
              <p:nvPr/>
            </p:nvSpPr>
            <p:spPr bwMode="auto">
              <a:xfrm flipV="1">
                <a:off x="2334" y="2973"/>
                <a:ext cx="6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2" name="Line 5313"/>
              <p:cNvSpPr>
                <a:spLocks noChangeShapeType="1"/>
              </p:cNvSpPr>
              <p:nvPr/>
            </p:nvSpPr>
            <p:spPr bwMode="auto">
              <a:xfrm flipH="1" flipV="1">
                <a:off x="2172" y="2973"/>
                <a:ext cx="6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3" name="Line 5314"/>
              <p:cNvSpPr>
                <a:spLocks noChangeShapeType="1"/>
              </p:cNvSpPr>
              <p:nvPr/>
            </p:nvSpPr>
            <p:spPr bwMode="auto">
              <a:xfrm flipV="1">
                <a:off x="2334" y="297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4" name="Line 5315"/>
              <p:cNvSpPr>
                <a:spLocks noChangeShapeType="1"/>
              </p:cNvSpPr>
              <p:nvPr/>
            </p:nvSpPr>
            <p:spPr bwMode="auto">
              <a:xfrm flipV="1">
                <a:off x="2178" y="297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5" name="Line 5316"/>
              <p:cNvSpPr>
                <a:spLocks noChangeShapeType="1"/>
              </p:cNvSpPr>
              <p:nvPr/>
            </p:nvSpPr>
            <p:spPr bwMode="auto">
              <a:xfrm flipV="1">
                <a:off x="2172" y="297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6" name="Line 5317"/>
              <p:cNvSpPr>
                <a:spLocks noChangeShapeType="1"/>
              </p:cNvSpPr>
              <p:nvPr/>
            </p:nvSpPr>
            <p:spPr bwMode="auto">
              <a:xfrm flipV="1">
                <a:off x="2340" y="2970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7" name="Line 5318"/>
              <p:cNvSpPr>
                <a:spLocks noChangeShapeType="1"/>
              </p:cNvSpPr>
              <p:nvPr/>
            </p:nvSpPr>
            <p:spPr bwMode="auto">
              <a:xfrm>
                <a:off x="2050" y="254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8" name="Line 5319"/>
              <p:cNvSpPr>
                <a:spLocks noChangeShapeType="1"/>
              </p:cNvSpPr>
              <p:nvPr/>
            </p:nvSpPr>
            <p:spPr bwMode="auto">
              <a:xfrm flipH="1">
                <a:off x="2045" y="254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09" name="Line 5320"/>
              <p:cNvSpPr>
                <a:spLocks noChangeShapeType="1"/>
              </p:cNvSpPr>
              <p:nvPr/>
            </p:nvSpPr>
            <p:spPr bwMode="auto">
              <a:xfrm flipH="1">
                <a:off x="1262" y="281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0" name="Line 5321"/>
              <p:cNvSpPr>
                <a:spLocks noChangeShapeType="1"/>
              </p:cNvSpPr>
              <p:nvPr/>
            </p:nvSpPr>
            <p:spPr bwMode="auto">
              <a:xfrm flipH="1" flipV="1">
                <a:off x="1258" y="28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1" name="Line 5322"/>
              <p:cNvSpPr>
                <a:spLocks noChangeShapeType="1"/>
              </p:cNvSpPr>
              <p:nvPr/>
            </p:nvSpPr>
            <p:spPr bwMode="auto">
              <a:xfrm flipH="1">
                <a:off x="1253" y="28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2" name="Line 5323"/>
              <p:cNvSpPr>
                <a:spLocks noChangeShapeType="1"/>
              </p:cNvSpPr>
              <p:nvPr/>
            </p:nvSpPr>
            <p:spPr bwMode="auto">
              <a:xfrm>
                <a:off x="2253" y="3009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3" name="Line 5324"/>
              <p:cNvSpPr>
                <a:spLocks noChangeShapeType="1"/>
              </p:cNvSpPr>
              <p:nvPr/>
            </p:nvSpPr>
            <p:spPr bwMode="auto">
              <a:xfrm flipH="1">
                <a:off x="1475" y="2448"/>
                <a:ext cx="1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4" name="Line 5325"/>
              <p:cNvSpPr>
                <a:spLocks noChangeShapeType="1"/>
              </p:cNvSpPr>
              <p:nvPr/>
            </p:nvSpPr>
            <p:spPr bwMode="auto">
              <a:xfrm>
                <a:off x="1923" y="254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5" name="Line 5326"/>
              <p:cNvSpPr>
                <a:spLocks noChangeShapeType="1"/>
              </p:cNvSpPr>
              <p:nvPr/>
            </p:nvSpPr>
            <p:spPr bwMode="auto">
              <a:xfrm flipH="1">
                <a:off x="1918" y="254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6" name="Line 5327"/>
              <p:cNvSpPr>
                <a:spLocks noChangeShapeType="1"/>
              </p:cNvSpPr>
              <p:nvPr/>
            </p:nvSpPr>
            <p:spPr bwMode="auto">
              <a:xfrm>
                <a:off x="2190" y="253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7" name="Line 5328"/>
              <p:cNvSpPr>
                <a:spLocks noChangeShapeType="1"/>
              </p:cNvSpPr>
              <p:nvPr/>
            </p:nvSpPr>
            <p:spPr bwMode="auto">
              <a:xfrm>
                <a:off x="2195" y="253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8" name="Line 5329"/>
              <p:cNvSpPr>
                <a:spLocks noChangeShapeType="1"/>
              </p:cNvSpPr>
              <p:nvPr/>
            </p:nvSpPr>
            <p:spPr bwMode="auto">
              <a:xfrm flipV="1">
                <a:off x="1244" y="25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19" name="Line 5330"/>
              <p:cNvSpPr>
                <a:spLocks noChangeShapeType="1"/>
              </p:cNvSpPr>
              <p:nvPr/>
            </p:nvSpPr>
            <p:spPr bwMode="auto">
              <a:xfrm>
                <a:off x="1241" y="256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0" name="Line 5331"/>
              <p:cNvSpPr>
                <a:spLocks noChangeShapeType="1"/>
              </p:cNvSpPr>
              <p:nvPr/>
            </p:nvSpPr>
            <p:spPr bwMode="auto">
              <a:xfrm>
                <a:off x="1245" y="2562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1" name="Line 5332"/>
              <p:cNvSpPr>
                <a:spLocks noChangeShapeType="1"/>
              </p:cNvSpPr>
              <p:nvPr/>
            </p:nvSpPr>
            <p:spPr bwMode="auto">
              <a:xfrm>
                <a:off x="1243" y="25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2" name="Freeform 5333"/>
              <p:cNvSpPr>
                <a:spLocks/>
              </p:cNvSpPr>
              <p:nvPr/>
            </p:nvSpPr>
            <p:spPr bwMode="auto">
              <a:xfrm>
                <a:off x="1280" y="2629"/>
                <a:ext cx="3" cy="6"/>
              </a:xfrm>
              <a:custGeom>
                <a:avLst/>
                <a:gdLst>
                  <a:gd name="T0" fmla="*/ 0 w 9"/>
                  <a:gd name="T1" fmla="*/ 0 h 22"/>
                  <a:gd name="T2" fmla="*/ 0 w 9"/>
                  <a:gd name="T3" fmla="*/ 0 h 22"/>
                  <a:gd name="T4" fmla="*/ 0 w 9"/>
                  <a:gd name="T5" fmla="*/ 0 h 22"/>
                  <a:gd name="T6" fmla="*/ 0 w 9"/>
                  <a:gd name="T7" fmla="*/ 0 h 22"/>
                  <a:gd name="T8" fmla="*/ 0 w 9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22"/>
                  <a:gd name="T17" fmla="*/ 9 w 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22">
                    <a:moveTo>
                      <a:pt x="0" y="22"/>
                    </a:moveTo>
                    <a:lnTo>
                      <a:pt x="2" y="17"/>
                    </a:lnTo>
                    <a:lnTo>
                      <a:pt x="5" y="11"/>
                    </a:lnTo>
                    <a:lnTo>
                      <a:pt x="7" y="6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3" name="Line 5334"/>
              <p:cNvSpPr>
                <a:spLocks noChangeShapeType="1"/>
              </p:cNvSpPr>
              <p:nvPr/>
            </p:nvSpPr>
            <p:spPr bwMode="auto">
              <a:xfrm flipH="1">
                <a:off x="1276" y="263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4" name="Line 5335"/>
              <p:cNvSpPr>
                <a:spLocks noChangeShapeType="1"/>
              </p:cNvSpPr>
              <p:nvPr/>
            </p:nvSpPr>
            <p:spPr bwMode="auto">
              <a:xfrm>
                <a:off x="1212" y="2605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5" name="Line 5336"/>
              <p:cNvSpPr>
                <a:spLocks noChangeShapeType="1"/>
              </p:cNvSpPr>
              <p:nvPr/>
            </p:nvSpPr>
            <p:spPr bwMode="auto">
              <a:xfrm>
                <a:off x="1231" y="260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6" name="Line 5337"/>
              <p:cNvSpPr>
                <a:spLocks noChangeShapeType="1"/>
              </p:cNvSpPr>
              <p:nvPr/>
            </p:nvSpPr>
            <p:spPr bwMode="auto">
              <a:xfrm>
                <a:off x="1234" y="2605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7" name="Line 5338"/>
              <p:cNvSpPr>
                <a:spLocks noChangeShapeType="1"/>
              </p:cNvSpPr>
              <p:nvPr/>
            </p:nvSpPr>
            <p:spPr bwMode="auto">
              <a:xfrm>
                <a:off x="1257" y="260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8" name="Line 5339"/>
              <p:cNvSpPr>
                <a:spLocks noChangeShapeType="1"/>
              </p:cNvSpPr>
              <p:nvPr/>
            </p:nvSpPr>
            <p:spPr bwMode="auto">
              <a:xfrm>
                <a:off x="1260" y="2605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29" name="Line 5340"/>
              <p:cNvSpPr>
                <a:spLocks noChangeShapeType="1"/>
              </p:cNvSpPr>
              <p:nvPr/>
            </p:nvSpPr>
            <p:spPr bwMode="auto">
              <a:xfrm>
                <a:off x="1283" y="260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0" name="Line 5341"/>
              <p:cNvSpPr>
                <a:spLocks noChangeShapeType="1"/>
              </p:cNvSpPr>
              <p:nvPr/>
            </p:nvSpPr>
            <p:spPr bwMode="auto">
              <a:xfrm>
                <a:off x="1286" y="2605"/>
                <a:ext cx="1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31" name="Line 5342"/>
              <p:cNvSpPr>
                <a:spLocks noChangeShapeType="1"/>
              </p:cNvSpPr>
              <p:nvPr/>
            </p:nvSpPr>
            <p:spPr bwMode="auto">
              <a:xfrm>
                <a:off x="1201" y="264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6" name="Group 5343"/>
            <p:cNvGrpSpPr>
              <a:grpSpLocks/>
            </p:cNvGrpSpPr>
            <p:nvPr/>
          </p:nvGrpSpPr>
          <p:grpSpPr bwMode="auto">
            <a:xfrm>
              <a:off x="1196" y="2559"/>
              <a:ext cx="1846" cy="445"/>
              <a:chOff x="1196" y="2559"/>
              <a:chExt cx="1846" cy="445"/>
            </a:xfrm>
          </p:grpSpPr>
          <p:sp>
            <p:nvSpPr>
              <p:cNvPr id="113532" name="Line 5344"/>
              <p:cNvSpPr>
                <a:spLocks noChangeShapeType="1"/>
              </p:cNvSpPr>
              <p:nvPr/>
            </p:nvSpPr>
            <p:spPr bwMode="auto">
              <a:xfrm>
                <a:off x="1201" y="2644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3" name="Line 5345"/>
              <p:cNvSpPr>
                <a:spLocks noChangeShapeType="1"/>
              </p:cNvSpPr>
              <p:nvPr/>
            </p:nvSpPr>
            <p:spPr bwMode="auto">
              <a:xfrm>
                <a:off x="1196" y="2642"/>
                <a:ext cx="1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4" name="Line 5346"/>
              <p:cNvSpPr>
                <a:spLocks noChangeShapeType="1"/>
              </p:cNvSpPr>
              <p:nvPr/>
            </p:nvSpPr>
            <p:spPr bwMode="auto">
              <a:xfrm>
                <a:off x="1201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5" name="Line 5347"/>
              <p:cNvSpPr>
                <a:spLocks noChangeShapeType="1"/>
              </p:cNvSpPr>
              <p:nvPr/>
            </p:nvSpPr>
            <p:spPr bwMode="auto">
              <a:xfrm>
                <a:off x="1200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6" name="Line 5348"/>
              <p:cNvSpPr>
                <a:spLocks noChangeShapeType="1"/>
              </p:cNvSpPr>
              <p:nvPr/>
            </p:nvSpPr>
            <p:spPr bwMode="auto">
              <a:xfrm>
                <a:off x="1201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7" name="Line 5349"/>
              <p:cNvSpPr>
                <a:spLocks noChangeShapeType="1"/>
              </p:cNvSpPr>
              <p:nvPr/>
            </p:nvSpPr>
            <p:spPr bwMode="auto">
              <a:xfrm flipV="1">
                <a:off x="1201" y="26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8" name="Line 5350"/>
              <p:cNvSpPr>
                <a:spLocks noChangeShapeType="1"/>
              </p:cNvSpPr>
              <p:nvPr/>
            </p:nvSpPr>
            <p:spPr bwMode="auto">
              <a:xfrm>
                <a:off x="1200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9" name="Line 5351"/>
              <p:cNvSpPr>
                <a:spLocks noChangeShapeType="1"/>
              </p:cNvSpPr>
              <p:nvPr/>
            </p:nvSpPr>
            <p:spPr bwMode="auto">
              <a:xfrm>
                <a:off x="1200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0" name="Line 5352"/>
              <p:cNvSpPr>
                <a:spLocks noChangeShapeType="1"/>
              </p:cNvSpPr>
              <p:nvPr/>
            </p:nvSpPr>
            <p:spPr bwMode="auto">
              <a:xfrm>
                <a:off x="1200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1" name="Line 5353"/>
              <p:cNvSpPr>
                <a:spLocks noChangeShapeType="1"/>
              </p:cNvSpPr>
              <p:nvPr/>
            </p:nvSpPr>
            <p:spPr bwMode="auto">
              <a:xfrm>
                <a:off x="1199" y="264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2" name="Line 5354"/>
              <p:cNvSpPr>
                <a:spLocks noChangeShapeType="1"/>
              </p:cNvSpPr>
              <p:nvPr/>
            </p:nvSpPr>
            <p:spPr bwMode="auto">
              <a:xfrm>
                <a:off x="1199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3" name="Line 5355"/>
              <p:cNvSpPr>
                <a:spLocks noChangeShapeType="1"/>
              </p:cNvSpPr>
              <p:nvPr/>
            </p:nvSpPr>
            <p:spPr bwMode="auto">
              <a:xfrm flipV="1">
                <a:off x="1199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4" name="Line 5356"/>
              <p:cNvSpPr>
                <a:spLocks noChangeShapeType="1"/>
              </p:cNvSpPr>
              <p:nvPr/>
            </p:nvSpPr>
            <p:spPr bwMode="auto">
              <a:xfrm>
                <a:off x="1199" y="264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5" name="Freeform 5357"/>
              <p:cNvSpPr>
                <a:spLocks/>
              </p:cNvSpPr>
              <p:nvPr/>
            </p:nvSpPr>
            <p:spPr bwMode="auto">
              <a:xfrm>
                <a:off x="1199" y="2642"/>
                <a:ext cx="1" cy="1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4"/>
                  <a:gd name="T17" fmla="*/ 1 w 1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4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6" name="Freeform 5358"/>
              <p:cNvSpPr>
                <a:spLocks/>
              </p:cNvSpPr>
              <p:nvPr/>
            </p:nvSpPr>
            <p:spPr bwMode="auto">
              <a:xfrm>
                <a:off x="1199" y="264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7" name="Line 5359"/>
              <p:cNvSpPr>
                <a:spLocks noChangeShapeType="1"/>
              </p:cNvSpPr>
              <p:nvPr/>
            </p:nvSpPr>
            <p:spPr bwMode="auto">
              <a:xfrm>
                <a:off x="1199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8" name="Line 5360"/>
              <p:cNvSpPr>
                <a:spLocks noChangeShapeType="1"/>
              </p:cNvSpPr>
              <p:nvPr/>
            </p:nvSpPr>
            <p:spPr bwMode="auto">
              <a:xfrm>
                <a:off x="1199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49" name="Line 5361"/>
              <p:cNvSpPr>
                <a:spLocks noChangeShapeType="1"/>
              </p:cNvSpPr>
              <p:nvPr/>
            </p:nvSpPr>
            <p:spPr bwMode="auto">
              <a:xfrm>
                <a:off x="1199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0" name="Line 5362"/>
              <p:cNvSpPr>
                <a:spLocks noChangeShapeType="1"/>
              </p:cNvSpPr>
              <p:nvPr/>
            </p:nvSpPr>
            <p:spPr bwMode="auto">
              <a:xfrm>
                <a:off x="1199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1" name="Line 5363"/>
              <p:cNvSpPr>
                <a:spLocks noChangeShapeType="1"/>
              </p:cNvSpPr>
              <p:nvPr/>
            </p:nvSpPr>
            <p:spPr bwMode="auto">
              <a:xfrm>
                <a:off x="1205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2" name="Line 5364"/>
              <p:cNvSpPr>
                <a:spLocks noChangeShapeType="1"/>
              </p:cNvSpPr>
              <p:nvPr/>
            </p:nvSpPr>
            <p:spPr bwMode="auto">
              <a:xfrm>
                <a:off x="1205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3" name="Line 5365"/>
              <p:cNvSpPr>
                <a:spLocks noChangeShapeType="1"/>
              </p:cNvSpPr>
              <p:nvPr/>
            </p:nvSpPr>
            <p:spPr bwMode="auto">
              <a:xfrm>
                <a:off x="1205" y="2640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4" name="Line 5366"/>
              <p:cNvSpPr>
                <a:spLocks noChangeShapeType="1"/>
              </p:cNvSpPr>
              <p:nvPr/>
            </p:nvSpPr>
            <p:spPr bwMode="auto">
              <a:xfrm>
                <a:off x="1204" y="264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5" name="Line 5367"/>
              <p:cNvSpPr>
                <a:spLocks noChangeShapeType="1"/>
              </p:cNvSpPr>
              <p:nvPr/>
            </p:nvSpPr>
            <p:spPr bwMode="auto">
              <a:xfrm>
                <a:off x="1205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6" name="Line 5368"/>
              <p:cNvSpPr>
                <a:spLocks noChangeShapeType="1"/>
              </p:cNvSpPr>
              <p:nvPr/>
            </p:nvSpPr>
            <p:spPr bwMode="auto">
              <a:xfrm>
                <a:off x="1205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7" name="Line 5369"/>
              <p:cNvSpPr>
                <a:spLocks noChangeShapeType="1"/>
              </p:cNvSpPr>
              <p:nvPr/>
            </p:nvSpPr>
            <p:spPr bwMode="auto">
              <a:xfrm flipH="1">
                <a:off x="1210" y="2637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8" name="Freeform 5370"/>
              <p:cNvSpPr>
                <a:spLocks/>
              </p:cNvSpPr>
              <p:nvPr/>
            </p:nvSpPr>
            <p:spPr bwMode="auto">
              <a:xfrm>
                <a:off x="1210" y="2637"/>
                <a:ext cx="1" cy="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1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59" name="Line 5371"/>
              <p:cNvSpPr>
                <a:spLocks noChangeShapeType="1"/>
              </p:cNvSpPr>
              <p:nvPr/>
            </p:nvSpPr>
            <p:spPr bwMode="auto">
              <a:xfrm>
                <a:off x="1210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0" name="Line 5372"/>
              <p:cNvSpPr>
                <a:spLocks noChangeShapeType="1"/>
              </p:cNvSpPr>
              <p:nvPr/>
            </p:nvSpPr>
            <p:spPr bwMode="auto">
              <a:xfrm>
                <a:off x="1210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1" name="Line 5373"/>
              <p:cNvSpPr>
                <a:spLocks noChangeShapeType="1"/>
              </p:cNvSpPr>
              <p:nvPr/>
            </p:nvSpPr>
            <p:spPr bwMode="auto">
              <a:xfrm flipH="1">
                <a:off x="1210" y="2647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2" name="Line 5374"/>
              <p:cNvSpPr>
                <a:spLocks noChangeShapeType="1"/>
              </p:cNvSpPr>
              <p:nvPr/>
            </p:nvSpPr>
            <p:spPr bwMode="auto">
              <a:xfrm>
                <a:off x="1210" y="263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3" name="Freeform 5375"/>
              <p:cNvSpPr>
                <a:spLocks/>
              </p:cNvSpPr>
              <p:nvPr/>
            </p:nvSpPr>
            <p:spPr bwMode="auto">
              <a:xfrm>
                <a:off x="1210" y="2640"/>
                <a:ext cx="1" cy="5"/>
              </a:xfrm>
              <a:custGeom>
                <a:avLst/>
                <a:gdLst>
                  <a:gd name="T0" fmla="*/ 1 w 1"/>
                  <a:gd name="T1" fmla="*/ 0 h 20"/>
                  <a:gd name="T2" fmla="*/ 0 w 1"/>
                  <a:gd name="T3" fmla="*/ 0 h 20"/>
                  <a:gd name="T4" fmla="*/ 0 w 1"/>
                  <a:gd name="T5" fmla="*/ 0 h 20"/>
                  <a:gd name="T6" fmla="*/ 0 w 1"/>
                  <a:gd name="T7" fmla="*/ 0 h 20"/>
                  <a:gd name="T8" fmla="*/ 0 w 1"/>
                  <a:gd name="T9" fmla="*/ 0 h 20"/>
                  <a:gd name="T10" fmla="*/ 1 w 1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0"/>
                  <a:gd name="T20" fmla="*/ 1 w 1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0">
                    <a:moveTo>
                      <a:pt x="1" y="0"/>
                    </a:moveTo>
                    <a:lnTo>
                      <a:pt x="0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1" y="2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4" name="Freeform 5376"/>
              <p:cNvSpPr>
                <a:spLocks/>
              </p:cNvSpPr>
              <p:nvPr/>
            </p:nvSpPr>
            <p:spPr bwMode="auto">
              <a:xfrm>
                <a:off x="1210" y="2645"/>
                <a:ext cx="1" cy="2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w 1"/>
                  <a:gd name="T7" fmla="*/ 0 h 10"/>
                  <a:gd name="T8" fmla="*/ 0 w 1"/>
                  <a:gd name="T9" fmla="*/ 0 h 10"/>
                  <a:gd name="T10" fmla="*/ 1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1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5" name="Line 5377"/>
              <p:cNvSpPr>
                <a:spLocks noChangeShapeType="1"/>
              </p:cNvSpPr>
              <p:nvPr/>
            </p:nvSpPr>
            <p:spPr bwMode="auto">
              <a:xfrm flipH="1">
                <a:off x="1210" y="26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6" name="Line 5378"/>
              <p:cNvSpPr>
                <a:spLocks noChangeShapeType="1"/>
              </p:cNvSpPr>
              <p:nvPr/>
            </p:nvSpPr>
            <p:spPr bwMode="auto">
              <a:xfrm flipH="1" flipV="1">
                <a:off x="1210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7" name="Line 5379"/>
              <p:cNvSpPr>
                <a:spLocks noChangeShapeType="1"/>
              </p:cNvSpPr>
              <p:nvPr/>
            </p:nvSpPr>
            <p:spPr bwMode="auto">
              <a:xfrm flipH="1">
                <a:off x="1204" y="26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8" name="Line 5380"/>
              <p:cNvSpPr>
                <a:spLocks noChangeShapeType="1"/>
              </p:cNvSpPr>
              <p:nvPr/>
            </p:nvSpPr>
            <p:spPr bwMode="auto">
              <a:xfrm flipH="1" flipV="1">
                <a:off x="1204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69" name="Line 5381"/>
              <p:cNvSpPr>
                <a:spLocks noChangeShapeType="1"/>
              </p:cNvSpPr>
              <p:nvPr/>
            </p:nvSpPr>
            <p:spPr bwMode="auto">
              <a:xfrm flipV="1">
                <a:off x="1245" y="2562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0" name="Line 5382"/>
              <p:cNvSpPr>
                <a:spLocks noChangeShapeType="1"/>
              </p:cNvSpPr>
              <p:nvPr/>
            </p:nvSpPr>
            <p:spPr bwMode="auto">
              <a:xfrm flipV="1">
                <a:off x="1244" y="2562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1" name="Line 5383"/>
              <p:cNvSpPr>
                <a:spLocks noChangeShapeType="1"/>
              </p:cNvSpPr>
              <p:nvPr/>
            </p:nvSpPr>
            <p:spPr bwMode="auto">
              <a:xfrm flipV="1">
                <a:off x="1243" y="2562"/>
                <a:ext cx="1" cy="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2" name="Freeform 5384"/>
              <p:cNvSpPr>
                <a:spLocks/>
              </p:cNvSpPr>
              <p:nvPr/>
            </p:nvSpPr>
            <p:spPr bwMode="auto">
              <a:xfrm>
                <a:off x="1276" y="2628"/>
                <a:ext cx="3" cy="7"/>
              </a:xfrm>
              <a:custGeom>
                <a:avLst/>
                <a:gdLst>
                  <a:gd name="T0" fmla="*/ 0 w 11"/>
                  <a:gd name="T1" fmla="*/ 0 h 24"/>
                  <a:gd name="T2" fmla="*/ 0 w 11"/>
                  <a:gd name="T3" fmla="*/ 0 h 24"/>
                  <a:gd name="T4" fmla="*/ 0 w 11"/>
                  <a:gd name="T5" fmla="*/ 0 h 24"/>
                  <a:gd name="T6" fmla="*/ 0 w 11"/>
                  <a:gd name="T7" fmla="*/ 0 h 24"/>
                  <a:gd name="T8" fmla="*/ 0 w 1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4"/>
                  <a:gd name="T17" fmla="*/ 11 w 1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4">
                    <a:moveTo>
                      <a:pt x="11" y="0"/>
                    </a:moveTo>
                    <a:lnTo>
                      <a:pt x="8" y="6"/>
                    </a:lnTo>
                    <a:lnTo>
                      <a:pt x="5" y="12"/>
                    </a:lnTo>
                    <a:lnTo>
                      <a:pt x="2" y="18"/>
                    </a:lnTo>
                    <a:lnTo>
                      <a:pt x="0" y="2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3" name="Line 5385"/>
              <p:cNvSpPr>
                <a:spLocks noChangeShapeType="1"/>
              </p:cNvSpPr>
              <p:nvPr/>
            </p:nvSpPr>
            <p:spPr bwMode="auto">
              <a:xfrm flipV="1">
                <a:off x="3000" y="262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4" name="Line 5386"/>
              <p:cNvSpPr>
                <a:spLocks noChangeShapeType="1"/>
              </p:cNvSpPr>
              <p:nvPr/>
            </p:nvSpPr>
            <p:spPr bwMode="auto">
              <a:xfrm>
                <a:off x="2988" y="2621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5" name="Line 5387"/>
              <p:cNvSpPr>
                <a:spLocks noChangeShapeType="1"/>
              </p:cNvSpPr>
              <p:nvPr/>
            </p:nvSpPr>
            <p:spPr bwMode="auto">
              <a:xfrm>
                <a:off x="2990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6" name="Line 5388"/>
              <p:cNvSpPr>
                <a:spLocks noChangeShapeType="1"/>
              </p:cNvSpPr>
              <p:nvPr/>
            </p:nvSpPr>
            <p:spPr bwMode="auto">
              <a:xfrm flipV="1">
                <a:off x="2998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7" name="Line 5389"/>
              <p:cNvSpPr>
                <a:spLocks noChangeShapeType="1"/>
              </p:cNvSpPr>
              <p:nvPr/>
            </p:nvSpPr>
            <p:spPr bwMode="auto">
              <a:xfrm>
                <a:off x="2990" y="263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8" name="Line 5390"/>
              <p:cNvSpPr>
                <a:spLocks noChangeShapeType="1"/>
              </p:cNvSpPr>
              <p:nvPr/>
            </p:nvSpPr>
            <p:spPr bwMode="auto">
              <a:xfrm flipV="1">
                <a:off x="2999" y="263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79" name="Line 5391"/>
              <p:cNvSpPr>
                <a:spLocks noChangeShapeType="1"/>
              </p:cNvSpPr>
              <p:nvPr/>
            </p:nvSpPr>
            <p:spPr bwMode="auto">
              <a:xfrm flipV="1">
                <a:off x="2997" y="2608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0" name="Line 5392"/>
              <p:cNvSpPr>
                <a:spLocks noChangeShapeType="1"/>
              </p:cNvSpPr>
              <p:nvPr/>
            </p:nvSpPr>
            <p:spPr bwMode="auto">
              <a:xfrm>
                <a:off x="2991" y="2612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1" name="Freeform 5393"/>
              <p:cNvSpPr>
                <a:spLocks/>
              </p:cNvSpPr>
              <p:nvPr/>
            </p:nvSpPr>
            <p:spPr bwMode="auto">
              <a:xfrm>
                <a:off x="2973" y="2649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2" name="Line 5394"/>
              <p:cNvSpPr>
                <a:spLocks noChangeShapeType="1"/>
              </p:cNvSpPr>
              <p:nvPr/>
            </p:nvSpPr>
            <p:spPr bwMode="auto">
              <a:xfrm flipV="1">
                <a:off x="2994" y="26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3" name="Line 5395"/>
              <p:cNvSpPr>
                <a:spLocks noChangeShapeType="1"/>
              </p:cNvSpPr>
              <p:nvPr/>
            </p:nvSpPr>
            <p:spPr bwMode="auto">
              <a:xfrm>
                <a:off x="2995" y="264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4" name="Line 5396"/>
              <p:cNvSpPr>
                <a:spLocks noChangeShapeType="1"/>
              </p:cNvSpPr>
              <p:nvPr/>
            </p:nvSpPr>
            <p:spPr bwMode="auto">
              <a:xfrm flipH="1">
                <a:off x="2952" y="2562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5" name="Line 5397"/>
              <p:cNvSpPr>
                <a:spLocks noChangeShapeType="1"/>
              </p:cNvSpPr>
              <p:nvPr/>
            </p:nvSpPr>
            <p:spPr bwMode="auto">
              <a:xfrm>
                <a:off x="2973" y="2649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6" name="Line 5398"/>
              <p:cNvSpPr>
                <a:spLocks noChangeShapeType="1"/>
              </p:cNvSpPr>
              <p:nvPr/>
            </p:nvSpPr>
            <p:spPr bwMode="auto">
              <a:xfrm flipV="1">
                <a:off x="3007" y="26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7" name="Line 5399"/>
              <p:cNvSpPr>
                <a:spLocks noChangeShapeType="1"/>
              </p:cNvSpPr>
              <p:nvPr/>
            </p:nvSpPr>
            <p:spPr bwMode="auto">
              <a:xfrm>
                <a:off x="2994" y="26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8" name="Freeform 5400"/>
              <p:cNvSpPr>
                <a:spLocks/>
              </p:cNvSpPr>
              <p:nvPr/>
            </p:nvSpPr>
            <p:spPr bwMode="auto">
              <a:xfrm>
                <a:off x="3003" y="264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89" name="Freeform 5401"/>
              <p:cNvSpPr>
                <a:spLocks/>
              </p:cNvSpPr>
              <p:nvPr/>
            </p:nvSpPr>
            <p:spPr bwMode="auto">
              <a:xfrm>
                <a:off x="3000" y="264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0" name="Line 5402"/>
              <p:cNvSpPr>
                <a:spLocks noChangeShapeType="1"/>
              </p:cNvSpPr>
              <p:nvPr/>
            </p:nvSpPr>
            <p:spPr bwMode="auto">
              <a:xfrm flipV="1">
                <a:off x="3003" y="2649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1" name="Line 5403"/>
              <p:cNvSpPr>
                <a:spLocks noChangeShapeType="1"/>
              </p:cNvSpPr>
              <p:nvPr/>
            </p:nvSpPr>
            <p:spPr bwMode="auto">
              <a:xfrm>
                <a:off x="3000" y="2649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2" name="Line 5404"/>
              <p:cNvSpPr>
                <a:spLocks noChangeShapeType="1"/>
              </p:cNvSpPr>
              <p:nvPr/>
            </p:nvSpPr>
            <p:spPr bwMode="auto">
              <a:xfrm>
                <a:off x="3000" y="2654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3" name="Line 5405"/>
              <p:cNvSpPr>
                <a:spLocks noChangeShapeType="1"/>
              </p:cNvSpPr>
              <p:nvPr/>
            </p:nvSpPr>
            <p:spPr bwMode="auto">
              <a:xfrm flipV="1">
                <a:off x="3003" y="2654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4" name="Line 5406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5" name="Line 5407"/>
              <p:cNvSpPr>
                <a:spLocks noChangeShapeType="1"/>
              </p:cNvSpPr>
              <p:nvPr/>
            </p:nvSpPr>
            <p:spPr bwMode="auto">
              <a:xfrm flipV="1">
                <a:off x="3003" y="265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6" name="Line 5408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7" name="Line 5409"/>
              <p:cNvSpPr>
                <a:spLocks noChangeShapeType="1"/>
              </p:cNvSpPr>
              <p:nvPr/>
            </p:nvSpPr>
            <p:spPr bwMode="auto">
              <a:xfrm flipV="1">
                <a:off x="3003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8" name="Line 5410"/>
              <p:cNvSpPr>
                <a:spLocks noChangeShapeType="1"/>
              </p:cNvSpPr>
              <p:nvPr/>
            </p:nvSpPr>
            <p:spPr bwMode="auto">
              <a:xfrm>
                <a:off x="2981" y="264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99" name="Line 5411"/>
              <p:cNvSpPr>
                <a:spLocks noChangeShapeType="1"/>
              </p:cNvSpPr>
              <p:nvPr/>
            </p:nvSpPr>
            <p:spPr bwMode="auto">
              <a:xfrm>
                <a:off x="2994" y="2636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0" name="Line 5412"/>
              <p:cNvSpPr>
                <a:spLocks noChangeShapeType="1"/>
              </p:cNvSpPr>
              <p:nvPr/>
            </p:nvSpPr>
            <p:spPr bwMode="auto">
              <a:xfrm>
                <a:off x="2982" y="262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1" name="Line 5413"/>
              <p:cNvSpPr>
                <a:spLocks noChangeShapeType="1"/>
              </p:cNvSpPr>
              <p:nvPr/>
            </p:nvSpPr>
            <p:spPr bwMode="auto">
              <a:xfrm>
                <a:off x="2982" y="263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2" name="Line 5414"/>
              <p:cNvSpPr>
                <a:spLocks noChangeShapeType="1"/>
              </p:cNvSpPr>
              <p:nvPr/>
            </p:nvSpPr>
            <p:spPr bwMode="auto">
              <a:xfrm flipV="1">
                <a:off x="2982" y="262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3" name="Line 5415"/>
              <p:cNvSpPr>
                <a:spLocks noChangeShapeType="1"/>
              </p:cNvSpPr>
              <p:nvPr/>
            </p:nvSpPr>
            <p:spPr bwMode="auto">
              <a:xfrm flipV="1">
                <a:off x="3006" y="2621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4" name="Line 5416"/>
              <p:cNvSpPr>
                <a:spLocks noChangeShapeType="1"/>
              </p:cNvSpPr>
              <p:nvPr/>
            </p:nvSpPr>
            <p:spPr bwMode="auto">
              <a:xfrm>
                <a:off x="2994" y="262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5" name="Line 5417"/>
              <p:cNvSpPr>
                <a:spLocks noChangeShapeType="1"/>
              </p:cNvSpPr>
              <p:nvPr/>
            </p:nvSpPr>
            <p:spPr bwMode="auto">
              <a:xfrm>
                <a:off x="2994" y="262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6" name="Line 5418"/>
              <p:cNvSpPr>
                <a:spLocks noChangeShapeType="1"/>
              </p:cNvSpPr>
              <p:nvPr/>
            </p:nvSpPr>
            <p:spPr bwMode="auto">
              <a:xfrm>
                <a:off x="2988" y="2621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7" name="Line 5419"/>
              <p:cNvSpPr>
                <a:spLocks noChangeShapeType="1"/>
              </p:cNvSpPr>
              <p:nvPr/>
            </p:nvSpPr>
            <p:spPr bwMode="auto">
              <a:xfrm flipH="1">
                <a:off x="2990" y="2638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8" name="Line 5420"/>
              <p:cNvSpPr>
                <a:spLocks noChangeShapeType="1"/>
              </p:cNvSpPr>
              <p:nvPr/>
            </p:nvSpPr>
            <p:spPr bwMode="auto">
              <a:xfrm>
                <a:off x="2990" y="2638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9" name="Line 5421"/>
              <p:cNvSpPr>
                <a:spLocks noChangeShapeType="1"/>
              </p:cNvSpPr>
              <p:nvPr/>
            </p:nvSpPr>
            <p:spPr bwMode="auto">
              <a:xfrm>
                <a:off x="2952" y="25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0" name="Line 5422"/>
              <p:cNvSpPr>
                <a:spLocks noChangeShapeType="1"/>
              </p:cNvSpPr>
              <p:nvPr/>
            </p:nvSpPr>
            <p:spPr bwMode="auto">
              <a:xfrm flipV="1">
                <a:off x="2994" y="2638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1" name="Line 5423"/>
              <p:cNvSpPr>
                <a:spLocks noChangeShapeType="1"/>
              </p:cNvSpPr>
              <p:nvPr/>
            </p:nvSpPr>
            <p:spPr bwMode="auto">
              <a:xfrm flipV="1">
                <a:off x="2994" y="2638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2" name="Line 5424"/>
              <p:cNvSpPr>
                <a:spLocks noChangeShapeType="1"/>
              </p:cNvSpPr>
              <p:nvPr/>
            </p:nvSpPr>
            <p:spPr bwMode="auto">
              <a:xfrm flipV="1">
                <a:off x="2995" y="2638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3" name="Line 5425"/>
              <p:cNvSpPr>
                <a:spLocks noChangeShapeType="1"/>
              </p:cNvSpPr>
              <p:nvPr/>
            </p:nvSpPr>
            <p:spPr bwMode="auto">
              <a:xfrm flipV="1">
                <a:off x="3007" y="2610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4" name="Line 5426"/>
              <p:cNvSpPr>
                <a:spLocks noChangeShapeType="1"/>
              </p:cNvSpPr>
              <p:nvPr/>
            </p:nvSpPr>
            <p:spPr bwMode="auto">
              <a:xfrm>
                <a:off x="3006" y="262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5" name="Freeform 5427"/>
              <p:cNvSpPr>
                <a:spLocks/>
              </p:cNvSpPr>
              <p:nvPr/>
            </p:nvSpPr>
            <p:spPr bwMode="auto">
              <a:xfrm>
                <a:off x="3002" y="2660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6" name="Freeform 5428"/>
              <p:cNvSpPr>
                <a:spLocks/>
              </p:cNvSpPr>
              <p:nvPr/>
            </p:nvSpPr>
            <p:spPr bwMode="auto">
              <a:xfrm>
                <a:off x="3001" y="2660"/>
                <a:ext cx="1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7" name="Freeform 5429"/>
              <p:cNvSpPr>
                <a:spLocks/>
              </p:cNvSpPr>
              <p:nvPr/>
            </p:nvSpPr>
            <p:spPr bwMode="auto">
              <a:xfrm>
                <a:off x="2943" y="2559"/>
                <a:ext cx="16" cy="78"/>
              </a:xfrm>
              <a:custGeom>
                <a:avLst/>
                <a:gdLst>
                  <a:gd name="T0" fmla="*/ 0 w 63"/>
                  <a:gd name="T1" fmla="*/ 0 h 311"/>
                  <a:gd name="T2" fmla="*/ 0 w 63"/>
                  <a:gd name="T3" fmla="*/ 0 h 311"/>
                  <a:gd name="T4" fmla="*/ 0 w 63"/>
                  <a:gd name="T5" fmla="*/ 0 h 311"/>
                  <a:gd name="T6" fmla="*/ 0 w 63"/>
                  <a:gd name="T7" fmla="*/ 0 h 311"/>
                  <a:gd name="T8" fmla="*/ 0 w 63"/>
                  <a:gd name="T9" fmla="*/ 0 h 311"/>
                  <a:gd name="T10" fmla="*/ 0 w 63"/>
                  <a:gd name="T11" fmla="*/ 0 h 311"/>
                  <a:gd name="T12" fmla="*/ 0 w 63"/>
                  <a:gd name="T13" fmla="*/ 0 h 311"/>
                  <a:gd name="T14" fmla="*/ 0 w 63"/>
                  <a:gd name="T15" fmla="*/ 0 h 311"/>
                  <a:gd name="T16" fmla="*/ 0 w 63"/>
                  <a:gd name="T17" fmla="*/ 0 h 311"/>
                  <a:gd name="T18" fmla="*/ 0 w 63"/>
                  <a:gd name="T19" fmla="*/ 0 h 311"/>
                  <a:gd name="T20" fmla="*/ 0 w 63"/>
                  <a:gd name="T21" fmla="*/ 0 h 311"/>
                  <a:gd name="T22" fmla="*/ 0 w 63"/>
                  <a:gd name="T23" fmla="*/ 0 h 311"/>
                  <a:gd name="T24" fmla="*/ 0 w 63"/>
                  <a:gd name="T25" fmla="*/ 0 h 311"/>
                  <a:gd name="T26" fmla="*/ 0 w 63"/>
                  <a:gd name="T27" fmla="*/ 0 h 311"/>
                  <a:gd name="T28" fmla="*/ 0 w 63"/>
                  <a:gd name="T29" fmla="*/ 0 h 311"/>
                  <a:gd name="T30" fmla="*/ 0 w 63"/>
                  <a:gd name="T31" fmla="*/ 0 h 311"/>
                  <a:gd name="T32" fmla="*/ 0 w 63"/>
                  <a:gd name="T33" fmla="*/ 0 h 311"/>
                  <a:gd name="T34" fmla="*/ 0 w 63"/>
                  <a:gd name="T35" fmla="*/ 0 h 311"/>
                  <a:gd name="T36" fmla="*/ 0 w 63"/>
                  <a:gd name="T37" fmla="*/ 0 h 311"/>
                  <a:gd name="T38" fmla="*/ 0 w 63"/>
                  <a:gd name="T39" fmla="*/ 0 h 311"/>
                  <a:gd name="T40" fmla="*/ 0 w 63"/>
                  <a:gd name="T41" fmla="*/ 0 h 311"/>
                  <a:gd name="T42" fmla="*/ 0 w 63"/>
                  <a:gd name="T43" fmla="*/ 0 h 311"/>
                  <a:gd name="T44" fmla="*/ 0 w 63"/>
                  <a:gd name="T45" fmla="*/ 0 h 311"/>
                  <a:gd name="T46" fmla="*/ 0 w 63"/>
                  <a:gd name="T47" fmla="*/ 0 h 311"/>
                  <a:gd name="T48" fmla="*/ 0 w 63"/>
                  <a:gd name="T49" fmla="*/ 0 h 311"/>
                  <a:gd name="T50" fmla="*/ 0 w 63"/>
                  <a:gd name="T51" fmla="*/ 0 h 311"/>
                  <a:gd name="T52" fmla="*/ 0 w 63"/>
                  <a:gd name="T53" fmla="*/ 0 h 311"/>
                  <a:gd name="T54" fmla="*/ 0 w 63"/>
                  <a:gd name="T55" fmla="*/ 0 h 311"/>
                  <a:gd name="T56" fmla="*/ 0 w 63"/>
                  <a:gd name="T57" fmla="*/ 0 h 311"/>
                  <a:gd name="T58" fmla="*/ 0 w 63"/>
                  <a:gd name="T59" fmla="*/ 0 h 311"/>
                  <a:gd name="T60" fmla="*/ 0 w 63"/>
                  <a:gd name="T61" fmla="*/ 0 h 311"/>
                  <a:gd name="T62" fmla="*/ 0 w 63"/>
                  <a:gd name="T63" fmla="*/ 0 h 311"/>
                  <a:gd name="T64" fmla="*/ 0 w 63"/>
                  <a:gd name="T65" fmla="*/ 0 h 311"/>
                  <a:gd name="T66" fmla="*/ 0 w 63"/>
                  <a:gd name="T67" fmla="*/ 0 h 311"/>
                  <a:gd name="T68" fmla="*/ 0 w 63"/>
                  <a:gd name="T69" fmla="*/ 0 h 311"/>
                  <a:gd name="T70" fmla="*/ 0 w 63"/>
                  <a:gd name="T71" fmla="*/ 0 h 311"/>
                  <a:gd name="T72" fmla="*/ 0 w 63"/>
                  <a:gd name="T73" fmla="*/ 0 h 311"/>
                  <a:gd name="T74" fmla="*/ 0 w 63"/>
                  <a:gd name="T75" fmla="*/ 0 h 311"/>
                  <a:gd name="T76" fmla="*/ 0 w 63"/>
                  <a:gd name="T77" fmla="*/ 0 h 311"/>
                  <a:gd name="T78" fmla="*/ 0 w 63"/>
                  <a:gd name="T79" fmla="*/ 0 h 311"/>
                  <a:gd name="T80" fmla="*/ 0 w 63"/>
                  <a:gd name="T81" fmla="*/ 0 h 311"/>
                  <a:gd name="T82" fmla="*/ 0 w 63"/>
                  <a:gd name="T83" fmla="*/ 0 h 311"/>
                  <a:gd name="T84" fmla="*/ 0 w 63"/>
                  <a:gd name="T85" fmla="*/ 0 h 311"/>
                  <a:gd name="T86" fmla="*/ 0 w 63"/>
                  <a:gd name="T87" fmla="*/ 0 h 311"/>
                  <a:gd name="T88" fmla="*/ 0 w 63"/>
                  <a:gd name="T89" fmla="*/ 0 h 311"/>
                  <a:gd name="T90" fmla="*/ 0 w 63"/>
                  <a:gd name="T91" fmla="*/ 0 h 311"/>
                  <a:gd name="T92" fmla="*/ 0 w 63"/>
                  <a:gd name="T93" fmla="*/ 0 h 311"/>
                  <a:gd name="T94" fmla="*/ 0 w 63"/>
                  <a:gd name="T95" fmla="*/ 0 h 311"/>
                  <a:gd name="T96" fmla="*/ 0 w 63"/>
                  <a:gd name="T97" fmla="*/ 0 h 311"/>
                  <a:gd name="T98" fmla="*/ 0 w 63"/>
                  <a:gd name="T99" fmla="*/ 0 h 311"/>
                  <a:gd name="T100" fmla="*/ 0 w 63"/>
                  <a:gd name="T101" fmla="*/ 0 h 311"/>
                  <a:gd name="T102" fmla="*/ 0 w 63"/>
                  <a:gd name="T103" fmla="*/ 0 h 311"/>
                  <a:gd name="T104" fmla="*/ 0 w 63"/>
                  <a:gd name="T105" fmla="*/ 0 h 311"/>
                  <a:gd name="T106" fmla="*/ 0 w 63"/>
                  <a:gd name="T107" fmla="*/ 0 h 311"/>
                  <a:gd name="T108" fmla="*/ 0 w 63"/>
                  <a:gd name="T109" fmla="*/ 0 h 311"/>
                  <a:gd name="T110" fmla="*/ 0 w 63"/>
                  <a:gd name="T111" fmla="*/ 0 h 311"/>
                  <a:gd name="T112" fmla="*/ 0 w 63"/>
                  <a:gd name="T113" fmla="*/ 0 h 311"/>
                  <a:gd name="T114" fmla="*/ 0 w 63"/>
                  <a:gd name="T115" fmla="*/ 0 h 311"/>
                  <a:gd name="T116" fmla="*/ 0 w 63"/>
                  <a:gd name="T117" fmla="*/ 0 h 311"/>
                  <a:gd name="T118" fmla="*/ 0 w 63"/>
                  <a:gd name="T119" fmla="*/ 0 h 311"/>
                  <a:gd name="T120" fmla="*/ 0 w 63"/>
                  <a:gd name="T121" fmla="*/ 0 h 311"/>
                  <a:gd name="T122" fmla="*/ 0 w 63"/>
                  <a:gd name="T123" fmla="*/ 0 h 311"/>
                  <a:gd name="T124" fmla="*/ 0 w 63"/>
                  <a:gd name="T125" fmla="*/ 0 h 31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3"/>
                  <a:gd name="T190" fmla="*/ 0 h 311"/>
                  <a:gd name="T191" fmla="*/ 63 w 63"/>
                  <a:gd name="T192" fmla="*/ 311 h 31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3" h="311">
                    <a:moveTo>
                      <a:pt x="63" y="311"/>
                    </a:moveTo>
                    <a:lnTo>
                      <a:pt x="61" y="306"/>
                    </a:lnTo>
                    <a:lnTo>
                      <a:pt x="58" y="300"/>
                    </a:lnTo>
                    <a:lnTo>
                      <a:pt x="55" y="294"/>
                    </a:lnTo>
                    <a:lnTo>
                      <a:pt x="52" y="288"/>
                    </a:lnTo>
                    <a:lnTo>
                      <a:pt x="50" y="282"/>
                    </a:lnTo>
                    <a:lnTo>
                      <a:pt x="47" y="275"/>
                    </a:lnTo>
                    <a:lnTo>
                      <a:pt x="45" y="269"/>
                    </a:lnTo>
                    <a:lnTo>
                      <a:pt x="42" y="262"/>
                    </a:lnTo>
                    <a:lnTo>
                      <a:pt x="40" y="255"/>
                    </a:lnTo>
                    <a:lnTo>
                      <a:pt x="38" y="248"/>
                    </a:lnTo>
                    <a:lnTo>
                      <a:pt x="35" y="241"/>
                    </a:lnTo>
                    <a:lnTo>
                      <a:pt x="33" y="234"/>
                    </a:lnTo>
                    <a:lnTo>
                      <a:pt x="30" y="227"/>
                    </a:lnTo>
                    <a:lnTo>
                      <a:pt x="28" y="219"/>
                    </a:lnTo>
                    <a:lnTo>
                      <a:pt x="24" y="204"/>
                    </a:lnTo>
                    <a:lnTo>
                      <a:pt x="20" y="189"/>
                    </a:lnTo>
                    <a:lnTo>
                      <a:pt x="16" y="174"/>
                    </a:lnTo>
                    <a:lnTo>
                      <a:pt x="14" y="167"/>
                    </a:lnTo>
                    <a:lnTo>
                      <a:pt x="12" y="158"/>
                    </a:lnTo>
                    <a:lnTo>
                      <a:pt x="11" y="150"/>
                    </a:lnTo>
                    <a:lnTo>
                      <a:pt x="9" y="143"/>
                    </a:lnTo>
                    <a:lnTo>
                      <a:pt x="8" y="135"/>
                    </a:lnTo>
                    <a:lnTo>
                      <a:pt x="6" y="128"/>
                    </a:lnTo>
                    <a:lnTo>
                      <a:pt x="5" y="121"/>
                    </a:lnTo>
                    <a:lnTo>
                      <a:pt x="4" y="114"/>
                    </a:lnTo>
                    <a:lnTo>
                      <a:pt x="3" y="106"/>
                    </a:lnTo>
                    <a:lnTo>
                      <a:pt x="2" y="100"/>
                    </a:lnTo>
                    <a:lnTo>
                      <a:pt x="2" y="93"/>
                    </a:lnTo>
                    <a:lnTo>
                      <a:pt x="1" y="86"/>
                    </a:lnTo>
                    <a:lnTo>
                      <a:pt x="0" y="79"/>
                    </a:lnTo>
                    <a:lnTo>
                      <a:pt x="0" y="73"/>
                    </a:lnTo>
                    <a:lnTo>
                      <a:pt x="0" y="67"/>
                    </a:lnTo>
                    <a:lnTo>
                      <a:pt x="0" y="61"/>
                    </a:lnTo>
                    <a:lnTo>
                      <a:pt x="0" y="55"/>
                    </a:lnTo>
                    <a:lnTo>
                      <a:pt x="0" y="50"/>
                    </a:lnTo>
                    <a:lnTo>
                      <a:pt x="0" y="45"/>
                    </a:lnTo>
                    <a:lnTo>
                      <a:pt x="1" y="40"/>
                    </a:lnTo>
                    <a:lnTo>
                      <a:pt x="1" y="35"/>
                    </a:lnTo>
                    <a:lnTo>
                      <a:pt x="2" y="31"/>
                    </a:lnTo>
                    <a:lnTo>
                      <a:pt x="3" y="26"/>
                    </a:lnTo>
                    <a:lnTo>
                      <a:pt x="4" y="23"/>
                    </a:lnTo>
                    <a:lnTo>
                      <a:pt x="5" y="19"/>
                    </a:lnTo>
                    <a:lnTo>
                      <a:pt x="6" y="16"/>
                    </a:lnTo>
                    <a:lnTo>
                      <a:pt x="7" y="13"/>
                    </a:lnTo>
                    <a:lnTo>
                      <a:pt x="9" y="10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5" y="2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2" y="2"/>
                    </a:lnTo>
                    <a:lnTo>
                      <a:pt x="34" y="3"/>
                    </a:lnTo>
                    <a:lnTo>
                      <a:pt x="37" y="5"/>
                    </a:lnTo>
                    <a:lnTo>
                      <a:pt x="39" y="7"/>
                    </a:lnTo>
                    <a:lnTo>
                      <a:pt x="40" y="8"/>
                    </a:lnTo>
                    <a:lnTo>
                      <a:pt x="41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8" name="Freeform 5430"/>
              <p:cNvSpPr>
                <a:spLocks/>
              </p:cNvSpPr>
              <p:nvPr/>
            </p:nvSpPr>
            <p:spPr bwMode="auto">
              <a:xfrm>
                <a:off x="2959" y="2637"/>
                <a:ext cx="14" cy="15"/>
              </a:xfrm>
              <a:custGeom>
                <a:avLst/>
                <a:gdLst>
                  <a:gd name="T0" fmla="*/ 0 w 58"/>
                  <a:gd name="T1" fmla="*/ 0 h 60"/>
                  <a:gd name="T2" fmla="*/ 0 w 58"/>
                  <a:gd name="T3" fmla="*/ 0 h 60"/>
                  <a:gd name="T4" fmla="*/ 0 w 58"/>
                  <a:gd name="T5" fmla="*/ 0 h 60"/>
                  <a:gd name="T6" fmla="*/ 0 w 58"/>
                  <a:gd name="T7" fmla="*/ 0 h 60"/>
                  <a:gd name="T8" fmla="*/ 0 w 58"/>
                  <a:gd name="T9" fmla="*/ 0 h 60"/>
                  <a:gd name="T10" fmla="*/ 0 w 58"/>
                  <a:gd name="T11" fmla="*/ 0 h 60"/>
                  <a:gd name="T12" fmla="*/ 0 w 58"/>
                  <a:gd name="T13" fmla="*/ 0 h 60"/>
                  <a:gd name="T14" fmla="*/ 0 w 58"/>
                  <a:gd name="T15" fmla="*/ 0 h 60"/>
                  <a:gd name="T16" fmla="*/ 0 w 58"/>
                  <a:gd name="T17" fmla="*/ 0 h 60"/>
                  <a:gd name="T18" fmla="*/ 0 w 58"/>
                  <a:gd name="T19" fmla="*/ 0 h 60"/>
                  <a:gd name="T20" fmla="*/ 0 w 58"/>
                  <a:gd name="T21" fmla="*/ 0 h 60"/>
                  <a:gd name="T22" fmla="*/ 0 w 58"/>
                  <a:gd name="T23" fmla="*/ 0 h 60"/>
                  <a:gd name="T24" fmla="*/ 0 w 58"/>
                  <a:gd name="T25" fmla="*/ 0 h 60"/>
                  <a:gd name="T26" fmla="*/ 0 w 58"/>
                  <a:gd name="T27" fmla="*/ 0 h 60"/>
                  <a:gd name="T28" fmla="*/ 0 w 58"/>
                  <a:gd name="T29" fmla="*/ 0 h 60"/>
                  <a:gd name="T30" fmla="*/ 0 w 58"/>
                  <a:gd name="T31" fmla="*/ 0 h 60"/>
                  <a:gd name="T32" fmla="*/ 0 w 58"/>
                  <a:gd name="T33" fmla="*/ 0 h 60"/>
                  <a:gd name="T34" fmla="*/ 0 w 58"/>
                  <a:gd name="T35" fmla="*/ 0 h 60"/>
                  <a:gd name="T36" fmla="*/ 0 w 58"/>
                  <a:gd name="T37" fmla="*/ 0 h 60"/>
                  <a:gd name="T38" fmla="*/ 0 w 58"/>
                  <a:gd name="T39" fmla="*/ 0 h 60"/>
                  <a:gd name="T40" fmla="*/ 0 w 58"/>
                  <a:gd name="T41" fmla="*/ 0 h 60"/>
                  <a:gd name="T42" fmla="*/ 0 w 58"/>
                  <a:gd name="T43" fmla="*/ 0 h 60"/>
                  <a:gd name="T44" fmla="*/ 0 w 58"/>
                  <a:gd name="T45" fmla="*/ 0 h 60"/>
                  <a:gd name="T46" fmla="*/ 0 w 58"/>
                  <a:gd name="T47" fmla="*/ 0 h 60"/>
                  <a:gd name="T48" fmla="*/ 0 w 58"/>
                  <a:gd name="T49" fmla="*/ 0 h 60"/>
                  <a:gd name="T50" fmla="*/ 0 w 58"/>
                  <a:gd name="T51" fmla="*/ 0 h 60"/>
                  <a:gd name="T52" fmla="*/ 0 w 58"/>
                  <a:gd name="T53" fmla="*/ 0 h 60"/>
                  <a:gd name="T54" fmla="*/ 0 w 58"/>
                  <a:gd name="T55" fmla="*/ 0 h 60"/>
                  <a:gd name="T56" fmla="*/ 0 w 58"/>
                  <a:gd name="T57" fmla="*/ 0 h 60"/>
                  <a:gd name="T58" fmla="*/ 0 w 58"/>
                  <a:gd name="T59" fmla="*/ 0 h 60"/>
                  <a:gd name="T60" fmla="*/ 0 w 58"/>
                  <a:gd name="T61" fmla="*/ 0 h 60"/>
                  <a:gd name="T62" fmla="*/ 0 w 58"/>
                  <a:gd name="T63" fmla="*/ 0 h 60"/>
                  <a:gd name="T64" fmla="*/ 0 w 58"/>
                  <a:gd name="T65" fmla="*/ 0 h 6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8"/>
                  <a:gd name="T100" fmla="*/ 0 h 60"/>
                  <a:gd name="T101" fmla="*/ 58 w 58"/>
                  <a:gd name="T102" fmla="*/ 60 h 6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8" h="60">
                    <a:moveTo>
                      <a:pt x="58" y="45"/>
                    </a:moveTo>
                    <a:lnTo>
                      <a:pt x="57" y="47"/>
                    </a:lnTo>
                    <a:lnTo>
                      <a:pt x="56" y="50"/>
                    </a:lnTo>
                    <a:lnTo>
                      <a:pt x="55" y="52"/>
                    </a:lnTo>
                    <a:lnTo>
                      <a:pt x="54" y="54"/>
                    </a:lnTo>
                    <a:lnTo>
                      <a:pt x="53" y="56"/>
                    </a:lnTo>
                    <a:lnTo>
                      <a:pt x="52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60"/>
                    </a:lnTo>
                    <a:lnTo>
                      <a:pt x="46" y="60"/>
                    </a:lnTo>
                    <a:lnTo>
                      <a:pt x="44" y="60"/>
                    </a:lnTo>
                    <a:lnTo>
                      <a:pt x="43" y="60"/>
                    </a:lnTo>
                    <a:lnTo>
                      <a:pt x="41" y="59"/>
                    </a:lnTo>
                    <a:lnTo>
                      <a:pt x="39" y="58"/>
                    </a:lnTo>
                    <a:lnTo>
                      <a:pt x="37" y="57"/>
                    </a:lnTo>
                    <a:lnTo>
                      <a:pt x="35" y="56"/>
                    </a:lnTo>
                    <a:lnTo>
                      <a:pt x="33" y="54"/>
                    </a:lnTo>
                    <a:lnTo>
                      <a:pt x="31" y="52"/>
                    </a:lnTo>
                    <a:lnTo>
                      <a:pt x="29" y="50"/>
                    </a:lnTo>
                    <a:lnTo>
                      <a:pt x="27" y="48"/>
                    </a:lnTo>
                    <a:lnTo>
                      <a:pt x="25" y="45"/>
                    </a:lnTo>
                    <a:lnTo>
                      <a:pt x="23" y="42"/>
                    </a:lnTo>
                    <a:lnTo>
                      <a:pt x="21" y="39"/>
                    </a:lnTo>
                    <a:lnTo>
                      <a:pt x="19" y="35"/>
                    </a:lnTo>
                    <a:lnTo>
                      <a:pt x="17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0" y="20"/>
                    </a:lnTo>
                    <a:lnTo>
                      <a:pt x="7" y="15"/>
                    </a:lnTo>
                    <a:lnTo>
                      <a:pt x="5" y="10"/>
                    </a:lnTo>
                    <a:lnTo>
                      <a:pt x="3" y="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19" name="Freeform 5431"/>
              <p:cNvSpPr>
                <a:spLocks/>
              </p:cNvSpPr>
              <p:nvPr/>
            </p:nvSpPr>
            <p:spPr bwMode="auto">
              <a:xfrm>
                <a:off x="2962" y="2635"/>
                <a:ext cx="11" cy="14"/>
              </a:xfrm>
              <a:custGeom>
                <a:avLst/>
                <a:gdLst>
                  <a:gd name="T0" fmla="*/ 0 w 46"/>
                  <a:gd name="T1" fmla="*/ 0 h 56"/>
                  <a:gd name="T2" fmla="*/ 0 w 46"/>
                  <a:gd name="T3" fmla="*/ 0 h 56"/>
                  <a:gd name="T4" fmla="*/ 0 w 46"/>
                  <a:gd name="T5" fmla="*/ 0 h 56"/>
                  <a:gd name="T6" fmla="*/ 0 w 46"/>
                  <a:gd name="T7" fmla="*/ 0 h 56"/>
                  <a:gd name="T8" fmla="*/ 0 w 46"/>
                  <a:gd name="T9" fmla="*/ 0 h 56"/>
                  <a:gd name="T10" fmla="*/ 0 w 46"/>
                  <a:gd name="T11" fmla="*/ 0 h 56"/>
                  <a:gd name="T12" fmla="*/ 0 w 46"/>
                  <a:gd name="T13" fmla="*/ 0 h 56"/>
                  <a:gd name="T14" fmla="*/ 0 w 46"/>
                  <a:gd name="T15" fmla="*/ 0 h 56"/>
                  <a:gd name="T16" fmla="*/ 0 w 46"/>
                  <a:gd name="T17" fmla="*/ 0 h 56"/>
                  <a:gd name="T18" fmla="*/ 0 w 46"/>
                  <a:gd name="T19" fmla="*/ 0 h 56"/>
                  <a:gd name="T20" fmla="*/ 0 w 46"/>
                  <a:gd name="T21" fmla="*/ 0 h 56"/>
                  <a:gd name="T22" fmla="*/ 0 w 46"/>
                  <a:gd name="T23" fmla="*/ 0 h 56"/>
                  <a:gd name="T24" fmla="*/ 0 w 46"/>
                  <a:gd name="T25" fmla="*/ 0 h 56"/>
                  <a:gd name="T26" fmla="*/ 0 w 46"/>
                  <a:gd name="T27" fmla="*/ 0 h 56"/>
                  <a:gd name="T28" fmla="*/ 0 w 46"/>
                  <a:gd name="T29" fmla="*/ 0 h 56"/>
                  <a:gd name="T30" fmla="*/ 0 w 46"/>
                  <a:gd name="T31" fmla="*/ 0 h 56"/>
                  <a:gd name="T32" fmla="*/ 0 w 46"/>
                  <a:gd name="T33" fmla="*/ 0 h 56"/>
                  <a:gd name="T34" fmla="*/ 0 w 46"/>
                  <a:gd name="T35" fmla="*/ 0 h 56"/>
                  <a:gd name="T36" fmla="*/ 0 w 46"/>
                  <a:gd name="T37" fmla="*/ 0 h 56"/>
                  <a:gd name="T38" fmla="*/ 0 w 46"/>
                  <a:gd name="T39" fmla="*/ 0 h 56"/>
                  <a:gd name="T40" fmla="*/ 0 w 46"/>
                  <a:gd name="T41" fmla="*/ 0 h 56"/>
                  <a:gd name="T42" fmla="*/ 0 w 46"/>
                  <a:gd name="T43" fmla="*/ 0 h 56"/>
                  <a:gd name="T44" fmla="*/ 0 w 46"/>
                  <a:gd name="T45" fmla="*/ 0 h 56"/>
                  <a:gd name="T46" fmla="*/ 0 w 46"/>
                  <a:gd name="T47" fmla="*/ 0 h 56"/>
                  <a:gd name="T48" fmla="*/ 0 w 46"/>
                  <a:gd name="T49" fmla="*/ 0 h 56"/>
                  <a:gd name="T50" fmla="*/ 0 w 46"/>
                  <a:gd name="T51" fmla="*/ 0 h 56"/>
                  <a:gd name="T52" fmla="*/ 0 w 46"/>
                  <a:gd name="T53" fmla="*/ 0 h 56"/>
                  <a:gd name="T54" fmla="*/ 0 w 46"/>
                  <a:gd name="T55" fmla="*/ 0 h 56"/>
                  <a:gd name="T56" fmla="*/ 0 w 46"/>
                  <a:gd name="T57" fmla="*/ 0 h 56"/>
                  <a:gd name="T58" fmla="*/ 0 w 46"/>
                  <a:gd name="T59" fmla="*/ 0 h 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46"/>
                  <a:gd name="T91" fmla="*/ 0 h 56"/>
                  <a:gd name="T92" fmla="*/ 46 w 46"/>
                  <a:gd name="T93" fmla="*/ 56 h 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46" h="56">
                    <a:moveTo>
                      <a:pt x="0" y="0"/>
                    </a:moveTo>
                    <a:lnTo>
                      <a:pt x="4" y="6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10" y="18"/>
                    </a:lnTo>
                    <a:lnTo>
                      <a:pt x="12" y="21"/>
                    </a:lnTo>
                    <a:lnTo>
                      <a:pt x="13" y="23"/>
                    </a:lnTo>
                    <a:lnTo>
                      <a:pt x="15" y="26"/>
                    </a:lnTo>
                    <a:lnTo>
                      <a:pt x="16" y="28"/>
                    </a:lnTo>
                    <a:lnTo>
                      <a:pt x="18" y="30"/>
                    </a:lnTo>
                    <a:lnTo>
                      <a:pt x="19" y="33"/>
                    </a:lnTo>
                    <a:lnTo>
                      <a:pt x="21" y="35"/>
                    </a:lnTo>
                    <a:lnTo>
                      <a:pt x="22" y="37"/>
                    </a:lnTo>
                    <a:lnTo>
                      <a:pt x="24" y="39"/>
                    </a:lnTo>
                    <a:lnTo>
                      <a:pt x="25" y="41"/>
                    </a:lnTo>
                    <a:lnTo>
                      <a:pt x="27" y="42"/>
                    </a:lnTo>
                    <a:lnTo>
                      <a:pt x="28" y="44"/>
                    </a:lnTo>
                    <a:lnTo>
                      <a:pt x="29" y="46"/>
                    </a:lnTo>
                    <a:lnTo>
                      <a:pt x="31" y="47"/>
                    </a:lnTo>
                    <a:lnTo>
                      <a:pt x="32" y="48"/>
                    </a:lnTo>
                    <a:lnTo>
                      <a:pt x="34" y="50"/>
                    </a:lnTo>
                    <a:lnTo>
                      <a:pt x="35" y="51"/>
                    </a:lnTo>
                    <a:lnTo>
                      <a:pt x="36" y="52"/>
                    </a:lnTo>
                    <a:lnTo>
                      <a:pt x="37" y="53"/>
                    </a:lnTo>
                    <a:lnTo>
                      <a:pt x="39" y="53"/>
                    </a:lnTo>
                    <a:lnTo>
                      <a:pt x="40" y="54"/>
                    </a:lnTo>
                    <a:lnTo>
                      <a:pt x="41" y="55"/>
                    </a:lnTo>
                    <a:lnTo>
                      <a:pt x="42" y="55"/>
                    </a:lnTo>
                    <a:lnTo>
                      <a:pt x="44" y="55"/>
                    </a:lnTo>
                    <a:lnTo>
                      <a:pt x="46" y="5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0" name="Freeform 5432"/>
              <p:cNvSpPr>
                <a:spLocks/>
              </p:cNvSpPr>
              <p:nvPr/>
            </p:nvSpPr>
            <p:spPr bwMode="auto">
              <a:xfrm>
                <a:off x="2946" y="2562"/>
                <a:ext cx="16" cy="73"/>
              </a:xfrm>
              <a:custGeom>
                <a:avLst/>
                <a:gdLst>
                  <a:gd name="T0" fmla="*/ 0 w 64"/>
                  <a:gd name="T1" fmla="*/ 0 h 291"/>
                  <a:gd name="T2" fmla="*/ 0 w 64"/>
                  <a:gd name="T3" fmla="*/ 0 h 291"/>
                  <a:gd name="T4" fmla="*/ 0 w 64"/>
                  <a:gd name="T5" fmla="*/ 0 h 291"/>
                  <a:gd name="T6" fmla="*/ 0 w 64"/>
                  <a:gd name="T7" fmla="*/ 0 h 291"/>
                  <a:gd name="T8" fmla="*/ 0 w 64"/>
                  <a:gd name="T9" fmla="*/ 0 h 291"/>
                  <a:gd name="T10" fmla="*/ 0 w 64"/>
                  <a:gd name="T11" fmla="*/ 0 h 291"/>
                  <a:gd name="T12" fmla="*/ 0 w 64"/>
                  <a:gd name="T13" fmla="*/ 0 h 291"/>
                  <a:gd name="T14" fmla="*/ 0 w 64"/>
                  <a:gd name="T15" fmla="*/ 0 h 291"/>
                  <a:gd name="T16" fmla="*/ 0 w 64"/>
                  <a:gd name="T17" fmla="*/ 0 h 291"/>
                  <a:gd name="T18" fmla="*/ 0 w 64"/>
                  <a:gd name="T19" fmla="*/ 0 h 291"/>
                  <a:gd name="T20" fmla="*/ 0 w 64"/>
                  <a:gd name="T21" fmla="*/ 0 h 291"/>
                  <a:gd name="T22" fmla="*/ 0 w 64"/>
                  <a:gd name="T23" fmla="*/ 0 h 291"/>
                  <a:gd name="T24" fmla="*/ 0 w 64"/>
                  <a:gd name="T25" fmla="*/ 0 h 291"/>
                  <a:gd name="T26" fmla="*/ 0 w 64"/>
                  <a:gd name="T27" fmla="*/ 0 h 291"/>
                  <a:gd name="T28" fmla="*/ 0 w 64"/>
                  <a:gd name="T29" fmla="*/ 0 h 291"/>
                  <a:gd name="T30" fmla="*/ 0 w 64"/>
                  <a:gd name="T31" fmla="*/ 0 h 291"/>
                  <a:gd name="T32" fmla="*/ 0 w 64"/>
                  <a:gd name="T33" fmla="*/ 0 h 291"/>
                  <a:gd name="T34" fmla="*/ 0 w 64"/>
                  <a:gd name="T35" fmla="*/ 0 h 291"/>
                  <a:gd name="T36" fmla="*/ 0 w 64"/>
                  <a:gd name="T37" fmla="*/ 0 h 291"/>
                  <a:gd name="T38" fmla="*/ 0 w 64"/>
                  <a:gd name="T39" fmla="*/ 0 h 291"/>
                  <a:gd name="T40" fmla="*/ 0 w 64"/>
                  <a:gd name="T41" fmla="*/ 0 h 291"/>
                  <a:gd name="T42" fmla="*/ 0 w 64"/>
                  <a:gd name="T43" fmla="*/ 0 h 291"/>
                  <a:gd name="T44" fmla="*/ 0 w 64"/>
                  <a:gd name="T45" fmla="*/ 0 h 291"/>
                  <a:gd name="T46" fmla="*/ 0 w 64"/>
                  <a:gd name="T47" fmla="*/ 0 h 291"/>
                  <a:gd name="T48" fmla="*/ 0 w 64"/>
                  <a:gd name="T49" fmla="*/ 0 h 291"/>
                  <a:gd name="T50" fmla="*/ 0 w 64"/>
                  <a:gd name="T51" fmla="*/ 0 h 291"/>
                  <a:gd name="T52" fmla="*/ 0 w 64"/>
                  <a:gd name="T53" fmla="*/ 0 h 291"/>
                  <a:gd name="T54" fmla="*/ 0 w 64"/>
                  <a:gd name="T55" fmla="*/ 0 h 291"/>
                  <a:gd name="T56" fmla="*/ 0 w 64"/>
                  <a:gd name="T57" fmla="*/ 0 h 291"/>
                  <a:gd name="T58" fmla="*/ 0 w 64"/>
                  <a:gd name="T59" fmla="*/ 0 h 291"/>
                  <a:gd name="T60" fmla="*/ 0 w 64"/>
                  <a:gd name="T61" fmla="*/ 0 h 291"/>
                  <a:gd name="T62" fmla="*/ 0 w 64"/>
                  <a:gd name="T63" fmla="*/ 0 h 291"/>
                  <a:gd name="T64" fmla="*/ 0 w 64"/>
                  <a:gd name="T65" fmla="*/ 0 h 291"/>
                  <a:gd name="T66" fmla="*/ 0 w 64"/>
                  <a:gd name="T67" fmla="*/ 0 h 291"/>
                  <a:gd name="T68" fmla="*/ 0 w 64"/>
                  <a:gd name="T69" fmla="*/ 0 h 291"/>
                  <a:gd name="T70" fmla="*/ 0 w 64"/>
                  <a:gd name="T71" fmla="*/ 0 h 291"/>
                  <a:gd name="T72" fmla="*/ 0 w 64"/>
                  <a:gd name="T73" fmla="*/ 0 h 291"/>
                  <a:gd name="T74" fmla="*/ 0 w 64"/>
                  <a:gd name="T75" fmla="*/ 0 h 291"/>
                  <a:gd name="T76" fmla="*/ 0 w 64"/>
                  <a:gd name="T77" fmla="*/ 0 h 291"/>
                  <a:gd name="T78" fmla="*/ 0 w 64"/>
                  <a:gd name="T79" fmla="*/ 0 h 291"/>
                  <a:gd name="T80" fmla="*/ 0 w 64"/>
                  <a:gd name="T81" fmla="*/ 0 h 291"/>
                  <a:gd name="T82" fmla="*/ 0 w 64"/>
                  <a:gd name="T83" fmla="*/ 0 h 291"/>
                  <a:gd name="T84" fmla="*/ 0 w 64"/>
                  <a:gd name="T85" fmla="*/ 0 h 291"/>
                  <a:gd name="T86" fmla="*/ 0 w 64"/>
                  <a:gd name="T87" fmla="*/ 0 h 291"/>
                  <a:gd name="T88" fmla="*/ 0 w 64"/>
                  <a:gd name="T89" fmla="*/ 0 h 291"/>
                  <a:gd name="T90" fmla="*/ 0 w 64"/>
                  <a:gd name="T91" fmla="*/ 0 h 291"/>
                  <a:gd name="T92" fmla="*/ 0 w 64"/>
                  <a:gd name="T93" fmla="*/ 0 h 291"/>
                  <a:gd name="T94" fmla="*/ 0 w 64"/>
                  <a:gd name="T95" fmla="*/ 0 h 291"/>
                  <a:gd name="T96" fmla="*/ 0 w 64"/>
                  <a:gd name="T97" fmla="*/ 0 h 291"/>
                  <a:gd name="T98" fmla="*/ 0 w 64"/>
                  <a:gd name="T99" fmla="*/ 0 h 291"/>
                  <a:gd name="T100" fmla="*/ 0 w 64"/>
                  <a:gd name="T101" fmla="*/ 0 h 291"/>
                  <a:gd name="T102" fmla="*/ 0 w 64"/>
                  <a:gd name="T103" fmla="*/ 0 h 291"/>
                  <a:gd name="T104" fmla="*/ 0 w 64"/>
                  <a:gd name="T105" fmla="*/ 0 h 291"/>
                  <a:gd name="T106" fmla="*/ 0 w 64"/>
                  <a:gd name="T107" fmla="*/ 0 h 291"/>
                  <a:gd name="T108" fmla="*/ 0 w 64"/>
                  <a:gd name="T109" fmla="*/ 0 h 291"/>
                  <a:gd name="T110" fmla="*/ 0 w 64"/>
                  <a:gd name="T111" fmla="*/ 0 h 291"/>
                  <a:gd name="T112" fmla="*/ 0 w 64"/>
                  <a:gd name="T113" fmla="*/ 0 h 29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4"/>
                  <a:gd name="T172" fmla="*/ 0 h 291"/>
                  <a:gd name="T173" fmla="*/ 64 w 64"/>
                  <a:gd name="T174" fmla="*/ 291 h 29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4" h="291">
                    <a:moveTo>
                      <a:pt x="24" y="0"/>
                    </a:moveTo>
                    <a:lnTo>
                      <a:pt x="22" y="0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17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8" y="11"/>
                    </a:lnTo>
                    <a:lnTo>
                      <a:pt x="7" y="13"/>
                    </a:lnTo>
                    <a:lnTo>
                      <a:pt x="6" y="16"/>
                    </a:lnTo>
                    <a:lnTo>
                      <a:pt x="5" y="19"/>
                    </a:lnTo>
                    <a:lnTo>
                      <a:pt x="4" y="22"/>
                    </a:lnTo>
                    <a:lnTo>
                      <a:pt x="3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1" y="36"/>
                    </a:lnTo>
                    <a:lnTo>
                      <a:pt x="1" y="40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0" y="62"/>
                    </a:lnTo>
                    <a:lnTo>
                      <a:pt x="0" y="68"/>
                    </a:lnTo>
                    <a:lnTo>
                      <a:pt x="1" y="73"/>
                    </a:lnTo>
                    <a:lnTo>
                      <a:pt x="1" y="78"/>
                    </a:lnTo>
                    <a:lnTo>
                      <a:pt x="2" y="83"/>
                    </a:lnTo>
                    <a:lnTo>
                      <a:pt x="2" y="89"/>
                    </a:lnTo>
                    <a:lnTo>
                      <a:pt x="3" y="95"/>
                    </a:lnTo>
                    <a:lnTo>
                      <a:pt x="4" y="100"/>
                    </a:lnTo>
                    <a:lnTo>
                      <a:pt x="5" y="106"/>
                    </a:lnTo>
                    <a:lnTo>
                      <a:pt x="6" y="112"/>
                    </a:lnTo>
                    <a:lnTo>
                      <a:pt x="7" y="118"/>
                    </a:lnTo>
                    <a:lnTo>
                      <a:pt x="8" y="124"/>
                    </a:lnTo>
                    <a:lnTo>
                      <a:pt x="9" y="130"/>
                    </a:lnTo>
                    <a:lnTo>
                      <a:pt x="12" y="143"/>
                    </a:lnTo>
                    <a:lnTo>
                      <a:pt x="15" y="156"/>
                    </a:lnTo>
                    <a:lnTo>
                      <a:pt x="18" y="168"/>
                    </a:lnTo>
                    <a:lnTo>
                      <a:pt x="22" y="181"/>
                    </a:lnTo>
                    <a:lnTo>
                      <a:pt x="25" y="193"/>
                    </a:lnTo>
                    <a:lnTo>
                      <a:pt x="29" y="205"/>
                    </a:lnTo>
                    <a:lnTo>
                      <a:pt x="33" y="217"/>
                    </a:lnTo>
                    <a:lnTo>
                      <a:pt x="37" y="229"/>
                    </a:lnTo>
                    <a:lnTo>
                      <a:pt x="39" y="234"/>
                    </a:lnTo>
                    <a:lnTo>
                      <a:pt x="42" y="240"/>
                    </a:lnTo>
                    <a:lnTo>
                      <a:pt x="45" y="246"/>
                    </a:lnTo>
                    <a:lnTo>
                      <a:pt x="47" y="251"/>
                    </a:lnTo>
                    <a:lnTo>
                      <a:pt x="49" y="257"/>
                    </a:lnTo>
                    <a:lnTo>
                      <a:pt x="51" y="262"/>
                    </a:lnTo>
                    <a:lnTo>
                      <a:pt x="53" y="267"/>
                    </a:lnTo>
                    <a:lnTo>
                      <a:pt x="56" y="272"/>
                    </a:lnTo>
                    <a:lnTo>
                      <a:pt x="58" y="277"/>
                    </a:lnTo>
                    <a:lnTo>
                      <a:pt x="60" y="282"/>
                    </a:lnTo>
                    <a:lnTo>
                      <a:pt x="62" y="286"/>
                    </a:lnTo>
                    <a:lnTo>
                      <a:pt x="64" y="29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1" name="Line 5433"/>
              <p:cNvSpPr>
                <a:spLocks noChangeShapeType="1"/>
              </p:cNvSpPr>
              <p:nvPr/>
            </p:nvSpPr>
            <p:spPr bwMode="auto">
              <a:xfrm flipH="1">
                <a:off x="3000" y="2629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2" name="Freeform 5434"/>
              <p:cNvSpPr>
                <a:spLocks/>
              </p:cNvSpPr>
              <p:nvPr/>
            </p:nvSpPr>
            <p:spPr bwMode="auto">
              <a:xfrm>
                <a:off x="3000" y="2649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0 h 1"/>
                  <a:gd name="T4" fmla="*/ 0 w 12"/>
                  <a:gd name="T5" fmla="*/ 1 h 1"/>
                  <a:gd name="T6" fmla="*/ 0 w 12"/>
                  <a:gd name="T7" fmla="*/ 1 h 1"/>
                  <a:gd name="T8" fmla="*/ 0 w 12"/>
                  <a:gd name="T9" fmla="*/ 1 h 1"/>
                  <a:gd name="T10" fmla="*/ 0 w 12"/>
                  <a:gd name="T11" fmla="*/ 1 h 1"/>
                  <a:gd name="T12" fmla="*/ 0 w 12"/>
                  <a:gd name="T13" fmla="*/ 1 h 1"/>
                  <a:gd name="T14" fmla="*/ 0 w 12"/>
                  <a:gd name="T15" fmla="*/ 1 h 1"/>
                  <a:gd name="T16" fmla="*/ 0 w 12"/>
                  <a:gd name="T17" fmla="*/ 1 h 1"/>
                  <a:gd name="T18" fmla="*/ 0 w 12"/>
                  <a:gd name="T19" fmla="*/ 0 h 1"/>
                  <a:gd name="T20" fmla="*/ 0 w 12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"/>
                  <a:gd name="T34" fmla="*/ 0 h 1"/>
                  <a:gd name="T35" fmla="*/ 12 w 12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" h="1">
                    <a:moveTo>
                      <a:pt x="12" y="0"/>
                    </a:moveTo>
                    <a:lnTo>
                      <a:pt x="11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3" name="Line 5435"/>
              <p:cNvSpPr>
                <a:spLocks noChangeShapeType="1"/>
              </p:cNvSpPr>
              <p:nvPr/>
            </p:nvSpPr>
            <p:spPr bwMode="auto">
              <a:xfrm>
                <a:off x="3008" y="2611"/>
                <a:ext cx="1" cy="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4" name="Line 5436"/>
              <p:cNvSpPr>
                <a:spLocks noChangeShapeType="1"/>
              </p:cNvSpPr>
              <p:nvPr/>
            </p:nvSpPr>
            <p:spPr bwMode="auto">
              <a:xfrm flipH="1">
                <a:off x="3034" y="2640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5" name="Line 5437"/>
              <p:cNvSpPr>
                <a:spLocks noChangeShapeType="1"/>
              </p:cNvSpPr>
              <p:nvPr/>
            </p:nvSpPr>
            <p:spPr bwMode="auto">
              <a:xfrm flipH="1">
                <a:off x="3034" y="2644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6" name="Line 5438"/>
              <p:cNvSpPr>
                <a:spLocks noChangeShapeType="1"/>
              </p:cNvSpPr>
              <p:nvPr/>
            </p:nvSpPr>
            <p:spPr bwMode="auto">
              <a:xfrm flipH="1">
                <a:off x="3001" y="2642"/>
                <a:ext cx="4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7" name="Line 5439"/>
              <p:cNvSpPr>
                <a:spLocks noChangeShapeType="1"/>
              </p:cNvSpPr>
              <p:nvPr/>
            </p:nvSpPr>
            <p:spPr bwMode="auto">
              <a:xfrm>
                <a:off x="3037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8" name="Line 5440"/>
              <p:cNvSpPr>
                <a:spLocks noChangeShapeType="1"/>
              </p:cNvSpPr>
              <p:nvPr/>
            </p:nvSpPr>
            <p:spPr bwMode="auto">
              <a:xfrm>
                <a:off x="3038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29" name="Line 5441"/>
              <p:cNvSpPr>
                <a:spLocks noChangeShapeType="1"/>
              </p:cNvSpPr>
              <p:nvPr/>
            </p:nvSpPr>
            <p:spPr bwMode="auto">
              <a:xfrm flipH="1">
                <a:off x="3037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0" name="Line 5442"/>
              <p:cNvSpPr>
                <a:spLocks noChangeShapeType="1"/>
              </p:cNvSpPr>
              <p:nvPr/>
            </p:nvSpPr>
            <p:spPr bwMode="auto">
              <a:xfrm flipH="1" flipV="1">
                <a:off x="3037" y="26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1" name="Line 5443"/>
              <p:cNvSpPr>
                <a:spLocks noChangeShapeType="1"/>
              </p:cNvSpPr>
              <p:nvPr/>
            </p:nvSpPr>
            <p:spPr bwMode="auto">
              <a:xfrm flipH="1">
                <a:off x="3037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2" name="Line 5444"/>
              <p:cNvSpPr>
                <a:spLocks noChangeShapeType="1"/>
              </p:cNvSpPr>
              <p:nvPr/>
            </p:nvSpPr>
            <p:spPr bwMode="auto">
              <a:xfrm>
                <a:off x="3038" y="264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3" name="Line 5445"/>
              <p:cNvSpPr>
                <a:spLocks noChangeShapeType="1"/>
              </p:cNvSpPr>
              <p:nvPr/>
            </p:nvSpPr>
            <p:spPr bwMode="auto">
              <a:xfrm flipH="1">
                <a:off x="3037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4" name="Line 5446"/>
              <p:cNvSpPr>
                <a:spLocks noChangeShapeType="1"/>
              </p:cNvSpPr>
              <p:nvPr/>
            </p:nvSpPr>
            <p:spPr bwMode="auto">
              <a:xfrm flipH="1">
                <a:off x="3038" y="264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5" name="Line 5447"/>
              <p:cNvSpPr>
                <a:spLocks noChangeShapeType="1"/>
              </p:cNvSpPr>
              <p:nvPr/>
            </p:nvSpPr>
            <p:spPr bwMode="auto">
              <a:xfrm flipH="1">
                <a:off x="3038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6" name="Line 5448"/>
              <p:cNvSpPr>
                <a:spLocks noChangeShapeType="1"/>
              </p:cNvSpPr>
              <p:nvPr/>
            </p:nvSpPr>
            <p:spPr bwMode="auto">
              <a:xfrm flipV="1">
                <a:off x="3039" y="264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7" name="Line 5449"/>
              <p:cNvSpPr>
                <a:spLocks noChangeShapeType="1"/>
              </p:cNvSpPr>
              <p:nvPr/>
            </p:nvSpPr>
            <p:spPr bwMode="auto">
              <a:xfrm>
                <a:off x="3039" y="2641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8" name="Freeform 5450"/>
              <p:cNvSpPr>
                <a:spLocks/>
              </p:cNvSpPr>
              <p:nvPr/>
            </p:nvSpPr>
            <p:spPr bwMode="auto">
              <a:xfrm>
                <a:off x="3039" y="2642"/>
                <a:ext cx="1" cy="1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4"/>
                  <a:gd name="T17" fmla="*/ 1 w 1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4">
                    <a:moveTo>
                      <a:pt x="0" y="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39" name="Freeform 5451"/>
              <p:cNvSpPr>
                <a:spLocks/>
              </p:cNvSpPr>
              <p:nvPr/>
            </p:nvSpPr>
            <p:spPr bwMode="auto">
              <a:xfrm>
                <a:off x="3039" y="264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0" name="Line 5452"/>
              <p:cNvSpPr>
                <a:spLocks noChangeShapeType="1"/>
              </p:cNvSpPr>
              <p:nvPr/>
            </p:nvSpPr>
            <p:spPr bwMode="auto">
              <a:xfrm flipH="1">
                <a:off x="3038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1" name="Line 5453"/>
              <p:cNvSpPr>
                <a:spLocks noChangeShapeType="1"/>
              </p:cNvSpPr>
              <p:nvPr/>
            </p:nvSpPr>
            <p:spPr bwMode="auto">
              <a:xfrm flipH="1">
                <a:off x="3038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2" name="Line 5454"/>
              <p:cNvSpPr>
                <a:spLocks noChangeShapeType="1"/>
              </p:cNvSpPr>
              <p:nvPr/>
            </p:nvSpPr>
            <p:spPr bwMode="auto">
              <a:xfrm>
                <a:off x="3039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3" name="Line 5455"/>
              <p:cNvSpPr>
                <a:spLocks noChangeShapeType="1"/>
              </p:cNvSpPr>
              <p:nvPr/>
            </p:nvSpPr>
            <p:spPr bwMode="auto">
              <a:xfrm flipV="1">
                <a:off x="3039" y="264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4" name="Line 5456"/>
              <p:cNvSpPr>
                <a:spLocks noChangeShapeType="1"/>
              </p:cNvSpPr>
              <p:nvPr/>
            </p:nvSpPr>
            <p:spPr bwMode="auto">
              <a:xfrm>
                <a:off x="3010" y="263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5" name="Line 5457"/>
              <p:cNvSpPr>
                <a:spLocks noChangeShapeType="1"/>
              </p:cNvSpPr>
              <p:nvPr/>
            </p:nvSpPr>
            <p:spPr bwMode="auto">
              <a:xfrm>
                <a:off x="3008" y="263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6" name="Line 5458"/>
              <p:cNvSpPr>
                <a:spLocks noChangeShapeType="1"/>
              </p:cNvSpPr>
              <p:nvPr/>
            </p:nvSpPr>
            <p:spPr bwMode="auto">
              <a:xfrm>
                <a:off x="3008" y="264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7" name="Line 5459"/>
              <p:cNvSpPr>
                <a:spLocks noChangeShapeType="1"/>
              </p:cNvSpPr>
              <p:nvPr/>
            </p:nvSpPr>
            <p:spPr bwMode="auto">
              <a:xfrm>
                <a:off x="3010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8" name="Line 5460"/>
              <p:cNvSpPr>
                <a:spLocks noChangeShapeType="1"/>
              </p:cNvSpPr>
              <p:nvPr/>
            </p:nvSpPr>
            <p:spPr bwMode="auto">
              <a:xfrm>
                <a:off x="3010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49" name="Line 5461"/>
              <p:cNvSpPr>
                <a:spLocks noChangeShapeType="1"/>
              </p:cNvSpPr>
              <p:nvPr/>
            </p:nvSpPr>
            <p:spPr bwMode="auto">
              <a:xfrm flipH="1">
                <a:off x="3028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0" name="Line 5462"/>
              <p:cNvSpPr>
                <a:spLocks noChangeShapeType="1"/>
              </p:cNvSpPr>
              <p:nvPr/>
            </p:nvSpPr>
            <p:spPr bwMode="auto">
              <a:xfrm flipH="1">
                <a:off x="3028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1" name="Line 5463"/>
              <p:cNvSpPr>
                <a:spLocks noChangeShapeType="1"/>
              </p:cNvSpPr>
              <p:nvPr/>
            </p:nvSpPr>
            <p:spPr bwMode="auto">
              <a:xfrm>
                <a:off x="3033" y="2640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2" name="Line 5464"/>
              <p:cNvSpPr>
                <a:spLocks noChangeShapeType="1"/>
              </p:cNvSpPr>
              <p:nvPr/>
            </p:nvSpPr>
            <p:spPr bwMode="auto">
              <a:xfrm>
                <a:off x="3034" y="2640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3" name="Line 5465"/>
              <p:cNvSpPr>
                <a:spLocks noChangeShapeType="1"/>
              </p:cNvSpPr>
              <p:nvPr/>
            </p:nvSpPr>
            <p:spPr bwMode="auto">
              <a:xfrm flipH="1">
                <a:off x="3028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4" name="Line 5466"/>
              <p:cNvSpPr>
                <a:spLocks noChangeShapeType="1"/>
              </p:cNvSpPr>
              <p:nvPr/>
            </p:nvSpPr>
            <p:spPr bwMode="auto">
              <a:xfrm flipH="1">
                <a:off x="3028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5" name="Line 5467"/>
              <p:cNvSpPr>
                <a:spLocks noChangeShapeType="1"/>
              </p:cNvSpPr>
              <p:nvPr/>
            </p:nvSpPr>
            <p:spPr bwMode="auto">
              <a:xfrm>
                <a:off x="3023" y="2637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6" name="Freeform 5468"/>
              <p:cNvSpPr>
                <a:spLocks/>
              </p:cNvSpPr>
              <p:nvPr/>
            </p:nvSpPr>
            <p:spPr bwMode="auto">
              <a:xfrm>
                <a:off x="3028" y="2637"/>
                <a:ext cx="1" cy="3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0 h 10"/>
                  <a:gd name="T4" fmla="*/ 1 w 1"/>
                  <a:gd name="T5" fmla="*/ 0 h 10"/>
                  <a:gd name="T6" fmla="*/ 1 w 1"/>
                  <a:gd name="T7" fmla="*/ 0 h 10"/>
                  <a:gd name="T8" fmla="*/ 1 w 1"/>
                  <a:gd name="T9" fmla="*/ 0 h 10"/>
                  <a:gd name="T10" fmla="*/ 0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0" y="10"/>
                    </a:moveTo>
                    <a:lnTo>
                      <a:pt x="1" y="8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7" name="Line 5469"/>
              <p:cNvSpPr>
                <a:spLocks noChangeShapeType="1"/>
              </p:cNvSpPr>
              <p:nvPr/>
            </p:nvSpPr>
            <p:spPr bwMode="auto">
              <a:xfrm flipH="1">
                <a:off x="3023" y="2640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8" name="Line 5470"/>
              <p:cNvSpPr>
                <a:spLocks noChangeShapeType="1"/>
              </p:cNvSpPr>
              <p:nvPr/>
            </p:nvSpPr>
            <p:spPr bwMode="auto">
              <a:xfrm flipH="1">
                <a:off x="3023" y="264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59" name="Line 5471"/>
              <p:cNvSpPr>
                <a:spLocks noChangeShapeType="1"/>
              </p:cNvSpPr>
              <p:nvPr/>
            </p:nvSpPr>
            <p:spPr bwMode="auto">
              <a:xfrm>
                <a:off x="3023" y="2647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0" name="Line 5472"/>
              <p:cNvSpPr>
                <a:spLocks noChangeShapeType="1"/>
              </p:cNvSpPr>
              <p:nvPr/>
            </p:nvSpPr>
            <p:spPr bwMode="auto">
              <a:xfrm>
                <a:off x="3028" y="263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1" name="Freeform 5473"/>
              <p:cNvSpPr>
                <a:spLocks/>
              </p:cNvSpPr>
              <p:nvPr/>
            </p:nvSpPr>
            <p:spPr bwMode="auto">
              <a:xfrm>
                <a:off x="3028" y="2640"/>
                <a:ext cx="1" cy="5"/>
              </a:xfrm>
              <a:custGeom>
                <a:avLst/>
                <a:gdLst>
                  <a:gd name="T0" fmla="*/ 0 w 1"/>
                  <a:gd name="T1" fmla="*/ 0 h 20"/>
                  <a:gd name="T2" fmla="*/ 1 w 1"/>
                  <a:gd name="T3" fmla="*/ 0 h 20"/>
                  <a:gd name="T4" fmla="*/ 1 w 1"/>
                  <a:gd name="T5" fmla="*/ 0 h 20"/>
                  <a:gd name="T6" fmla="*/ 1 w 1"/>
                  <a:gd name="T7" fmla="*/ 0 h 20"/>
                  <a:gd name="T8" fmla="*/ 1 w 1"/>
                  <a:gd name="T9" fmla="*/ 0 h 20"/>
                  <a:gd name="T10" fmla="*/ 0 w 1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0"/>
                  <a:gd name="T20" fmla="*/ 1 w 1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0">
                    <a:moveTo>
                      <a:pt x="0" y="20"/>
                    </a:moveTo>
                    <a:lnTo>
                      <a:pt x="1" y="16"/>
                    </a:lnTo>
                    <a:lnTo>
                      <a:pt x="1" y="12"/>
                    </a:lnTo>
                    <a:lnTo>
                      <a:pt x="1" y="8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2" name="Freeform 5474"/>
              <p:cNvSpPr>
                <a:spLocks/>
              </p:cNvSpPr>
              <p:nvPr/>
            </p:nvSpPr>
            <p:spPr bwMode="auto">
              <a:xfrm>
                <a:off x="3028" y="2645"/>
                <a:ext cx="1" cy="2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0 h 10"/>
                  <a:gd name="T4" fmla="*/ 1 w 1"/>
                  <a:gd name="T5" fmla="*/ 0 h 10"/>
                  <a:gd name="T6" fmla="*/ 1 w 1"/>
                  <a:gd name="T7" fmla="*/ 0 h 10"/>
                  <a:gd name="T8" fmla="*/ 1 w 1"/>
                  <a:gd name="T9" fmla="*/ 0 h 10"/>
                  <a:gd name="T10" fmla="*/ 0 w 1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0"/>
                  <a:gd name="T20" fmla="*/ 1 w 1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0">
                    <a:moveTo>
                      <a:pt x="0" y="10"/>
                    </a:moveTo>
                    <a:lnTo>
                      <a:pt x="1" y="8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3" name="Freeform 5475"/>
              <p:cNvSpPr>
                <a:spLocks/>
              </p:cNvSpPr>
              <p:nvPr/>
            </p:nvSpPr>
            <p:spPr bwMode="auto">
              <a:xfrm>
                <a:off x="3022" y="2645"/>
                <a:ext cx="1" cy="2"/>
              </a:xfrm>
              <a:custGeom>
                <a:avLst/>
                <a:gdLst>
                  <a:gd name="T0" fmla="*/ 1 w 2"/>
                  <a:gd name="T1" fmla="*/ 0 h 10"/>
                  <a:gd name="T2" fmla="*/ 1 w 2"/>
                  <a:gd name="T3" fmla="*/ 0 h 10"/>
                  <a:gd name="T4" fmla="*/ 1 w 2"/>
                  <a:gd name="T5" fmla="*/ 0 h 10"/>
                  <a:gd name="T6" fmla="*/ 0 w 2"/>
                  <a:gd name="T7" fmla="*/ 0 h 10"/>
                  <a:gd name="T8" fmla="*/ 1 w 2"/>
                  <a:gd name="T9" fmla="*/ 0 h 10"/>
                  <a:gd name="T10" fmla="*/ 1 w 2"/>
                  <a:gd name="T11" fmla="*/ 0 h 10"/>
                  <a:gd name="T12" fmla="*/ 1 w 2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0"/>
                  <a:gd name="T23" fmla="*/ 2 w 2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0">
                    <a:moveTo>
                      <a:pt x="2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2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4" name="Freeform 5476"/>
              <p:cNvSpPr>
                <a:spLocks/>
              </p:cNvSpPr>
              <p:nvPr/>
            </p:nvSpPr>
            <p:spPr bwMode="auto">
              <a:xfrm>
                <a:off x="3022" y="2637"/>
                <a:ext cx="1" cy="3"/>
              </a:xfrm>
              <a:custGeom>
                <a:avLst/>
                <a:gdLst>
                  <a:gd name="T0" fmla="*/ 1 w 2"/>
                  <a:gd name="T1" fmla="*/ 0 h 10"/>
                  <a:gd name="T2" fmla="*/ 1 w 2"/>
                  <a:gd name="T3" fmla="*/ 0 h 10"/>
                  <a:gd name="T4" fmla="*/ 1 w 2"/>
                  <a:gd name="T5" fmla="*/ 0 h 10"/>
                  <a:gd name="T6" fmla="*/ 0 w 2"/>
                  <a:gd name="T7" fmla="*/ 0 h 10"/>
                  <a:gd name="T8" fmla="*/ 1 w 2"/>
                  <a:gd name="T9" fmla="*/ 0 h 10"/>
                  <a:gd name="T10" fmla="*/ 1 w 2"/>
                  <a:gd name="T11" fmla="*/ 0 h 10"/>
                  <a:gd name="T12" fmla="*/ 1 w 2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0"/>
                  <a:gd name="T23" fmla="*/ 2 w 2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0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2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5" name="Freeform 5477"/>
              <p:cNvSpPr>
                <a:spLocks/>
              </p:cNvSpPr>
              <p:nvPr/>
            </p:nvSpPr>
            <p:spPr bwMode="auto">
              <a:xfrm>
                <a:off x="3021" y="2637"/>
                <a:ext cx="2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1 h 2"/>
                  <a:gd name="T6" fmla="*/ 0 w 5"/>
                  <a:gd name="T7" fmla="*/ 1 h 2"/>
                  <a:gd name="T8" fmla="*/ 0 w 5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6" name="Line 5478"/>
              <p:cNvSpPr>
                <a:spLocks noChangeShapeType="1"/>
              </p:cNvSpPr>
              <p:nvPr/>
            </p:nvSpPr>
            <p:spPr bwMode="auto">
              <a:xfrm>
                <a:off x="3028" y="26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7" name="Freeform 5479"/>
              <p:cNvSpPr>
                <a:spLocks/>
              </p:cNvSpPr>
              <p:nvPr/>
            </p:nvSpPr>
            <p:spPr bwMode="auto">
              <a:xfrm>
                <a:off x="3021" y="2647"/>
                <a:ext cx="2" cy="1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0 h 3"/>
                  <a:gd name="T6" fmla="*/ 0 w 5"/>
                  <a:gd name="T7" fmla="*/ 0 h 3"/>
                  <a:gd name="T8" fmla="*/ 0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3"/>
                    </a:move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8" name="Line 5480"/>
              <p:cNvSpPr>
                <a:spLocks noChangeShapeType="1"/>
              </p:cNvSpPr>
              <p:nvPr/>
            </p:nvSpPr>
            <p:spPr bwMode="auto">
              <a:xfrm flipV="1">
                <a:off x="3028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69" name="Line 5481"/>
              <p:cNvSpPr>
                <a:spLocks noChangeShapeType="1"/>
              </p:cNvSpPr>
              <p:nvPr/>
            </p:nvSpPr>
            <p:spPr bwMode="auto">
              <a:xfrm>
                <a:off x="3033" y="264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0" name="Line 5482"/>
              <p:cNvSpPr>
                <a:spLocks noChangeShapeType="1"/>
              </p:cNvSpPr>
              <p:nvPr/>
            </p:nvSpPr>
            <p:spPr bwMode="auto">
              <a:xfrm flipV="1">
                <a:off x="3033" y="264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1" name="Line 5483"/>
              <p:cNvSpPr>
                <a:spLocks noChangeShapeType="1"/>
              </p:cNvSpPr>
              <p:nvPr/>
            </p:nvSpPr>
            <p:spPr bwMode="auto">
              <a:xfrm>
                <a:off x="3011" y="2647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2" name="Line 5484"/>
              <p:cNvSpPr>
                <a:spLocks noChangeShapeType="1"/>
              </p:cNvSpPr>
              <p:nvPr/>
            </p:nvSpPr>
            <p:spPr bwMode="auto">
              <a:xfrm>
                <a:off x="3011" y="2638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3" name="Line 5485"/>
              <p:cNvSpPr>
                <a:spLocks noChangeShapeType="1"/>
              </p:cNvSpPr>
              <p:nvPr/>
            </p:nvSpPr>
            <p:spPr bwMode="auto">
              <a:xfrm>
                <a:off x="215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4" name="Freeform 5486"/>
              <p:cNvSpPr>
                <a:spLocks/>
              </p:cNvSpPr>
              <p:nvPr/>
            </p:nvSpPr>
            <p:spPr bwMode="auto">
              <a:xfrm>
                <a:off x="2151" y="3002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0" y="0"/>
                    </a:moveTo>
                    <a:lnTo>
                      <a:pt x="3" y="1"/>
                    </a:lnTo>
                    <a:lnTo>
                      <a:pt x="6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5" name="Line 5487"/>
              <p:cNvSpPr>
                <a:spLocks noChangeShapeType="1"/>
              </p:cNvSpPr>
              <p:nvPr/>
            </p:nvSpPr>
            <p:spPr bwMode="auto">
              <a:xfrm>
                <a:off x="2153" y="300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6" name="Line 5488"/>
              <p:cNvSpPr>
                <a:spLocks noChangeShapeType="1"/>
              </p:cNvSpPr>
              <p:nvPr/>
            </p:nvSpPr>
            <p:spPr bwMode="auto">
              <a:xfrm>
                <a:off x="2154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7" name="Line 5489"/>
              <p:cNvSpPr>
                <a:spLocks noChangeShapeType="1"/>
              </p:cNvSpPr>
              <p:nvPr/>
            </p:nvSpPr>
            <p:spPr bwMode="auto">
              <a:xfrm flipV="1">
                <a:off x="2156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8" name="Line 5490"/>
              <p:cNvSpPr>
                <a:spLocks noChangeShapeType="1"/>
              </p:cNvSpPr>
              <p:nvPr/>
            </p:nvSpPr>
            <p:spPr bwMode="auto">
              <a:xfrm>
                <a:off x="2158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79" name="Freeform 5491"/>
              <p:cNvSpPr>
                <a:spLocks/>
              </p:cNvSpPr>
              <p:nvPr/>
            </p:nvSpPr>
            <p:spPr bwMode="auto">
              <a:xfrm>
                <a:off x="2160" y="3002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0" y="2"/>
                    </a:moveTo>
                    <a:lnTo>
                      <a:pt x="3" y="1"/>
                    </a:lnTo>
                    <a:lnTo>
                      <a:pt x="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0" name="Line 5492"/>
              <p:cNvSpPr>
                <a:spLocks noChangeShapeType="1"/>
              </p:cNvSpPr>
              <p:nvPr/>
            </p:nvSpPr>
            <p:spPr bwMode="auto">
              <a:xfrm flipV="1">
                <a:off x="216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1" name="Line 5493"/>
              <p:cNvSpPr>
                <a:spLocks noChangeShapeType="1"/>
              </p:cNvSpPr>
              <p:nvPr/>
            </p:nvSpPr>
            <p:spPr bwMode="auto">
              <a:xfrm flipV="1">
                <a:off x="216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2" name="Freeform 5494"/>
              <p:cNvSpPr>
                <a:spLocks/>
              </p:cNvSpPr>
              <p:nvPr/>
            </p:nvSpPr>
            <p:spPr bwMode="auto">
              <a:xfrm>
                <a:off x="2160" y="3001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3" name="Line 5495"/>
              <p:cNvSpPr>
                <a:spLocks noChangeShapeType="1"/>
              </p:cNvSpPr>
              <p:nvPr/>
            </p:nvSpPr>
            <p:spPr bwMode="auto">
              <a:xfrm flipH="1" flipV="1">
                <a:off x="2158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4" name="Line 5496"/>
              <p:cNvSpPr>
                <a:spLocks noChangeShapeType="1"/>
              </p:cNvSpPr>
              <p:nvPr/>
            </p:nvSpPr>
            <p:spPr bwMode="auto">
              <a:xfrm flipH="1">
                <a:off x="2156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5" name="Line 5497"/>
              <p:cNvSpPr>
                <a:spLocks noChangeShapeType="1"/>
              </p:cNvSpPr>
              <p:nvPr/>
            </p:nvSpPr>
            <p:spPr bwMode="auto">
              <a:xfrm flipH="1">
                <a:off x="2154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6" name="Line 5498"/>
              <p:cNvSpPr>
                <a:spLocks noChangeShapeType="1"/>
              </p:cNvSpPr>
              <p:nvPr/>
            </p:nvSpPr>
            <p:spPr bwMode="auto">
              <a:xfrm flipH="1">
                <a:off x="2153" y="30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7" name="Freeform 5499"/>
              <p:cNvSpPr>
                <a:spLocks/>
              </p:cNvSpPr>
              <p:nvPr/>
            </p:nvSpPr>
            <p:spPr bwMode="auto">
              <a:xfrm>
                <a:off x="2151" y="3001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8" name="Line 5500"/>
              <p:cNvSpPr>
                <a:spLocks noChangeShapeType="1"/>
              </p:cNvSpPr>
              <p:nvPr/>
            </p:nvSpPr>
            <p:spPr bwMode="auto">
              <a:xfrm>
                <a:off x="215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9" name="Line 5501"/>
              <p:cNvSpPr>
                <a:spLocks noChangeShapeType="1"/>
              </p:cNvSpPr>
              <p:nvPr/>
            </p:nvSpPr>
            <p:spPr bwMode="auto">
              <a:xfrm flipV="1">
                <a:off x="216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0" name="Freeform 5502"/>
              <p:cNvSpPr>
                <a:spLocks/>
              </p:cNvSpPr>
              <p:nvPr/>
            </p:nvSpPr>
            <p:spPr bwMode="auto">
              <a:xfrm>
                <a:off x="2160" y="3001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1" name="Line 5503"/>
              <p:cNvSpPr>
                <a:spLocks noChangeShapeType="1"/>
              </p:cNvSpPr>
              <p:nvPr/>
            </p:nvSpPr>
            <p:spPr bwMode="auto">
              <a:xfrm flipH="1" flipV="1">
                <a:off x="2158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2" name="Line 5504"/>
              <p:cNvSpPr>
                <a:spLocks noChangeShapeType="1"/>
              </p:cNvSpPr>
              <p:nvPr/>
            </p:nvSpPr>
            <p:spPr bwMode="auto">
              <a:xfrm flipH="1">
                <a:off x="2156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3" name="Line 5505"/>
              <p:cNvSpPr>
                <a:spLocks noChangeShapeType="1"/>
              </p:cNvSpPr>
              <p:nvPr/>
            </p:nvSpPr>
            <p:spPr bwMode="auto">
              <a:xfrm flipH="1">
                <a:off x="2154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4" name="Line 5506"/>
              <p:cNvSpPr>
                <a:spLocks noChangeShapeType="1"/>
              </p:cNvSpPr>
              <p:nvPr/>
            </p:nvSpPr>
            <p:spPr bwMode="auto">
              <a:xfrm flipH="1">
                <a:off x="2153" y="30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5" name="Freeform 5507"/>
              <p:cNvSpPr>
                <a:spLocks/>
              </p:cNvSpPr>
              <p:nvPr/>
            </p:nvSpPr>
            <p:spPr bwMode="auto">
              <a:xfrm>
                <a:off x="2151" y="3001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6" name="Line 5508"/>
              <p:cNvSpPr>
                <a:spLocks noChangeShapeType="1"/>
              </p:cNvSpPr>
              <p:nvPr/>
            </p:nvSpPr>
            <p:spPr bwMode="auto">
              <a:xfrm>
                <a:off x="2151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7" name="Freeform 5509"/>
              <p:cNvSpPr>
                <a:spLocks/>
              </p:cNvSpPr>
              <p:nvPr/>
            </p:nvSpPr>
            <p:spPr bwMode="auto">
              <a:xfrm>
                <a:off x="2163" y="2989"/>
                <a:ext cx="1" cy="1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w 2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3"/>
                  <a:gd name="T14" fmla="*/ 2 w 2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3">
                    <a:moveTo>
                      <a:pt x="2" y="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8" name="Freeform 5510"/>
              <p:cNvSpPr>
                <a:spLocks/>
              </p:cNvSpPr>
              <p:nvPr/>
            </p:nvSpPr>
            <p:spPr bwMode="auto">
              <a:xfrm>
                <a:off x="2161" y="2988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9" name="Freeform 5511"/>
              <p:cNvSpPr>
                <a:spLocks/>
              </p:cNvSpPr>
              <p:nvPr/>
            </p:nvSpPr>
            <p:spPr bwMode="auto">
              <a:xfrm>
                <a:off x="2159" y="2988"/>
                <a:ext cx="2" cy="1"/>
              </a:xfrm>
              <a:custGeom>
                <a:avLst/>
                <a:gdLst>
                  <a:gd name="T0" fmla="*/ 0 w 8"/>
                  <a:gd name="T1" fmla="*/ 1 h 1"/>
                  <a:gd name="T2" fmla="*/ 0 w 8"/>
                  <a:gd name="T3" fmla="*/ 0 h 1"/>
                  <a:gd name="T4" fmla="*/ 0 w 8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1"/>
                    </a:move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0" name="Freeform 5512"/>
              <p:cNvSpPr>
                <a:spLocks/>
              </p:cNvSpPr>
              <p:nvPr/>
            </p:nvSpPr>
            <p:spPr bwMode="auto">
              <a:xfrm>
                <a:off x="2156" y="2987"/>
                <a:ext cx="3" cy="1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0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1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1" name="Freeform 5513"/>
              <p:cNvSpPr>
                <a:spLocks/>
              </p:cNvSpPr>
              <p:nvPr/>
            </p:nvSpPr>
            <p:spPr bwMode="auto">
              <a:xfrm>
                <a:off x="2153" y="2987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0 h 1"/>
                  <a:gd name="T4" fmla="*/ 0 w 1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0"/>
                    </a:moveTo>
                    <a:lnTo>
                      <a:pt x="6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2" name="Freeform 5514"/>
              <p:cNvSpPr>
                <a:spLocks/>
              </p:cNvSpPr>
              <p:nvPr/>
            </p:nvSpPr>
            <p:spPr bwMode="auto">
              <a:xfrm>
                <a:off x="2151" y="2988"/>
                <a:ext cx="2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0 w 8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0"/>
                    </a:moveTo>
                    <a:lnTo>
                      <a:pt x="4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3" name="Freeform 5515"/>
              <p:cNvSpPr>
                <a:spLocks/>
              </p:cNvSpPr>
              <p:nvPr/>
            </p:nvSpPr>
            <p:spPr bwMode="auto">
              <a:xfrm>
                <a:off x="2150" y="2988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4" y="1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4" name="Freeform 5516"/>
              <p:cNvSpPr>
                <a:spLocks/>
              </p:cNvSpPr>
              <p:nvPr/>
            </p:nvSpPr>
            <p:spPr bwMode="auto">
              <a:xfrm>
                <a:off x="2149" y="298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3"/>
                  <a:gd name="T14" fmla="*/ 1 w 1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5" name="Line 5517"/>
              <p:cNvSpPr>
                <a:spLocks noChangeShapeType="1"/>
              </p:cNvSpPr>
              <p:nvPr/>
            </p:nvSpPr>
            <p:spPr bwMode="auto">
              <a:xfrm flipV="1">
                <a:off x="2161" y="299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6" name="Freeform 5518"/>
              <p:cNvSpPr>
                <a:spLocks/>
              </p:cNvSpPr>
              <p:nvPr/>
            </p:nvSpPr>
            <p:spPr bwMode="auto">
              <a:xfrm>
                <a:off x="2160" y="2995"/>
                <a:ext cx="1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1 h 2"/>
                  <a:gd name="T4" fmla="*/ 0 w 6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2"/>
                    </a:move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7" name="Line 5519"/>
              <p:cNvSpPr>
                <a:spLocks noChangeShapeType="1"/>
              </p:cNvSpPr>
              <p:nvPr/>
            </p:nvSpPr>
            <p:spPr bwMode="auto">
              <a:xfrm flipH="1" flipV="1">
                <a:off x="2158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8" name="Line 5520"/>
              <p:cNvSpPr>
                <a:spLocks noChangeShapeType="1"/>
              </p:cNvSpPr>
              <p:nvPr/>
            </p:nvSpPr>
            <p:spPr bwMode="auto">
              <a:xfrm flipH="1">
                <a:off x="2156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9" name="Line 5521"/>
              <p:cNvSpPr>
                <a:spLocks noChangeShapeType="1"/>
              </p:cNvSpPr>
              <p:nvPr/>
            </p:nvSpPr>
            <p:spPr bwMode="auto">
              <a:xfrm flipH="1">
                <a:off x="2154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0" name="Line 5522"/>
              <p:cNvSpPr>
                <a:spLocks noChangeShapeType="1"/>
              </p:cNvSpPr>
              <p:nvPr/>
            </p:nvSpPr>
            <p:spPr bwMode="auto">
              <a:xfrm flipH="1">
                <a:off x="2153" y="299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1" name="Freeform 5523"/>
              <p:cNvSpPr>
                <a:spLocks/>
              </p:cNvSpPr>
              <p:nvPr/>
            </p:nvSpPr>
            <p:spPr bwMode="auto">
              <a:xfrm>
                <a:off x="2151" y="2995"/>
                <a:ext cx="2" cy="1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1 h 2"/>
                  <a:gd name="T4" fmla="*/ 0 w 6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"/>
                  <a:gd name="T11" fmla="*/ 6 w 6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">
                    <a:moveTo>
                      <a:pt x="6" y="0"/>
                    </a:moveTo>
                    <a:lnTo>
                      <a:pt x="3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2" name="Line 5524"/>
              <p:cNvSpPr>
                <a:spLocks noChangeShapeType="1"/>
              </p:cNvSpPr>
              <p:nvPr/>
            </p:nvSpPr>
            <p:spPr bwMode="auto">
              <a:xfrm>
                <a:off x="2151" y="299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3" name="Freeform 5525"/>
              <p:cNvSpPr>
                <a:spLocks/>
              </p:cNvSpPr>
              <p:nvPr/>
            </p:nvSpPr>
            <p:spPr bwMode="auto">
              <a:xfrm>
                <a:off x="2163" y="2961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4" name="Freeform 5526"/>
              <p:cNvSpPr>
                <a:spLocks/>
              </p:cNvSpPr>
              <p:nvPr/>
            </p:nvSpPr>
            <p:spPr bwMode="auto">
              <a:xfrm>
                <a:off x="2161" y="2961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5" name="Freeform 5527"/>
              <p:cNvSpPr>
                <a:spLocks/>
              </p:cNvSpPr>
              <p:nvPr/>
            </p:nvSpPr>
            <p:spPr bwMode="auto">
              <a:xfrm>
                <a:off x="2159" y="2960"/>
                <a:ext cx="2" cy="1"/>
              </a:xfrm>
              <a:custGeom>
                <a:avLst/>
                <a:gdLst>
                  <a:gd name="T0" fmla="*/ 0 w 8"/>
                  <a:gd name="T1" fmla="*/ 1 h 2"/>
                  <a:gd name="T2" fmla="*/ 0 w 8"/>
                  <a:gd name="T3" fmla="*/ 1 h 2"/>
                  <a:gd name="T4" fmla="*/ 0 w 8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2"/>
                    </a:move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6" name="Freeform 5528"/>
              <p:cNvSpPr>
                <a:spLocks/>
              </p:cNvSpPr>
              <p:nvPr/>
            </p:nvSpPr>
            <p:spPr bwMode="auto">
              <a:xfrm>
                <a:off x="2156" y="2960"/>
                <a:ext cx="3" cy="1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1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1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7" name="Freeform 5529"/>
              <p:cNvSpPr>
                <a:spLocks/>
              </p:cNvSpPr>
              <p:nvPr/>
            </p:nvSpPr>
            <p:spPr bwMode="auto">
              <a:xfrm>
                <a:off x="2153" y="2960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0"/>
                    </a:moveTo>
                    <a:lnTo>
                      <a:pt x="6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8" name="Freeform 5530"/>
              <p:cNvSpPr>
                <a:spLocks/>
              </p:cNvSpPr>
              <p:nvPr/>
            </p:nvSpPr>
            <p:spPr bwMode="auto">
              <a:xfrm>
                <a:off x="2151" y="2960"/>
                <a:ext cx="2" cy="1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1 h 2"/>
                  <a:gd name="T4" fmla="*/ 0 w 8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0"/>
                    </a:moveTo>
                    <a:lnTo>
                      <a:pt x="4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9" name="Freeform 5531"/>
              <p:cNvSpPr>
                <a:spLocks/>
              </p:cNvSpPr>
              <p:nvPr/>
            </p:nvSpPr>
            <p:spPr bwMode="auto">
              <a:xfrm>
                <a:off x="2150" y="2961"/>
                <a:ext cx="1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0" name="Freeform 5532"/>
              <p:cNvSpPr>
                <a:spLocks/>
              </p:cNvSpPr>
              <p:nvPr/>
            </p:nvSpPr>
            <p:spPr bwMode="auto">
              <a:xfrm>
                <a:off x="2149" y="296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1" name="Line 5533"/>
              <p:cNvSpPr>
                <a:spLocks noChangeShapeType="1"/>
              </p:cNvSpPr>
              <p:nvPr/>
            </p:nvSpPr>
            <p:spPr bwMode="auto">
              <a:xfrm>
                <a:off x="2794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2" name="Freeform 5534"/>
              <p:cNvSpPr>
                <a:spLocks/>
              </p:cNvSpPr>
              <p:nvPr/>
            </p:nvSpPr>
            <p:spPr bwMode="auto">
              <a:xfrm>
                <a:off x="2794" y="3002"/>
                <a:ext cx="1" cy="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0 w 5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0"/>
                    </a:moveTo>
                    <a:lnTo>
                      <a:pt x="2" y="1"/>
                    </a:lnTo>
                    <a:lnTo>
                      <a:pt x="5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3" name="Line 5535"/>
              <p:cNvSpPr>
                <a:spLocks noChangeShapeType="1"/>
              </p:cNvSpPr>
              <p:nvPr/>
            </p:nvSpPr>
            <p:spPr bwMode="auto">
              <a:xfrm>
                <a:off x="2795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4" name="Line 5536"/>
              <p:cNvSpPr>
                <a:spLocks noChangeShapeType="1"/>
              </p:cNvSpPr>
              <p:nvPr/>
            </p:nvSpPr>
            <p:spPr bwMode="auto">
              <a:xfrm>
                <a:off x="2797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5" name="Line 5537"/>
              <p:cNvSpPr>
                <a:spLocks noChangeShapeType="1"/>
              </p:cNvSpPr>
              <p:nvPr/>
            </p:nvSpPr>
            <p:spPr bwMode="auto">
              <a:xfrm flipV="1">
                <a:off x="2799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6" name="Line 5538"/>
              <p:cNvSpPr>
                <a:spLocks noChangeShapeType="1"/>
              </p:cNvSpPr>
              <p:nvPr/>
            </p:nvSpPr>
            <p:spPr bwMode="auto">
              <a:xfrm>
                <a:off x="2801" y="300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7" name="Freeform 5539"/>
              <p:cNvSpPr>
                <a:spLocks/>
              </p:cNvSpPr>
              <p:nvPr/>
            </p:nvSpPr>
            <p:spPr bwMode="auto">
              <a:xfrm>
                <a:off x="2803" y="3002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2"/>
                    </a:moveTo>
                    <a:lnTo>
                      <a:pt x="2" y="1"/>
                    </a:lnTo>
                    <a:lnTo>
                      <a:pt x="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8" name="Line 5540"/>
              <p:cNvSpPr>
                <a:spLocks noChangeShapeType="1"/>
              </p:cNvSpPr>
              <p:nvPr/>
            </p:nvSpPr>
            <p:spPr bwMode="auto">
              <a:xfrm flipV="1">
                <a:off x="2804" y="30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9" name="Freeform 5541"/>
              <p:cNvSpPr>
                <a:spLocks/>
              </p:cNvSpPr>
              <p:nvPr/>
            </p:nvSpPr>
            <p:spPr bwMode="auto">
              <a:xfrm>
                <a:off x="2804" y="30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0" name="Freeform 5542"/>
              <p:cNvSpPr>
                <a:spLocks/>
              </p:cNvSpPr>
              <p:nvPr/>
            </p:nvSpPr>
            <p:spPr bwMode="auto">
              <a:xfrm>
                <a:off x="2803" y="3001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31" name="Line 5543"/>
              <p:cNvSpPr>
                <a:spLocks noChangeShapeType="1"/>
              </p:cNvSpPr>
              <p:nvPr/>
            </p:nvSpPr>
            <p:spPr bwMode="auto">
              <a:xfrm flipH="1" flipV="1">
                <a:off x="2801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7" name="Group 5544"/>
            <p:cNvGrpSpPr>
              <a:grpSpLocks/>
            </p:cNvGrpSpPr>
            <p:nvPr/>
          </p:nvGrpSpPr>
          <p:grpSpPr bwMode="auto">
            <a:xfrm>
              <a:off x="1246" y="2707"/>
              <a:ext cx="1714" cy="388"/>
              <a:chOff x="1246" y="2707"/>
              <a:chExt cx="1714" cy="388"/>
            </a:xfrm>
          </p:grpSpPr>
          <p:sp>
            <p:nvSpPr>
              <p:cNvPr id="113332" name="Line 5545"/>
              <p:cNvSpPr>
                <a:spLocks noChangeShapeType="1"/>
              </p:cNvSpPr>
              <p:nvPr/>
            </p:nvSpPr>
            <p:spPr bwMode="auto">
              <a:xfrm flipH="1">
                <a:off x="2799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3" name="Line 5546"/>
              <p:cNvSpPr>
                <a:spLocks noChangeShapeType="1"/>
              </p:cNvSpPr>
              <p:nvPr/>
            </p:nvSpPr>
            <p:spPr bwMode="auto">
              <a:xfrm flipH="1">
                <a:off x="2797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4" name="Line 5547"/>
              <p:cNvSpPr>
                <a:spLocks noChangeShapeType="1"/>
              </p:cNvSpPr>
              <p:nvPr/>
            </p:nvSpPr>
            <p:spPr bwMode="auto">
              <a:xfrm flipH="1">
                <a:off x="2795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5" name="Freeform 5548"/>
              <p:cNvSpPr>
                <a:spLocks/>
              </p:cNvSpPr>
              <p:nvPr/>
            </p:nvSpPr>
            <p:spPr bwMode="auto">
              <a:xfrm>
                <a:off x="2794" y="3001"/>
                <a:ext cx="1" cy="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0 w 5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0"/>
                    </a:moveTo>
                    <a:lnTo>
                      <a:pt x="2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6" name="Freeform 5549"/>
              <p:cNvSpPr>
                <a:spLocks/>
              </p:cNvSpPr>
              <p:nvPr/>
            </p:nvSpPr>
            <p:spPr bwMode="auto">
              <a:xfrm>
                <a:off x="2794" y="30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7" name="Freeform 5550"/>
              <p:cNvSpPr>
                <a:spLocks/>
              </p:cNvSpPr>
              <p:nvPr/>
            </p:nvSpPr>
            <p:spPr bwMode="auto">
              <a:xfrm>
                <a:off x="2804" y="30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8" name="Freeform 5551"/>
              <p:cNvSpPr>
                <a:spLocks/>
              </p:cNvSpPr>
              <p:nvPr/>
            </p:nvSpPr>
            <p:spPr bwMode="auto">
              <a:xfrm>
                <a:off x="2803" y="3001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9" name="Line 5552"/>
              <p:cNvSpPr>
                <a:spLocks noChangeShapeType="1"/>
              </p:cNvSpPr>
              <p:nvPr/>
            </p:nvSpPr>
            <p:spPr bwMode="auto">
              <a:xfrm flipH="1" flipV="1">
                <a:off x="2801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0" name="Line 5553"/>
              <p:cNvSpPr>
                <a:spLocks noChangeShapeType="1"/>
              </p:cNvSpPr>
              <p:nvPr/>
            </p:nvSpPr>
            <p:spPr bwMode="auto">
              <a:xfrm flipH="1">
                <a:off x="2799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1" name="Line 5554"/>
              <p:cNvSpPr>
                <a:spLocks noChangeShapeType="1"/>
              </p:cNvSpPr>
              <p:nvPr/>
            </p:nvSpPr>
            <p:spPr bwMode="auto">
              <a:xfrm flipH="1">
                <a:off x="2797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2" name="Line 5555"/>
              <p:cNvSpPr>
                <a:spLocks noChangeShapeType="1"/>
              </p:cNvSpPr>
              <p:nvPr/>
            </p:nvSpPr>
            <p:spPr bwMode="auto">
              <a:xfrm flipH="1">
                <a:off x="2795" y="3001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3" name="Freeform 5556"/>
              <p:cNvSpPr>
                <a:spLocks/>
              </p:cNvSpPr>
              <p:nvPr/>
            </p:nvSpPr>
            <p:spPr bwMode="auto">
              <a:xfrm>
                <a:off x="2794" y="3001"/>
                <a:ext cx="1" cy="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0 w 5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0"/>
                    </a:moveTo>
                    <a:lnTo>
                      <a:pt x="2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4" name="Freeform 5557"/>
              <p:cNvSpPr>
                <a:spLocks/>
              </p:cNvSpPr>
              <p:nvPr/>
            </p:nvSpPr>
            <p:spPr bwMode="auto">
              <a:xfrm>
                <a:off x="2794" y="30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5" name="Freeform 5558"/>
              <p:cNvSpPr>
                <a:spLocks/>
              </p:cNvSpPr>
              <p:nvPr/>
            </p:nvSpPr>
            <p:spPr bwMode="auto">
              <a:xfrm>
                <a:off x="2806" y="298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3"/>
                  <a:gd name="T14" fmla="*/ 1 w 1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6" name="Freeform 5559"/>
              <p:cNvSpPr>
                <a:spLocks/>
              </p:cNvSpPr>
              <p:nvPr/>
            </p:nvSpPr>
            <p:spPr bwMode="auto">
              <a:xfrm>
                <a:off x="2804" y="2988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7" name="Freeform 5560"/>
              <p:cNvSpPr>
                <a:spLocks/>
              </p:cNvSpPr>
              <p:nvPr/>
            </p:nvSpPr>
            <p:spPr bwMode="auto">
              <a:xfrm>
                <a:off x="2802" y="2988"/>
                <a:ext cx="2" cy="1"/>
              </a:xfrm>
              <a:custGeom>
                <a:avLst/>
                <a:gdLst>
                  <a:gd name="T0" fmla="*/ 0 w 9"/>
                  <a:gd name="T1" fmla="*/ 1 h 1"/>
                  <a:gd name="T2" fmla="*/ 0 w 9"/>
                  <a:gd name="T3" fmla="*/ 0 h 1"/>
                  <a:gd name="T4" fmla="*/ 0 w 9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"/>
                  <a:gd name="T11" fmla="*/ 9 w 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">
                    <a:moveTo>
                      <a:pt x="9" y="1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8" name="Freeform 5561"/>
              <p:cNvSpPr>
                <a:spLocks/>
              </p:cNvSpPr>
              <p:nvPr/>
            </p:nvSpPr>
            <p:spPr bwMode="auto">
              <a:xfrm>
                <a:off x="2799" y="2987"/>
                <a:ext cx="3" cy="1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0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1"/>
                    </a:move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49" name="Freeform 5562"/>
              <p:cNvSpPr>
                <a:spLocks/>
              </p:cNvSpPr>
              <p:nvPr/>
            </p:nvSpPr>
            <p:spPr bwMode="auto">
              <a:xfrm>
                <a:off x="2796" y="2987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0 h 1"/>
                  <a:gd name="T4" fmla="*/ 0 w 1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0"/>
                    </a:moveTo>
                    <a:lnTo>
                      <a:pt x="6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0" name="Freeform 5563"/>
              <p:cNvSpPr>
                <a:spLocks/>
              </p:cNvSpPr>
              <p:nvPr/>
            </p:nvSpPr>
            <p:spPr bwMode="auto">
              <a:xfrm>
                <a:off x="2794" y="2988"/>
                <a:ext cx="2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0 w 8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1"/>
                  <a:gd name="T11" fmla="*/ 8 w 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1">
                    <a:moveTo>
                      <a:pt x="8" y="0"/>
                    </a:moveTo>
                    <a:lnTo>
                      <a:pt x="4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1" name="Freeform 5564"/>
              <p:cNvSpPr>
                <a:spLocks/>
              </p:cNvSpPr>
              <p:nvPr/>
            </p:nvSpPr>
            <p:spPr bwMode="auto">
              <a:xfrm>
                <a:off x="2792" y="2988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5" y="1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2" name="Freeform 5565"/>
              <p:cNvSpPr>
                <a:spLocks/>
              </p:cNvSpPr>
              <p:nvPr/>
            </p:nvSpPr>
            <p:spPr bwMode="auto">
              <a:xfrm>
                <a:off x="2792" y="298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3"/>
                  <a:gd name="T14" fmla="*/ 1 w 1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3" name="Freeform 5566"/>
              <p:cNvSpPr>
                <a:spLocks/>
              </p:cNvSpPr>
              <p:nvPr/>
            </p:nvSpPr>
            <p:spPr bwMode="auto">
              <a:xfrm>
                <a:off x="2804" y="29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4" name="Freeform 5567"/>
              <p:cNvSpPr>
                <a:spLocks/>
              </p:cNvSpPr>
              <p:nvPr/>
            </p:nvSpPr>
            <p:spPr bwMode="auto">
              <a:xfrm>
                <a:off x="2803" y="2995"/>
                <a:ext cx="1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0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5" name="Line 5568"/>
              <p:cNvSpPr>
                <a:spLocks noChangeShapeType="1"/>
              </p:cNvSpPr>
              <p:nvPr/>
            </p:nvSpPr>
            <p:spPr bwMode="auto">
              <a:xfrm flipH="1" flipV="1">
                <a:off x="2801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6" name="Line 5569"/>
              <p:cNvSpPr>
                <a:spLocks noChangeShapeType="1"/>
              </p:cNvSpPr>
              <p:nvPr/>
            </p:nvSpPr>
            <p:spPr bwMode="auto">
              <a:xfrm flipH="1">
                <a:off x="2799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7" name="Line 5570"/>
              <p:cNvSpPr>
                <a:spLocks noChangeShapeType="1"/>
              </p:cNvSpPr>
              <p:nvPr/>
            </p:nvSpPr>
            <p:spPr bwMode="auto">
              <a:xfrm flipH="1">
                <a:off x="2797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8" name="Line 5571"/>
              <p:cNvSpPr>
                <a:spLocks noChangeShapeType="1"/>
              </p:cNvSpPr>
              <p:nvPr/>
            </p:nvSpPr>
            <p:spPr bwMode="auto">
              <a:xfrm flipH="1">
                <a:off x="2795" y="2995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59" name="Freeform 5572"/>
              <p:cNvSpPr>
                <a:spLocks/>
              </p:cNvSpPr>
              <p:nvPr/>
            </p:nvSpPr>
            <p:spPr bwMode="auto">
              <a:xfrm>
                <a:off x="2794" y="2995"/>
                <a:ext cx="1" cy="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1 h 2"/>
                  <a:gd name="T4" fmla="*/ 0 w 5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0"/>
                    </a:moveTo>
                    <a:lnTo>
                      <a:pt x="2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0" name="Freeform 5573"/>
              <p:cNvSpPr>
                <a:spLocks/>
              </p:cNvSpPr>
              <p:nvPr/>
            </p:nvSpPr>
            <p:spPr bwMode="auto">
              <a:xfrm>
                <a:off x="2794" y="29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1" name="Freeform 5574"/>
              <p:cNvSpPr>
                <a:spLocks/>
              </p:cNvSpPr>
              <p:nvPr/>
            </p:nvSpPr>
            <p:spPr bwMode="auto">
              <a:xfrm>
                <a:off x="2806" y="296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2" name="Freeform 5575"/>
              <p:cNvSpPr>
                <a:spLocks/>
              </p:cNvSpPr>
              <p:nvPr/>
            </p:nvSpPr>
            <p:spPr bwMode="auto">
              <a:xfrm>
                <a:off x="2804" y="2961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3" name="Freeform 5576"/>
              <p:cNvSpPr>
                <a:spLocks/>
              </p:cNvSpPr>
              <p:nvPr/>
            </p:nvSpPr>
            <p:spPr bwMode="auto">
              <a:xfrm>
                <a:off x="2802" y="2960"/>
                <a:ext cx="2" cy="1"/>
              </a:xfrm>
              <a:custGeom>
                <a:avLst/>
                <a:gdLst>
                  <a:gd name="T0" fmla="*/ 0 w 9"/>
                  <a:gd name="T1" fmla="*/ 1 h 2"/>
                  <a:gd name="T2" fmla="*/ 0 w 9"/>
                  <a:gd name="T3" fmla="*/ 1 h 2"/>
                  <a:gd name="T4" fmla="*/ 0 w 9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2"/>
                  <a:gd name="T11" fmla="*/ 9 w 9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2">
                    <a:moveTo>
                      <a:pt x="9" y="2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4" name="Freeform 5577"/>
              <p:cNvSpPr>
                <a:spLocks/>
              </p:cNvSpPr>
              <p:nvPr/>
            </p:nvSpPr>
            <p:spPr bwMode="auto">
              <a:xfrm>
                <a:off x="2799" y="2960"/>
                <a:ext cx="3" cy="1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1 h 1"/>
                  <a:gd name="T4" fmla="*/ 0 w 1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1"/>
                  <a:gd name="T11" fmla="*/ 11 w 1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1">
                    <a:moveTo>
                      <a:pt x="11" y="1"/>
                    </a:moveTo>
                    <a:lnTo>
                      <a:pt x="6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5" name="Freeform 5578"/>
              <p:cNvSpPr>
                <a:spLocks/>
              </p:cNvSpPr>
              <p:nvPr/>
            </p:nvSpPr>
            <p:spPr bwMode="auto">
              <a:xfrm>
                <a:off x="2796" y="2960"/>
                <a:ext cx="3" cy="1"/>
              </a:xfrm>
              <a:custGeom>
                <a:avLst/>
                <a:gdLst>
                  <a:gd name="T0" fmla="*/ 0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"/>
                  <a:gd name="T11" fmla="*/ 12 w 1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">
                    <a:moveTo>
                      <a:pt x="12" y="0"/>
                    </a:moveTo>
                    <a:lnTo>
                      <a:pt x="6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6" name="Freeform 5579"/>
              <p:cNvSpPr>
                <a:spLocks/>
              </p:cNvSpPr>
              <p:nvPr/>
            </p:nvSpPr>
            <p:spPr bwMode="auto">
              <a:xfrm>
                <a:off x="2794" y="2960"/>
                <a:ext cx="2" cy="1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1 h 2"/>
                  <a:gd name="T4" fmla="*/ 0 w 8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8" y="0"/>
                    </a:moveTo>
                    <a:lnTo>
                      <a:pt x="4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7" name="Freeform 5580"/>
              <p:cNvSpPr>
                <a:spLocks/>
              </p:cNvSpPr>
              <p:nvPr/>
            </p:nvSpPr>
            <p:spPr bwMode="auto">
              <a:xfrm>
                <a:off x="2792" y="2961"/>
                <a:ext cx="2" cy="1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3"/>
                  <a:gd name="T14" fmla="*/ 7 w 7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3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8" name="Freeform 5581"/>
              <p:cNvSpPr>
                <a:spLocks/>
              </p:cNvSpPr>
              <p:nvPr/>
            </p:nvSpPr>
            <p:spPr bwMode="auto">
              <a:xfrm>
                <a:off x="2792" y="296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69" name="Line 5582"/>
              <p:cNvSpPr>
                <a:spLocks noChangeShapeType="1"/>
              </p:cNvSpPr>
              <p:nvPr/>
            </p:nvSpPr>
            <p:spPr bwMode="auto">
              <a:xfrm>
                <a:off x="2690" y="2871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0" name="Line 5583"/>
              <p:cNvSpPr>
                <a:spLocks noChangeShapeType="1"/>
              </p:cNvSpPr>
              <p:nvPr/>
            </p:nvSpPr>
            <p:spPr bwMode="auto">
              <a:xfrm flipH="1">
                <a:off x="2700" y="2871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1" name="Line 5584"/>
              <p:cNvSpPr>
                <a:spLocks noChangeShapeType="1"/>
              </p:cNvSpPr>
              <p:nvPr/>
            </p:nvSpPr>
            <p:spPr bwMode="auto">
              <a:xfrm>
                <a:off x="2711" y="286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2" name="Line 5585"/>
              <p:cNvSpPr>
                <a:spLocks noChangeShapeType="1"/>
              </p:cNvSpPr>
              <p:nvPr/>
            </p:nvSpPr>
            <p:spPr bwMode="auto">
              <a:xfrm flipH="1">
                <a:off x="2700" y="2863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3" name="Line 5586"/>
              <p:cNvSpPr>
                <a:spLocks noChangeShapeType="1"/>
              </p:cNvSpPr>
              <p:nvPr/>
            </p:nvSpPr>
            <p:spPr bwMode="auto">
              <a:xfrm>
                <a:off x="2690" y="286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4" name="Line 5587"/>
              <p:cNvSpPr>
                <a:spLocks noChangeShapeType="1"/>
              </p:cNvSpPr>
              <p:nvPr/>
            </p:nvSpPr>
            <p:spPr bwMode="auto">
              <a:xfrm>
                <a:off x="2690" y="2863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5" name="Line 5588"/>
              <p:cNvSpPr>
                <a:spLocks noChangeShapeType="1"/>
              </p:cNvSpPr>
              <p:nvPr/>
            </p:nvSpPr>
            <p:spPr bwMode="auto">
              <a:xfrm flipH="1">
                <a:off x="2891" y="2707"/>
                <a:ext cx="6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6" name="Line 5589"/>
              <p:cNvSpPr>
                <a:spLocks noChangeShapeType="1"/>
              </p:cNvSpPr>
              <p:nvPr/>
            </p:nvSpPr>
            <p:spPr bwMode="auto">
              <a:xfrm flipH="1">
                <a:off x="2882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7" name="Line 5590"/>
              <p:cNvSpPr>
                <a:spLocks noChangeShapeType="1"/>
              </p:cNvSpPr>
              <p:nvPr/>
            </p:nvSpPr>
            <p:spPr bwMode="auto">
              <a:xfrm flipH="1">
                <a:off x="2787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8" name="Line 5591"/>
              <p:cNvSpPr>
                <a:spLocks noChangeShapeType="1"/>
              </p:cNvSpPr>
              <p:nvPr/>
            </p:nvSpPr>
            <p:spPr bwMode="auto">
              <a:xfrm flipH="1">
                <a:off x="2778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79" name="Line 5592"/>
              <p:cNvSpPr>
                <a:spLocks noChangeShapeType="1"/>
              </p:cNvSpPr>
              <p:nvPr/>
            </p:nvSpPr>
            <p:spPr bwMode="auto">
              <a:xfrm flipH="1">
                <a:off x="2683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0" name="Line 5593"/>
              <p:cNvSpPr>
                <a:spLocks noChangeShapeType="1"/>
              </p:cNvSpPr>
              <p:nvPr/>
            </p:nvSpPr>
            <p:spPr bwMode="auto">
              <a:xfrm flipH="1">
                <a:off x="2674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1" name="Line 5594"/>
              <p:cNvSpPr>
                <a:spLocks noChangeShapeType="1"/>
              </p:cNvSpPr>
              <p:nvPr/>
            </p:nvSpPr>
            <p:spPr bwMode="auto">
              <a:xfrm flipH="1">
                <a:off x="2579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2" name="Line 5595"/>
              <p:cNvSpPr>
                <a:spLocks noChangeShapeType="1"/>
              </p:cNvSpPr>
              <p:nvPr/>
            </p:nvSpPr>
            <p:spPr bwMode="auto">
              <a:xfrm flipH="1">
                <a:off x="2570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3" name="Line 5596"/>
              <p:cNvSpPr>
                <a:spLocks noChangeShapeType="1"/>
              </p:cNvSpPr>
              <p:nvPr/>
            </p:nvSpPr>
            <p:spPr bwMode="auto">
              <a:xfrm flipH="1">
                <a:off x="2475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4" name="Line 5597"/>
              <p:cNvSpPr>
                <a:spLocks noChangeShapeType="1"/>
              </p:cNvSpPr>
              <p:nvPr/>
            </p:nvSpPr>
            <p:spPr bwMode="auto">
              <a:xfrm flipH="1">
                <a:off x="2466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5" name="Line 5598"/>
              <p:cNvSpPr>
                <a:spLocks noChangeShapeType="1"/>
              </p:cNvSpPr>
              <p:nvPr/>
            </p:nvSpPr>
            <p:spPr bwMode="auto">
              <a:xfrm flipH="1">
                <a:off x="2371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6" name="Line 5599"/>
              <p:cNvSpPr>
                <a:spLocks noChangeShapeType="1"/>
              </p:cNvSpPr>
              <p:nvPr/>
            </p:nvSpPr>
            <p:spPr bwMode="auto">
              <a:xfrm flipH="1">
                <a:off x="2362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7" name="Line 5600"/>
              <p:cNvSpPr>
                <a:spLocks noChangeShapeType="1"/>
              </p:cNvSpPr>
              <p:nvPr/>
            </p:nvSpPr>
            <p:spPr bwMode="auto">
              <a:xfrm flipH="1">
                <a:off x="2267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8" name="Line 5601"/>
              <p:cNvSpPr>
                <a:spLocks noChangeShapeType="1"/>
              </p:cNvSpPr>
              <p:nvPr/>
            </p:nvSpPr>
            <p:spPr bwMode="auto">
              <a:xfrm flipH="1">
                <a:off x="2258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89" name="Line 5602"/>
              <p:cNvSpPr>
                <a:spLocks noChangeShapeType="1"/>
              </p:cNvSpPr>
              <p:nvPr/>
            </p:nvSpPr>
            <p:spPr bwMode="auto">
              <a:xfrm flipH="1">
                <a:off x="2163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0" name="Line 5603"/>
              <p:cNvSpPr>
                <a:spLocks noChangeShapeType="1"/>
              </p:cNvSpPr>
              <p:nvPr/>
            </p:nvSpPr>
            <p:spPr bwMode="auto">
              <a:xfrm flipH="1">
                <a:off x="2154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1" name="Line 5604"/>
              <p:cNvSpPr>
                <a:spLocks noChangeShapeType="1"/>
              </p:cNvSpPr>
              <p:nvPr/>
            </p:nvSpPr>
            <p:spPr bwMode="auto">
              <a:xfrm flipH="1">
                <a:off x="2059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2" name="Line 5605"/>
              <p:cNvSpPr>
                <a:spLocks noChangeShapeType="1"/>
              </p:cNvSpPr>
              <p:nvPr/>
            </p:nvSpPr>
            <p:spPr bwMode="auto">
              <a:xfrm flipH="1">
                <a:off x="2050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3" name="Line 5606"/>
              <p:cNvSpPr>
                <a:spLocks noChangeShapeType="1"/>
              </p:cNvSpPr>
              <p:nvPr/>
            </p:nvSpPr>
            <p:spPr bwMode="auto">
              <a:xfrm flipH="1">
                <a:off x="1955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4" name="Line 5607"/>
              <p:cNvSpPr>
                <a:spLocks noChangeShapeType="1"/>
              </p:cNvSpPr>
              <p:nvPr/>
            </p:nvSpPr>
            <p:spPr bwMode="auto">
              <a:xfrm flipH="1">
                <a:off x="1946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5" name="Line 5608"/>
              <p:cNvSpPr>
                <a:spLocks noChangeShapeType="1"/>
              </p:cNvSpPr>
              <p:nvPr/>
            </p:nvSpPr>
            <p:spPr bwMode="auto">
              <a:xfrm flipH="1">
                <a:off x="1851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6" name="Line 5609"/>
              <p:cNvSpPr>
                <a:spLocks noChangeShapeType="1"/>
              </p:cNvSpPr>
              <p:nvPr/>
            </p:nvSpPr>
            <p:spPr bwMode="auto">
              <a:xfrm flipH="1">
                <a:off x="1842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7" name="Line 5610"/>
              <p:cNvSpPr>
                <a:spLocks noChangeShapeType="1"/>
              </p:cNvSpPr>
              <p:nvPr/>
            </p:nvSpPr>
            <p:spPr bwMode="auto">
              <a:xfrm flipH="1">
                <a:off x="1747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8" name="Line 5611"/>
              <p:cNvSpPr>
                <a:spLocks noChangeShapeType="1"/>
              </p:cNvSpPr>
              <p:nvPr/>
            </p:nvSpPr>
            <p:spPr bwMode="auto">
              <a:xfrm flipH="1">
                <a:off x="1738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99" name="Line 5612"/>
              <p:cNvSpPr>
                <a:spLocks noChangeShapeType="1"/>
              </p:cNvSpPr>
              <p:nvPr/>
            </p:nvSpPr>
            <p:spPr bwMode="auto">
              <a:xfrm flipH="1">
                <a:off x="1643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0" name="Line 5613"/>
              <p:cNvSpPr>
                <a:spLocks noChangeShapeType="1"/>
              </p:cNvSpPr>
              <p:nvPr/>
            </p:nvSpPr>
            <p:spPr bwMode="auto">
              <a:xfrm flipH="1">
                <a:off x="1634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1" name="Line 5614"/>
              <p:cNvSpPr>
                <a:spLocks noChangeShapeType="1"/>
              </p:cNvSpPr>
              <p:nvPr/>
            </p:nvSpPr>
            <p:spPr bwMode="auto">
              <a:xfrm flipH="1">
                <a:off x="1539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2" name="Line 5615"/>
              <p:cNvSpPr>
                <a:spLocks noChangeShapeType="1"/>
              </p:cNvSpPr>
              <p:nvPr/>
            </p:nvSpPr>
            <p:spPr bwMode="auto">
              <a:xfrm flipH="1">
                <a:off x="1529" y="270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3" name="Line 5616"/>
              <p:cNvSpPr>
                <a:spLocks noChangeShapeType="1"/>
              </p:cNvSpPr>
              <p:nvPr/>
            </p:nvSpPr>
            <p:spPr bwMode="auto">
              <a:xfrm flipH="1">
                <a:off x="1435" y="2707"/>
                <a:ext cx="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4" name="Line 5617"/>
              <p:cNvSpPr>
                <a:spLocks noChangeShapeType="1"/>
              </p:cNvSpPr>
              <p:nvPr/>
            </p:nvSpPr>
            <p:spPr bwMode="auto">
              <a:xfrm flipH="1">
                <a:off x="1426" y="270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5" name="Line 5618"/>
              <p:cNvSpPr>
                <a:spLocks noChangeShapeType="1"/>
              </p:cNvSpPr>
              <p:nvPr/>
            </p:nvSpPr>
            <p:spPr bwMode="auto">
              <a:xfrm flipH="1">
                <a:off x="1331" y="2707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6" name="Line 5619"/>
              <p:cNvSpPr>
                <a:spLocks noChangeShapeType="1"/>
              </p:cNvSpPr>
              <p:nvPr/>
            </p:nvSpPr>
            <p:spPr bwMode="auto">
              <a:xfrm flipH="1">
                <a:off x="1321" y="270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7" name="Line 5620"/>
              <p:cNvSpPr>
                <a:spLocks noChangeShapeType="1"/>
              </p:cNvSpPr>
              <p:nvPr/>
            </p:nvSpPr>
            <p:spPr bwMode="auto">
              <a:xfrm flipH="1">
                <a:off x="1246" y="2707"/>
                <a:ext cx="6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8" name="Line 5621"/>
              <p:cNvSpPr>
                <a:spLocks noChangeShapeType="1"/>
              </p:cNvSpPr>
              <p:nvPr/>
            </p:nvSpPr>
            <p:spPr bwMode="auto">
              <a:xfrm flipH="1">
                <a:off x="2115" y="2758"/>
                <a:ext cx="4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09" name="Freeform 5622"/>
              <p:cNvSpPr>
                <a:spLocks/>
              </p:cNvSpPr>
              <p:nvPr/>
            </p:nvSpPr>
            <p:spPr bwMode="auto">
              <a:xfrm>
                <a:off x="2118" y="2769"/>
                <a:ext cx="41" cy="41"/>
              </a:xfrm>
              <a:custGeom>
                <a:avLst/>
                <a:gdLst>
                  <a:gd name="T0" fmla="*/ 0 w 165"/>
                  <a:gd name="T1" fmla="*/ 0 h 165"/>
                  <a:gd name="T2" fmla="*/ 0 w 165"/>
                  <a:gd name="T3" fmla="*/ 0 h 165"/>
                  <a:gd name="T4" fmla="*/ 0 w 165"/>
                  <a:gd name="T5" fmla="*/ 0 h 165"/>
                  <a:gd name="T6" fmla="*/ 0 w 165"/>
                  <a:gd name="T7" fmla="*/ 0 h 165"/>
                  <a:gd name="T8" fmla="*/ 0 w 165"/>
                  <a:gd name="T9" fmla="*/ 0 h 165"/>
                  <a:gd name="T10" fmla="*/ 0 w 165"/>
                  <a:gd name="T11" fmla="*/ 0 h 165"/>
                  <a:gd name="T12" fmla="*/ 0 w 165"/>
                  <a:gd name="T13" fmla="*/ 0 h 165"/>
                  <a:gd name="T14" fmla="*/ 0 w 165"/>
                  <a:gd name="T15" fmla="*/ 0 h 165"/>
                  <a:gd name="T16" fmla="*/ 0 w 165"/>
                  <a:gd name="T17" fmla="*/ 0 h 165"/>
                  <a:gd name="T18" fmla="*/ 0 w 165"/>
                  <a:gd name="T19" fmla="*/ 0 h 165"/>
                  <a:gd name="T20" fmla="*/ 0 w 165"/>
                  <a:gd name="T21" fmla="*/ 0 h 165"/>
                  <a:gd name="T22" fmla="*/ 0 w 165"/>
                  <a:gd name="T23" fmla="*/ 0 h 165"/>
                  <a:gd name="T24" fmla="*/ 0 w 165"/>
                  <a:gd name="T25" fmla="*/ 0 h 165"/>
                  <a:gd name="T26" fmla="*/ 0 w 165"/>
                  <a:gd name="T27" fmla="*/ 0 h 165"/>
                  <a:gd name="T28" fmla="*/ 0 w 165"/>
                  <a:gd name="T29" fmla="*/ 0 h 165"/>
                  <a:gd name="T30" fmla="*/ 0 w 165"/>
                  <a:gd name="T31" fmla="*/ 0 h 165"/>
                  <a:gd name="T32" fmla="*/ 0 w 165"/>
                  <a:gd name="T33" fmla="*/ 0 h 165"/>
                  <a:gd name="T34" fmla="*/ 0 w 165"/>
                  <a:gd name="T35" fmla="*/ 0 h 165"/>
                  <a:gd name="T36" fmla="*/ 0 w 165"/>
                  <a:gd name="T37" fmla="*/ 0 h 165"/>
                  <a:gd name="T38" fmla="*/ 0 w 165"/>
                  <a:gd name="T39" fmla="*/ 0 h 165"/>
                  <a:gd name="T40" fmla="*/ 0 w 165"/>
                  <a:gd name="T41" fmla="*/ 0 h 165"/>
                  <a:gd name="T42" fmla="*/ 0 w 165"/>
                  <a:gd name="T43" fmla="*/ 0 h 165"/>
                  <a:gd name="T44" fmla="*/ 0 w 165"/>
                  <a:gd name="T45" fmla="*/ 0 h 165"/>
                  <a:gd name="T46" fmla="*/ 0 w 165"/>
                  <a:gd name="T47" fmla="*/ 0 h 165"/>
                  <a:gd name="T48" fmla="*/ 0 w 165"/>
                  <a:gd name="T49" fmla="*/ 0 h 165"/>
                  <a:gd name="T50" fmla="*/ 0 w 165"/>
                  <a:gd name="T51" fmla="*/ 0 h 165"/>
                  <a:gd name="T52" fmla="*/ 0 w 165"/>
                  <a:gd name="T53" fmla="*/ 0 h 165"/>
                  <a:gd name="T54" fmla="*/ 0 w 165"/>
                  <a:gd name="T55" fmla="*/ 0 h 165"/>
                  <a:gd name="T56" fmla="*/ 0 w 165"/>
                  <a:gd name="T57" fmla="*/ 0 h 165"/>
                  <a:gd name="T58" fmla="*/ 0 w 165"/>
                  <a:gd name="T59" fmla="*/ 0 h 165"/>
                  <a:gd name="T60" fmla="*/ 0 w 165"/>
                  <a:gd name="T61" fmla="*/ 0 h 165"/>
                  <a:gd name="T62" fmla="*/ 0 w 165"/>
                  <a:gd name="T63" fmla="*/ 0 h 165"/>
                  <a:gd name="T64" fmla="*/ 0 w 165"/>
                  <a:gd name="T65" fmla="*/ 0 h 165"/>
                  <a:gd name="T66" fmla="*/ 0 w 165"/>
                  <a:gd name="T67" fmla="*/ 0 h 165"/>
                  <a:gd name="T68" fmla="*/ 0 w 165"/>
                  <a:gd name="T69" fmla="*/ 0 h 165"/>
                  <a:gd name="T70" fmla="*/ 0 w 165"/>
                  <a:gd name="T71" fmla="*/ 0 h 165"/>
                  <a:gd name="T72" fmla="*/ 0 w 165"/>
                  <a:gd name="T73" fmla="*/ 0 h 165"/>
                  <a:gd name="T74" fmla="*/ 0 w 165"/>
                  <a:gd name="T75" fmla="*/ 0 h 165"/>
                  <a:gd name="T76" fmla="*/ 0 w 165"/>
                  <a:gd name="T77" fmla="*/ 0 h 165"/>
                  <a:gd name="T78" fmla="*/ 0 w 165"/>
                  <a:gd name="T79" fmla="*/ 0 h 165"/>
                  <a:gd name="T80" fmla="*/ 0 w 165"/>
                  <a:gd name="T81" fmla="*/ 0 h 165"/>
                  <a:gd name="T82" fmla="*/ 0 w 165"/>
                  <a:gd name="T83" fmla="*/ 0 h 165"/>
                  <a:gd name="T84" fmla="*/ 0 w 165"/>
                  <a:gd name="T85" fmla="*/ 0 h 165"/>
                  <a:gd name="T86" fmla="*/ 0 w 165"/>
                  <a:gd name="T87" fmla="*/ 0 h 165"/>
                  <a:gd name="T88" fmla="*/ 0 w 165"/>
                  <a:gd name="T89" fmla="*/ 0 h 165"/>
                  <a:gd name="T90" fmla="*/ 0 w 165"/>
                  <a:gd name="T91" fmla="*/ 0 h 165"/>
                  <a:gd name="T92" fmla="*/ 0 w 165"/>
                  <a:gd name="T93" fmla="*/ 0 h 165"/>
                  <a:gd name="T94" fmla="*/ 0 w 165"/>
                  <a:gd name="T95" fmla="*/ 0 h 165"/>
                  <a:gd name="T96" fmla="*/ 0 w 165"/>
                  <a:gd name="T97" fmla="*/ 0 h 165"/>
                  <a:gd name="T98" fmla="*/ 0 w 165"/>
                  <a:gd name="T99" fmla="*/ 0 h 1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5"/>
                  <a:gd name="T151" fmla="*/ 0 h 165"/>
                  <a:gd name="T152" fmla="*/ 165 w 165"/>
                  <a:gd name="T153" fmla="*/ 165 h 1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5" h="165">
                    <a:moveTo>
                      <a:pt x="165" y="83"/>
                    </a:moveTo>
                    <a:lnTo>
                      <a:pt x="165" y="78"/>
                    </a:lnTo>
                    <a:lnTo>
                      <a:pt x="164" y="73"/>
                    </a:lnTo>
                    <a:lnTo>
                      <a:pt x="163" y="68"/>
                    </a:lnTo>
                    <a:lnTo>
                      <a:pt x="162" y="63"/>
                    </a:lnTo>
                    <a:lnTo>
                      <a:pt x="161" y="58"/>
                    </a:lnTo>
                    <a:lnTo>
                      <a:pt x="159" y="53"/>
                    </a:lnTo>
                    <a:lnTo>
                      <a:pt x="157" y="48"/>
                    </a:lnTo>
                    <a:lnTo>
                      <a:pt x="155" y="44"/>
                    </a:lnTo>
                    <a:lnTo>
                      <a:pt x="152" y="39"/>
                    </a:lnTo>
                    <a:lnTo>
                      <a:pt x="149" y="35"/>
                    </a:lnTo>
                    <a:lnTo>
                      <a:pt x="146" y="30"/>
                    </a:lnTo>
                    <a:lnTo>
                      <a:pt x="142" y="26"/>
                    </a:lnTo>
                    <a:lnTo>
                      <a:pt x="139" y="22"/>
                    </a:lnTo>
                    <a:lnTo>
                      <a:pt x="135" y="19"/>
                    </a:lnTo>
                    <a:lnTo>
                      <a:pt x="131" y="16"/>
                    </a:lnTo>
                    <a:lnTo>
                      <a:pt x="127" y="13"/>
                    </a:lnTo>
                    <a:lnTo>
                      <a:pt x="122" y="10"/>
                    </a:lnTo>
                    <a:lnTo>
                      <a:pt x="118" y="8"/>
                    </a:lnTo>
                    <a:lnTo>
                      <a:pt x="113" y="6"/>
                    </a:lnTo>
                    <a:lnTo>
                      <a:pt x="108" y="4"/>
                    </a:lnTo>
                    <a:lnTo>
                      <a:pt x="103" y="3"/>
                    </a:lnTo>
                    <a:lnTo>
                      <a:pt x="98" y="1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1"/>
                    </a:lnTo>
                    <a:lnTo>
                      <a:pt x="66" y="1"/>
                    </a:lnTo>
                    <a:lnTo>
                      <a:pt x="61" y="3"/>
                    </a:lnTo>
                    <a:lnTo>
                      <a:pt x="56" y="4"/>
                    </a:lnTo>
                    <a:lnTo>
                      <a:pt x="51" y="6"/>
                    </a:lnTo>
                    <a:lnTo>
                      <a:pt x="47" y="8"/>
                    </a:lnTo>
                    <a:lnTo>
                      <a:pt x="42" y="10"/>
                    </a:lnTo>
                    <a:lnTo>
                      <a:pt x="38" y="13"/>
                    </a:lnTo>
                    <a:lnTo>
                      <a:pt x="33" y="16"/>
                    </a:lnTo>
                    <a:lnTo>
                      <a:pt x="29" y="19"/>
                    </a:lnTo>
                    <a:lnTo>
                      <a:pt x="25" y="22"/>
                    </a:lnTo>
                    <a:lnTo>
                      <a:pt x="22" y="26"/>
                    </a:lnTo>
                    <a:lnTo>
                      <a:pt x="18" y="30"/>
                    </a:lnTo>
                    <a:lnTo>
                      <a:pt x="15" y="35"/>
                    </a:lnTo>
                    <a:lnTo>
                      <a:pt x="12" y="39"/>
                    </a:lnTo>
                    <a:lnTo>
                      <a:pt x="10" y="44"/>
                    </a:lnTo>
                    <a:lnTo>
                      <a:pt x="7" y="48"/>
                    </a:lnTo>
                    <a:lnTo>
                      <a:pt x="5" y="53"/>
                    </a:lnTo>
                    <a:lnTo>
                      <a:pt x="4" y="58"/>
                    </a:lnTo>
                    <a:lnTo>
                      <a:pt x="2" y="63"/>
                    </a:lnTo>
                    <a:lnTo>
                      <a:pt x="1" y="68"/>
                    </a:lnTo>
                    <a:lnTo>
                      <a:pt x="0" y="73"/>
                    </a:lnTo>
                    <a:lnTo>
                      <a:pt x="0" y="78"/>
                    </a:lnTo>
                    <a:lnTo>
                      <a:pt x="0" y="83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  <a:lnTo>
                      <a:pt x="5" y="113"/>
                    </a:lnTo>
                    <a:lnTo>
                      <a:pt x="7" y="118"/>
                    </a:lnTo>
                    <a:lnTo>
                      <a:pt x="10" y="123"/>
                    </a:lnTo>
                    <a:lnTo>
                      <a:pt x="12" y="127"/>
                    </a:lnTo>
                    <a:lnTo>
                      <a:pt x="15" y="131"/>
                    </a:lnTo>
                    <a:lnTo>
                      <a:pt x="18" y="135"/>
                    </a:lnTo>
                    <a:lnTo>
                      <a:pt x="22" y="139"/>
                    </a:lnTo>
                    <a:lnTo>
                      <a:pt x="25" y="143"/>
                    </a:lnTo>
                    <a:lnTo>
                      <a:pt x="29" y="146"/>
                    </a:lnTo>
                    <a:lnTo>
                      <a:pt x="33" y="149"/>
                    </a:lnTo>
                    <a:lnTo>
                      <a:pt x="38" y="152"/>
                    </a:lnTo>
                    <a:lnTo>
                      <a:pt x="42" y="155"/>
                    </a:lnTo>
                    <a:lnTo>
                      <a:pt x="47" y="157"/>
                    </a:lnTo>
                    <a:lnTo>
                      <a:pt x="51" y="159"/>
                    </a:lnTo>
                    <a:lnTo>
                      <a:pt x="56" y="161"/>
                    </a:lnTo>
                    <a:lnTo>
                      <a:pt x="61" y="163"/>
                    </a:lnTo>
                    <a:lnTo>
                      <a:pt x="66" y="164"/>
                    </a:lnTo>
                    <a:lnTo>
                      <a:pt x="71" y="165"/>
                    </a:lnTo>
                    <a:lnTo>
                      <a:pt x="76" y="165"/>
                    </a:lnTo>
                    <a:lnTo>
                      <a:pt x="83" y="165"/>
                    </a:lnTo>
                    <a:lnTo>
                      <a:pt x="88" y="165"/>
                    </a:lnTo>
                    <a:lnTo>
                      <a:pt x="93" y="165"/>
                    </a:lnTo>
                    <a:lnTo>
                      <a:pt x="98" y="164"/>
                    </a:lnTo>
                    <a:lnTo>
                      <a:pt x="103" y="163"/>
                    </a:lnTo>
                    <a:lnTo>
                      <a:pt x="108" y="161"/>
                    </a:lnTo>
                    <a:lnTo>
                      <a:pt x="113" y="159"/>
                    </a:lnTo>
                    <a:lnTo>
                      <a:pt x="118" y="157"/>
                    </a:lnTo>
                    <a:lnTo>
                      <a:pt x="122" y="155"/>
                    </a:lnTo>
                    <a:lnTo>
                      <a:pt x="127" y="152"/>
                    </a:lnTo>
                    <a:lnTo>
                      <a:pt x="131" y="149"/>
                    </a:lnTo>
                    <a:lnTo>
                      <a:pt x="135" y="146"/>
                    </a:lnTo>
                    <a:lnTo>
                      <a:pt x="139" y="143"/>
                    </a:lnTo>
                    <a:lnTo>
                      <a:pt x="142" y="139"/>
                    </a:lnTo>
                    <a:lnTo>
                      <a:pt x="146" y="135"/>
                    </a:lnTo>
                    <a:lnTo>
                      <a:pt x="149" y="131"/>
                    </a:lnTo>
                    <a:lnTo>
                      <a:pt x="152" y="127"/>
                    </a:lnTo>
                    <a:lnTo>
                      <a:pt x="155" y="123"/>
                    </a:lnTo>
                    <a:lnTo>
                      <a:pt x="157" y="118"/>
                    </a:lnTo>
                    <a:lnTo>
                      <a:pt x="159" y="113"/>
                    </a:lnTo>
                    <a:lnTo>
                      <a:pt x="161" y="108"/>
                    </a:lnTo>
                    <a:lnTo>
                      <a:pt x="162" y="103"/>
                    </a:lnTo>
                    <a:lnTo>
                      <a:pt x="163" y="98"/>
                    </a:lnTo>
                    <a:lnTo>
                      <a:pt x="164" y="93"/>
                    </a:lnTo>
                    <a:lnTo>
                      <a:pt x="165" y="88"/>
                    </a:lnTo>
                    <a:lnTo>
                      <a:pt x="165" y="83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0" name="Line 5623"/>
              <p:cNvSpPr>
                <a:spLocks noChangeShapeType="1"/>
              </p:cNvSpPr>
              <p:nvPr/>
            </p:nvSpPr>
            <p:spPr bwMode="auto">
              <a:xfrm>
                <a:off x="2014" y="2826"/>
                <a:ext cx="2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1" name="Line 5624"/>
              <p:cNvSpPr>
                <a:spLocks noChangeShapeType="1"/>
              </p:cNvSpPr>
              <p:nvPr/>
            </p:nvSpPr>
            <p:spPr bwMode="auto">
              <a:xfrm>
                <a:off x="2049" y="2815"/>
                <a:ext cx="1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2" name="Line 5625"/>
              <p:cNvSpPr>
                <a:spLocks noChangeShapeType="1"/>
              </p:cNvSpPr>
              <p:nvPr/>
            </p:nvSpPr>
            <p:spPr bwMode="auto">
              <a:xfrm>
                <a:off x="2014" y="2765"/>
                <a:ext cx="1" cy="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3" name="Line 5626"/>
              <p:cNvSpPr>
                <a:spLocks noChangeShapeType="1"/>
              </p:cNvSpPr>
              <p:nvPr/>
            </p:nvSpPr>
            <p:spPr bwMode="auto">
              <a:xfrm>
                <a:off x="2049" y="2763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4" name="Line 5627"/>
              <p:cNvSpPr>
                <a:spLocks noChangeShapeType="1"/>
              </p:cNvSpPr>
              <p:nvPr/>
            </p:nvSpPr>
            <p:spPr bwMode="auto">
              <a:xfrm>
                <a:off x="2014" y="281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5" name="Line 5628"/>
              <p:cNvSpPr>
                <a:spLocks noChangeShapeType="1"/>
              </p:cNvSpPr>
              <p:nvPr/>
            </p:nvSpPr>
            <p:spPr bwMode="auto">
              <a:xfrm flipV="1">
                <a:off x="2014" y="2815"/>
                <a:ext cx="35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6" name="Freeform 5629"/>
              <p:cNvSpPr>
                <a:spLocks/>
              </p:cNvSpPr>
              <p:nvPr/>
            </p:nvSpPr>
            <p:spPr bwMode="auto">
              <a:xfrm>
                <a:off x="2111" y="2758"/>
                <a:ext cx="4" cy="5"/>
              </a:xfrm>
              <a:custGeom>
                <a:avLst/>
                <a:gdLst>
                  <a:gd name="T0" fmla="*/ 0 w 16"/>
                  <a:gd name="T1" fmla="*/ 0 h 17"/>
                  <a:gd name="T2" fmla="*/ 0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0 w 16"/>
                  <a:gd name="T9" fmla="*/ 0 h 17"/>
                  <a:gd name="T10" fmla="*/ 0 w 16"/>
                  <a:gd name="T11" fmla="*/ 0 h 17"/>
                  <a:gd name="T12" fmla="*/ 0 w 16"/>
                  <a:gd name="T13" fmla="*/ 0 h 17"/>
                  <a:gd name="T14" fmla="*/ 0 w 16"/>
                  <a:gd name="T15" fmla="*/ 0 h 17"/>
                  <a:gd name="T16" fmla="*/ 0 w 16"/>
                  <a:gd name="T17" fmla="*/ 0 h 17"/>
                  <a:gd name="T18" fmla="*/ 0 w 16"/>
                  <a:gd name="T19" fmla="*/ 0 h 17"/>
                  <a:gd name="T20" fmla="*/ 0 w 16"/>
                  <a:gd name="T21" fmla="*/ 0 h 17"/>
                  <a:gd name="T22" fmla="*/ 0 w 16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"/>
                  <a:gd name="T37" fmla="*/ 0 h 17"/>
                  <a:gd name="T38" fmla="*/ 16 w 16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" h="17">
                    <a:moveTo>
                      <a:pt x="0" y="17"/>
                    </a:moveTo>
                    <a:lnTo>
                      <a:pt x="2" y="16"/>
                    </a:lnTo>
                    <a:lnTo>
                      <a:pt x="4" y="16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7" name="Freeform 5630"/>
              <p:cNvSpPr>
                <a:spLocks/>
              </p:cNvSpPr>
              <p:nvPr/>
            </p:nvSpPr>
            <p:spPr bwMode="auto">
              <a:xfrm>
                <a:off x="2014" y="2763"/>
                <a:ext cx="3" cy="2"/>
              </a:xfrm>
              <a:custGeom>
                <a:avLst/>
                <a:gdLst>
                  <a:gd name="T0" fmla="*/ 0 w 12"/>
                  <a:gd name="T1" fmla="*/ 0 h 11"/>
                  <a:gd name="T2" fmla="*/ 0 w 12"/>
                  <a:gd name="T3" fmla="*/ 0 h 11"/>
                  <a:gd name="T4" fmla="*/ 0 w 12"/>
                  <a:gd name="T5" fmla="*/ 0 h 11"/>
                  <a:gd name="T6" fmla="*/ 0 w 12"/>
                  <a:gd name="T7" fmla="*/ 0 h 11"/>
                  <a:gd name="T8" fmla="*/ 0 w 12"/>
                  <a:gd name="T9" fmla="*/ 0 h 11"/>
                  <a:gd name="T10" fmla="*/ 0 w 12"/>
                  <a:gd name="T11" fmla="*/ 0 h 11"/>
                  <a:gd name="T12" fmla="*/ 0 w 12"/>
                  <a:gd name="T13" fmla="*/ 0 h 11"/>
                  <a:gd name="T14" fmla="*/ 0 w 12"/>
                  <a:gd name="T15" fmla="*/ 0 h 11"/>
                  <a:gd name="T16" fmla="*/ 0 w 12"/>
                  <a:gd name="T17" fmla="*/ 0 h 11"/>
                  <a:gd name="T18" fmla="*/ 0 w 12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8" name="Line 5631"/>
              <p:cNvSpPr>
                <a:spLocks noChangeShapeType="1"/>
              </p:cNvSpPr>
              <p:nvPr/>
            </p:nvSpPr>
            <p:spPr bwMode="auto">
              <a:xfrm flipH="1">
                <a:off x="2017" y="2763"/>
                <a:ext cx="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19" name="Line 5632"/>
              <p:cNvSpPr>
                <a:spLocks noChangeShapeType="1"/>
              </p:cNvSpPr>
              <p:nvPr/>
            </p:nvSpPr>
            <p:spPr bwMode="auto">
              <a:xfrm>
                <a:off x="2049" y="2763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0" name="Line 5633"/>
              <p:cNvSpPr>
                <a:spLocks noChangeShapeType="1"/>
              </p:cNvSpPr>
              <p:nvPr/>
            </p:nvSpPr>
            <p:spPr bwMode="auto">
              <a:xfrm>
                <a:off x="2228" y="2765"/>
                <a:ext cx="1" cy="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1" name="Line 5634"/>
              <p:cNvSpPr>
                <a:spLocks noChangeShapeType="1"/>
              </p:cNvSpPr>
              <p:nvPr/>
            </p:nvSpPr>
            <p:spPr bwMode="auto">
              <a:xfrm>
                <a:off x="2193" y="2763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2" name="Line 5635"/>
              <p:cNvSpPr>
                <a:spLocks noChangeShapeType="1"/>
              </p:cNvSpPr>
              <p:nvPr/>
            </p:nvSpPr>
            <p:spPr bwMode="auto">
              <a:xfrm>
                <a:off x="2228" y="2818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3" name="Line 5636"/>
              <p:cNvSpPr>
                <a:spLocks noChangeShapeType="1"/>
              </p:cNvSpPr>
              <p:nvPr/>
            </p:nvSpPr>
            <p:spPr bwMode="auto">
              <a:xfrm>
                <a:off x="2193" y="2815"/>
                <a:ext cx="35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4" name="Freeform 5637"/>
              <p:cNvSpPr>
                <a:spLocks/>
              </p:cNvSpPr>
              <p:nvPr/>
            </p:nvSpPr>
            <p:spPr bwMode="auto">
              <a:xfrm>
                <a:off x="2162" y="2758"/>
                <a:ext cx="4" cy="5"/>
              </a:xfrm>
              <a:custGeom>
                <a:avLst/>
                <a:gdLst>
                  <a:gd name="T0" fmla="*/ 0 w 17"/>
                  <a:gd name="T1" fmla="*/ 0 h 17"/>
                  <a:gd name="T2" fmla="*/ 0 w 17"/>
                  <a:gd name="T3" fmla="*/ 0 h 17"/>
                  <a:gd name="T4" fmla="*/ 0 w 17"/>
                  <a:gd name="T5" fmla="*/ 0 h 17"/>
                  <a:gd name="T6" fmla="*/ 0 w 17"/>
                  <a:gd name="T7" fmla="*/ 0 h 17"/>
                  <a:gd name="T8" fmla="*/ 0 w 17"/>
                  <a:gd name="T9" fmla="*/ 0 h 17"/>
                  <a:gd name="T10" fmla="*/ 0 w 17"/>
                  <a:gd name="T11" fmla="*/ 0 h 17"/>
                  <a:gd name="T12" fmla="*/ 0 w 17"/>
                  <a:gd name="T13" fmla="*/ 0 h 17"/>
                  <a:gd name="T14" fmla="*/ 0 w 17"/>
                  <a:gd name="T15" fmla="*/ 0 h 17"/>
                  <a:gd name="T16" fmla="*/ 0 w 17"/>
                  <a:gd name="T17" fmla="*/ 0 h 17"/>
                  <a:gd name="T18" fmla="*/ 0 w 17"/>
                  <a:gd name="T19" fmla="*/ 0 h 17"/>
                  <a:gd name="T20" fmla="*/ 0 w 17"/>
                  <a:gd name="T21" fmla="*/ 0 h 17"/>
                  <a:gd name="T22" fmla="*/ 0 w 17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0" y="0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7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5" name="Freeform 5638"/>
              <p:cNvSpPr>
                <a:spLocks/>
              </p:cNvSpPr>
              <p:nvPr/>
            </p:nvSpPr>
            <p:spPr bwMode="auto">
              <a:xfrm>
                <a:off x="2225" y="2763"/>
                <a:ext cx="3" cy="2"/>
              </a:xfrm>
              <a:custGeom>
                <a:avLst/>
                <a:gdLst>
                  <a:gd name="T0" fmla="*/ 0 w 12"/>
                  <a:gd name="T1" fmla="*/ 0 h 11"/>
                  <a:gd name="T2" fmla="*/ 0 w 12"/>
                  <a:gd name="T3" fmla="*/ 0 h 11"/>
                  <a:gd name="T4" fmla="*/ 0 w 12"/>
                  <a:gd name="T5" fmla="*/ 0 h 11"/>
                  <a:gd name="T6" fmla="*/ 0 w 12"/>
                  <a:gd name="T7" fmla="*/ 0 h 11"/>
                  <a:gd name="T8" fmla="*/ 0 w 12"/>
                  <a:gd name="T9" fmla="*/ 0 h 11"/>
                  <a:gd name="T10" fmla="*/ 0 w 12"/>
                  <a:gd name="T11" fmla="*/ 0 h 11"/>
                  <a:gd name="T12" fmla="*/ 0 w 12"/>
                  <a:gd name="T13" fmla="*/ 0 h 11"/>
                  <a:gd name="T14" fmla="*/ 0 w 12"/>
                  <a:gd name="T15" fmla="*/ 0 h 11"/>
                  <a:gd name="T16" fmla="*/ 0 w 12"/>
                  <a:gd name="T17" fmla="*/ 0 h 11"/>
                  <a:gd name="T18" fmla="*/ 0 w 12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11"/>
                    </a:moveTo>
                    <a:lnTo>
                      <a:pt x="12" y="9"/>
                    </a:lnTo>
                    <a:lnTo>
                      <a:pt x="11" y="7"/>
                    </a:lnTo>
                    <a:lnTo>
                      <a:pt x="10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6" name="Line 5639"/>
              <p:cNvSpPr>
                <a:spLocks noChangeShapeType="1"/>
              </p:cNvSpPr>
              <p:nvPr/>
            </p:nvSpPr>
            <p:spPr bwMode="auto">
              <a:xfrm>
                <a:off x="2166" y="2763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7" name="Line 5640"/>
              <p:cNvSpPr>
                <a:spLocks noChangeShapeType="1"/>
              </p:cNvSpPr>
              <p:nvPr/>
            </p:nvSpPr>
            <p:spPr bwMode="auto">
              <a:xfrm flipH="1">
                <a:off x="2193" y="2763"/>
                <a:ext cx="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8" name="Line 5641"/>
              <p:cNvSpPr>
                <a:spLocks noChangeShapeType="1"/>
              </p:cNvSpPr>
              <p:nvPr/>
            </p:nvSpPr>
            <p:spPr bwMode="auto">
              <a:xfrm>
                <a:off x="2005" y="2789"/>
                <a:ext cx="6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9" name="Line 5642"/>
              <p:cNvSpPr>
                <a:spLocks noChangeShapeType="1"/>
              </p:cNvSpPr>
              <p:nvPr/>
            </p:nvSpPr>
            <p:spPr bwMode="auto">
              <a:xfrm>
                <a:off x="2075" y="27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0" name="Line 5643"/>
              <p:cNvSpPr>
                <a:spLocks noChangeShapeType="1"/>
              </p:cNvSpPr>
              <p:nvPr/>
            </p:nvSpPr>
            <p:spPr bwMode="auto">
              <a:xfrm>
                <a:off x="2084" y="2789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1" name="Line 5644"/>
              <p:cNvSpPr>
                <a:spLocks noChangeShapeType="1"/>
              </p:cNvSpPr>
              <p:nvPr/>
            </p:nvSpPr>
            <p:spPr bwMode="auto">
              <a:xfrm>
                <a:off x="2179" y="2789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2" name="Line 5645"/>
              <p:cNvSpPr>
                <a:spLocks noChangeShapeType="1"/>
              </p:cNvSpPr>
              <p:nvPr/>
            </p:nvSpPr>
            <p:spPr bwMode="auto">
              <a:xfrm>
                <a:off x="2188" y="2789"/>
                <a:ext cx="6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3" name="Line 5646"/>
              <p:cNvSpPr>
                <a:spLocks noChangeShapeType="1"/>
              </p:cNvSpPr>
              <p:nvPr/>
            </p:nvSpPr>
            <p:spPr bwMode="auto">
              <a:xfrm>
                <a:off x="2139" y="2774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4" name="Line 5647"/>
              <p:cNvSpPr>
                <a:spLocks noChangeShapeType="1"/>
              </p:cNvSpPr>
              <p:nvPr/>
            </p:nvSpPr>
            <p:spPr bwMode="auto">
              <a:xfrm flipV="1">
                <a:off x="2775" y="2921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5" name="Line 5648"/>
              <p:cNvSpPr>
                <a:spLocks noChangeShapeType="1"/>
              </p:cNvSpPr>
              <p:nvPr/>
            </p:nvSpPr>
            <p:spPr bwMode="auto">
              <a:xfrm flipV="1">
                <a:off x="2780" y="2921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6" name="Line 5649"/>
              <p:cNvSpPr>
                <a:spLocks noChangeShapeType="1"/>
              </p:cNvSpPr>
              <p:nvPr/>
            </p:nvSpPr>
            <p:spPr bwMode="auto">
              <a:xfrm>
                <a:off x="2780" y="3017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7" name="Line 5650"/>
              <p:cNvSpPr>
                <a:spLocks noChangeShapeType="1"/>
              </p:cNvSpPr>
              <p:nvPr/>
            </p:nvSpPr>
            <p:spPr bwMode="auto">
              <a:xfrm>
                <a:off x="2739" y="296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8" name="Line 5651"/>
              <p:cNvSpPr>
                <a:spLocks noChangeShapeType="1"/>
              </p:cNvSpPr>
              <p:nvPr/>
            </p:nvSpPr>
            <p:spPr bwMode="auto">
              <a:xfrm flipH="1">
                <a:off x="2780" y="29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39" name="Line 5652"/>
              <p:cNvSpPr>
                <a:spLocks noChangeShapeType="1"/>
              </p:cNvSpPr>
              <p:nvPr/>
            </p:nvSpPr>
            <p:spPr bwMode="auto">
              <a:xfrm>
                <a:off x="2738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0" name="Line 5653"/>
              <p:cNvSpPr>
                <a:spLocks noChangeShapeType="1"/>
              </p:cNvSpPr>
              <p:nvPr/>
            </p:nvSpPr>
            <p:spPr bwMode="auto">
              <a:xfrm>
                <a:off x="2771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1" name="Line 5654"/>
              <p:cNvSpPr>
                <a:spLocks noChangeShapeType="1"/>
              </p:cNvSpPr>
              <p:nvPr/>
            </p:nvSpPr>
            <p:spPr bwMode="auto">
              <a:xfrm flipH="1">
                <a:off x="2775" y="2999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2" name="Line 5655"/>
              <p:cNvSpPr>
                <a:spLocks noChangeShapeType="1"/>
              </p:cNvSpPr>
              <p:nvPr/>
            </p:nvSpPr>
            <p:spPr bwMode="auto">
              <a:xfrm>
                <a:off x="2738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3" name="Line 5656"/>
              <p:cNvSpPr>
                <a:spLocks noChangeShapeType="1"/>
              </p:cNvSpPr>
              <p:nvPr/>
            </p:nvSpPr>
            <p:spPr bwMode="auto">
              <a:xfrm flipV="1">
                <a:off x="2755" y="2934"/>
                <a:ext cx="1" cy="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4" name="Line 5657"/>
              <p:cNvSpPr>
                <a:spLocks noChangeShapeType="1"/>
              </p:cNvSpPr>
              <p:nvPr/>
            </p:nvSpPr>
            <p:spPr bwMode="auto">
              <a:xfrm flipV="1">
                <a:off x="2775" y="2854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5" name="Line 5658"/>
              <p:cNvSpPr>
                <a:spLocks noChangeShapeType="1"/>
              </p:cNvSpPr>
              <p:nvPr/>
            </p:nvSpPr>
            <p:spPr bwMode="auto">
              <a:xfrm flipV="1">
                <a:off x="2780" y="2854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6" name="Line 5659"/>
              <p:cNvSpPr>
                <a:spLocks noChangeShapeType="1"/>
              </p:cNvSpPr>
              <p:nvPr/>
            </p:nvSpPr>
            <p:spPr bwMode="auto">
              <a:xfrm flipV="1">
                <a:off x="2783" y="2877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7" name="Line 5660"/>
              <p:cNvSpPr>
                <a:spLocks noChangeShapeType="1"/>
              </p:cNvSpPr>
              <p:nvPr/>
            </p:nvSpPr>
            <p:spPr bwMode="auto">
              <a:xfrm>
                <a:off x="2780" y="29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8" name="Line 5661"/>
              <p:cNvSpPr>
                <a:spLocks noChangeShapeType="1"/>
              </p:cNvSpPr>
              <p:nvPr/>
            </p:nvSpPr>
            <p:spPr bwMode="auto">
              <a:xfrm>
                <a:off x="2780" y="3022"/>
                <a:ext cx="1" cy="7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49" name="Line 5662"/>
              <p:cNvSpPr>
                <a:spLocks noChangeShapeType="1"/>
              </p:cNvSpPr>
              <p:nvPr/>
            </p:nvSpPr>
            <p:spPr bwMode="auto">
              <a:xfrm>
                <a:off x="2775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0" name="Line 5663"/>
              <p:cNvSpPr>
                <a:spLocks noChangeShapeType="1"/>
              </p:cNvSpPr>
              <p:nvPr/>
            </p:nvSpPr>
            <p:spPr bwMode="auto">
              <a:xfrm>
                <a:off x="2762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1" name="Line 5664"/>
              <p:cNvSpPr>
                <a:spLocks noChangeShapeType="1"/>
              </p:cNvSpPr>
              <p:nvPr/>
            </p:nvSpPr>
            <p:spPr bwMode="auto">
              <a:xfrm>
                <a:off x="2764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2" name="Line 5665"/>
              <p:cNvSpPr>
                <a:spLocks noChangeShapeType="1"/>
              </p:cNvSpPr>
              <p:nvPr/>
            </p:nvSpPr>
            <p:spPr bwMode="auto">
              <a:xfrm>
                <a:off x="2768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3" name="Freeform 5666"/>
              <p:cNvSpPr>
                <a:spLocks/>
              </p:cNvSpPr>
              <p:nvPr/>
            </p:nvSpPr>
            <p:spPr bwMode="auto">
              <a:xfrm>
                <a:off x="2753" y="2970"/>
                <a:ext cx="3" cy="3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6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4" name="Freeform 5667"/>
              <p:cNvSpPr>
                <a:spLocks/>
              </p:cNvSpPr>
              <p:nvPr/>
            </p:nvSpPr>
            <p:spPr bwMode="auto">
              <a:xfrm>
                <a:off x="2753" y="2958"/>
                <a:ext cx="3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w 14"/>
                  <a:gd name="T19" fmla="*/ 0 h 14"/>
                  <a:gd name="T20" fmla="*/ 0 w 14"/>
                  <a:gd name="T21" fmla="*/ 0 h 14"/>
                  <a:gd name="T22" fmla="*/ 0 w 14"/>
                  <a:gd name="T23" fmla="*/ 0 h 14"/>
                  <a:gd name="T24" fmla="*/ 0 w 14"/>
                  <a:gd name="T25" fmla="*/ 0 h 14"/>
                  <a:gd name="T26" fmla="*/ 0 w 14"/>
                  <a:gd name="T27" fmla="*/ 0 h 14"/>
                  <a:gd name="T28" fmla="*/ 0 w 14"/>
                  <a:gd name="T29" fmla="*/ 0 h 14"/>
                  <a:gd name="T30" fmla="*/ 0 w 14"/>
                  <a:gd name="T31" fmla="*/ 0 h 14"/>
                  <a:gd name="T32" fmla="*/ 0 w 14"/>
                  <a:gd name="T33" fmla="*/ 0 h 14"/>
                  <a:gd name="T34" fmla="*/ 0 w 14"/>
                  <a:gd name="T35" fmla="*/ 0 h 14"/>
                  <a:gd name="T36" fmla="*/ 0 w 14"/>
                  <a:gd name="T37" fmla="*/ 0 h 14"/>
                  <a:gd name="T38" fmla="*/ 0 w 14"/>
                  <a:gd name="T39" fmla="*/ 0 h 14"/>
                  <a:gd name="T40" fmla="*/ 0 w 14"/>
                  <a:gd name="T41" fmla="*/ 0 h 14"/>
                  <a:gd name="T42" fmla="*/ 0 w 14"/>
                  <a:gd name="T43" fmla="*/ 0 h 14"/>
                  <a:gd name="T44" fmla="*/ 0 w 14"/>
                  <a:gd name="T45" fmla="*/ 0 h 14"/>
                  <a:gd name="T46" fmla="*/ 0 w 14"/>
                  <a:gd name="T47" fmla="*/ 0 h 14"/>
                  <a:gd name="T48" fmla="*/ 0 w 14"/>
                  <a:gd name="T49" fmla="*/ 0 h 14"/>
                  <a:gd name="T50" fmla="*/ 0 w 14"/>
                  <a:gd name="T51" fmla="*/ 0 h 14"/>
                  <a:gd name="T52" fmla="*/ 0 w 14"/>
                  <a:gd name="T53" fmla="*/ 0 h 14"/>
                  <a:gd name="T54" fmla="*/ 0 w 14"/>
                  <a:gd name="T55" fmla="*/ 0 h 14"/>
                  <a:gd name="T56" fmla="*/ 0 w 14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"/>
                  <a:gd name="T88" fmla="*/ 0 h 14"/>
                  <a:gd name="T89" fmla="*/ 14 w 14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" h="14">
                    <a:moveTo>
                      <a:pt x="14" y="7"/>
                    </a:moveTo>
                    <a:lnTo>
                      <a:pt x="14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1" y="12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5" name="Line 5668"/>
              <p:cNvSpPr>
                <a:spLocks noChangeShapeType="1"/>
              </p:cNvSpPr>
              <p:nvPr/>
            </p:nvSpPr>
            <p:spPr bwMode="auto">
              <a:xfrm>
                <a:off x="2746" y="2949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6" name="Line 5669"/>
              <p:cNvSpPr>
                <a:spLocks noChangeShapeType="1"/>
              </p:cNvSpPr>
              <p:nvPr/>
            </p:nvSpPr>
            <p:spPr bwMode="auto">
              <a:xfrm>
                <a:off x="2748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7" name="Line 5670"/>
              <p:cNvSpPr>
                <a:spLocks noChangeShapeType="1"/>
              </p:cNvSpPr>
              <p:nvPr/>
            </p:nvSpPr>
            <p:spPr bwMode="auto">
              <a:xfrm>
                <a:off x="2741" y="297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8" name="Line 5671"/>
              <p:cNvSpPr>
                <a:spLocks noChangeShapeType="1"/>
              </p:cNvSpPr>
              <p:nvPr/>
            </p:nvSpPr>
            <p:spPr bwMode="auto">
              <a:xfrm>
                <a:off x="2741" y="296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9" name="Line 5672"/>
              <p:cNvSpPr>
                <a:spLocks noChangeShapeType="1"/>
              </p:cNvSpPr>
              <p:nvPr/>
            </p:nvSpPr>
            <p:spPr bwMode="auto">
              <a:xfrm>
                <a:off x="2741" y="295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0" name="Line 5673"/>
              <p:cNvSpPr>
                <a:spLocks noChangeShapeType="1"/>
              </p:cNvSpPr>
              <p:nvPr/>
            </p:nvSpPr>
            <p:spPr bwMode="auto">
              <a:xfrm>
                <a:off x="2741" y="296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1" name="Line 5674"/>
              <p:cNvSpPr>
                <a:spLocks noChangeShapeType="1"/>
              </p:cNvSpPr>
              <p:nvPr/>
            </p:nvSpPr>
            <p:spPr bwMode="auto">
              <a:xfrm>
                <a:off x="2741" y="298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2" name="Line 5675"/>
              <p:cNvSpPr>
                <a:spLocks noChangeShapeType="1"/>
              </p:cNvSpPr>
              <p:nvPr/>
            </p:nvSpPr>
            <p:spPr bwMode="auto">
              <a:xfrm flipH="1">
                <a:off x="2742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3" name="Line 5676"/>
              <p:cNvSpPr>
                <a:spLocks noChangeShapeType="1"/>
              </p:cNvSpPr>
              <p:nvPr/>
            </p:nvSpPr>
            <p:spPr bwMode="auto">
              <a:xfrm>
                <a:off x="2742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4" name="Line 5677"/>
              <p:cNvSpPr>
                <a:spLocks noChangeShapeType="1"/>
              </p:cNvSpPr>
              <p:nvPr/>
            </p:nvSpPr>
            <p:spPr bwMode="auto">
              <a:xfrm flipH="1">
                <a:off x="2742" y="2980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5" name="Line 5678"/>
              <p:cNvSpPr>
                <a:spLocks noChangeShapeType="1"/>
              </p:cNvSpPr>
              <p:nvPr/>
            </p:nvSpPr>
            <p:spPr bwMode="auto">
              <a:xfrm>
                <a:off x="2742" y="2963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6" name="Freeform 5679"/>
              <p:cNvSpPr>
                <a:spLocks/>
              </p:cNvSpPr>
              <p:nvPr/>
            </p:nvSpPr>
            <p:spPr bwMode="auto">
              <a:xfrm>
                <a:off x="2763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7" name="Freeform 5680"/>
              <p:cNvSpPr>
                <a:spLocks/>
              </p:cNvSpPr>
              <p:nvPr/>
            </p:nvSpPr>
            <p:spPr bwMode="auto">
              <a:xfrm>
                <a:off x="2763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8" name="Freeform 5681"/>
              <p:cNvSpPr>
                <a:spLocks/>
              </p:cNvSpPr>
              <p:nvPr/>
            </p:nvSpPr>
            <p:spPr bwMode="auto">
              <a:xfrm>
                <a:off x="2762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9" name="Freeform 5682"/>
              <p:cNvSpPr>
                <a:spLocks/>
              </p:cNvSpPr>
              <p:nvPr/>
            </p:nvSpPr>
            <p:spPr bwMode="auto">
              <a:xfrm>
                <a:off x="2762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0" name="Freeform 5683"/>
              <p:cNvSpPr>
                <a:spLocks/>
              </p:cNvSpPr>
              <p:nvPr/>
            </p:nvSpPr>
            <p:spPr bwMode="auto">
              <a:xfrm>
                <a:off x="2762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1" name="Freeform 5684"/>
              <p:cNvSpPr>
                <a:spLocks/>
              </p:cNvSpPr>
              <p:nvPr/>
            </p:nvSpPr>
            <p:spPr bwMode="auto">
              <a:xfrm>
                <a:off x="2762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2" name="Freeform 5685"/>
              <p:cNvSpPr>
                <a:spLocks/>
              </p:cNvSpPr>
              <p:nvPr/>
            </p:nvSpPr>
            <p:spPr bwMode="auto">
              <a:xfrm>
                <a:off x="2763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3" name="Freeform 5686"/>
              <p:cNvSpPr>
                <a:spLocks/>
              </p:cNvSpPr>
              <p:nvPr/>
            </p:nvSpPr>
            <p:spPr bwMode="auto">
              <a:xfrm>
                <a:off x="2763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4" name="Freeform 5687"/>
              <p:cNvSpPr>
                <a:spLocks/>
              </p:cNvSpPr>
              <p:nvPr/>
            </p:nvSpPr>
            <p:spPr bwMode="auto">
              <a:xfrm>
                <a:off x="2764" y="29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5" name="Freeform 5688"/>
              <p:cNvSpPr>
                <a:spLocks/>
              </p:cNvSpPr>
              <p:nvPr/>
            </p:nvSpPr>
            <p:spPr bwMode="auto">
              <a:xfrm>
                <a:off x="2764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6" name="Freeform 5689"/>
              <p:cNvSpPr>
                <a:spLocks/>
              </p:cNvSpPr>
              <p:nvPr/>
            </p:nvSpPr>
            <p:spPr bwMode="auto">
              <a:xfrm>
                <a:off x="2764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7" name="Freeform 5690"/>
              <p:cNvSpPr>
                <a:spLocks/>
              </p:cNvSpPr>
              <p:nvPr/>
            </p:nvSpPr>
            <p:spPr bwMode="auto">
              <a:xfrm>
                <a:off x="2765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8" name="Freeform 5691"/>
              <p:cNvSpPr>
                <a:spLocks/>
              </p:cNvSpPr>
              <p:nvPr/>
            </p:nvSpPr>
            <p:spPr bwMode="auto">
              <a:xfrm>
                <a:off x="2765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9" name="Freeform 5692"/>
              <p:cNvSpPr>
                <a:spLocks/>
              </p:cNvSpPr>
              <p:nvPr/>
            </p:nvSpPr>
            <p:spPr bwMode="auto">
              <a:xfrm>
                <a:off x="2764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0" name="Freeform 5693"/>
              <p:cNvSpPr>
                <a:spLocks/>
              </p:cNvSpPr>
              <p:nvPr/>
            </p:nvSpPr>
            <p:spPr bwMode="auto">
              <a:xfrm>
                <a:off x="2764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1" name="Line 5694"/>
              <p:cNvSpPr>
                <a:spLocks noChangeShapeType="1"/>
              </p:cNvSpPr>
              <p:nvPr/>
            </p:nvSpPr>
            <p:spPr bwMode="auto">
              <a:xfrm flipH="1">
                <a:off x="2764" y="29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2" name="Freeform 5695"/>
              <p:cNvSpPr>
                <a:spLocks/>
              </p:cNvSpPr>
              <p:nvPr/>
            </p:nvSpPr>
            <p:spPr bwMode="auto">
              <a:xfrm>
                <a:off x="2763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3" name="Freeform 5696"/>
              <p:cNvSpPr>
                <a:spLocks/>
              </p:cNvSpPr>
              <p:nvPr/>
            </p:nvSpPr>
            <p:spPr bwMode="auto">
              <a:xfrm>
                <a:off x="2763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4" name="Freeform 5697"/>
              <p:cNvSpPr>
                <a:spLocks/>
              </p:cNvSpPr>
              <p:nvPr/>
            </p:nvSpPr>
            <p:spPr bwMode="auto">
              <a:xfrm>
                <a:off x="2762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5" name="Freeform 5698"/>
              <p:cNvSpPr>
                <a:spLocks/>
              </p:cNvSpPr>
              <p:nvPr/>
            </p:nvSpPr>
            <p:spPr bwMode="auto">
              <a:xfrm>
                <a:off x="2762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6" name="Freeform 5699"/>
              <p:cNvSpPr>
                <a:spLocks/>
              </p:cNvSpPr>
              <p:nvPr/>
            </p:nvSpPr>
            <p:spPr bwMode="auto">
              <a:xfrm>
                <a:off x="2762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7" name="Freeform 5700"/>
              <p:cNvSpPr>
                <a:spLocks/>
              </p:cNvSpPr>
              <p:nvPr/>
            </p:nvSpPr>
            <p:spPr bwMode="auto">
              <a:xfrm>
                <a:off x="2762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8" name="Freeform 5701"/>
              <p:cNvSpPr>
                <a:spLocks/>
              </p:cNvSpPr>
              <p:nvPr/>
            </p:nvSpPr>
            <p:spPr bwMode="auto">
              <a:xfrm>
                <a:off x="2763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9" name="Freeform 5702"/>
              <p:cNvSpPr>
                <a:spLocks/>
              </p:cNvSpPr>
              <p:nvPr/>
            </p:nvSpPr>
            <p:spPr bwMode="auto">
              <a:xfrm>
                <a:off x="2763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0" name="Freeform 5703"/>
              <p:cNvSpPr>
                <a:spLocks/>
              </p:cNvSpPr>
              <p:nvPr/>
            </p:nvSpPr>
            <p:spPr bwMode="auto">
              <a:xfrm>
                <a:off x="2764" y="297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1" name="Freeform 5704"/>
              <p:cNvSpPr>
                <a:spLocks/>
              </p:cNvSpPr>
              <p:nvPr/>
            </p:nvSpPr>
            <p:spPr bwMode="auto">
              <a:xfrm>
                <a:off x="2764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2" name="Freeform 5705"/>
              <p:cNvSpPr>
                <a:spLocks/>
              </p:cNvSpPr>
              <p:nvPr/>
            </p:nvSpPr>
            <p:spPr bwMode="auto">
              <a:xfrm>
                <a:off x="2764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3" name="Freeform 5706"/>
              <p:cNvSpPr>
                <a:spLocks/>
              </p:cNvSpPr>
              <p:nvPr/>
            </p:nvSpPr>
            <p:spPr bwMode="auto">
              <a:xfrm>
                <a:off x="2765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4" name="Freeform 5707"/>
              <p:cNvSpPr>
                <a:spLocks/>
              </p:cNvSpPr>
              <p:nvPr/>
            </p:nvSpPr>
            <p:spPr bwMode="auto">
              <a:xfrm>
                <a:off x="2765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5" name="Freeform 5708"/>
              <p:cNvSpPr>
                <a:spLocks/>
              </p:cNvSpPr>
              <p:nvPr/>
            </p:nvSpPr>
            <p:spPr bwMode="auto">
              <a:xfrm>
                <a:off x="2764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6" name="Freeform 5709"/>
              <p:cNvSpPr>
                <a:spLocks/>
              </p:cNvSpPr>
              <p:nvPr/>
            </p:nvSpPr>
            <p:spPr bwMode="auto">
              <a:xfrm>
                <a:off x="2764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7" name="Line 5710"/>
              <p:cNvSpPr>
                <a:spLocks noChangeShapeType="1"/>
              </p:cNvSpPr>
              <p:nvPr/>
            </p:nvSpPr>
            <p:spPr bwMode="auto">
              <a:xfrm flipH="1">
                <a:off x="2764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8" name="Line 5711"/>
              <p:cNvSpPr>
                <a:spLocks noChangeShapeType="1"/>
              </p:cNvSpPr>
              <p:nvPr/>
            </p:nvSpPr>
            <p:spPr bwMode="auto">
              <a:xfrm>
                <a:off x="2762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99" name="Line 5712"/>
              <p:cNvSpPr>
                <a:spLocks noChangeShapeType="1"/>
              </p:cNvSpPr>
              <p:nvPr/>
            </p:nvSpPr>
            <p:spPr bwMode="auto">
              <a:xfrm flipH="1">
                <a:off x="2755" y="2949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0" name="Line 5713"/>
              <p:cNvSpPr>
                <a:spLocks noChangeShapeType="1"/>
              </p:cNvSpPr>
              <p:nvPr/>
            </p:nvSpPr>
            <p:spPr bwMode="auto">
              <a:xfrm flipV="1">
                <a:off x="2763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1" name="Line 5714"/>
              <p:cNvSpPr>
                <a:spLocks noChangeShapeType="1"/>
              </p:cNvSpPr>
              <p:nvPr/>
            </p:nvSpPr>
            <p:spPr bwMode="auto">
              <a:xfrm>
                <a:off x="2755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2" name="Line 5715"/>
              <p:cNvSpPr>
                <a:spLocks noChangeShapeType="1"/>
              </p:cNvSpPr>
              <p:nvPr/>
            </p:nvSpPr>
            <p:spPr bwMode="auto">
              <a:xfrm flipV="1">
                <a:off x="2767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3" name="Line 5716"/>
              <p:cNvSpPr>
                <a:spLocks noChangeShapeType="1"/>
              </p:cNvSpPr>
              <p:nvPr/>
            </p:nvSpPr>
            <p:spPr bwMode="auto">
              <a:xfrm flipV="1">
                <a:off x="2768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4" name="Line 5717"/>
              <p:cNvSpPr>
                <a:spLocks noChangeShapeType="1"/>
              </p:cNvSpPr>
              <p:nvPr/>
            </p:nvSpPr>
            <p:spPr bwMode="auto">
              <a:xfrm flipH="1" flipV="1">
                <a:off x="2767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5" name="Line 5718"/>
              <p:cNvSpPr>
                <a:spLocks noChangeShapeType="1"/>
              </p:cNvSpPr>
              <p:nvPr/>
            </p:nvSpPr>
            <p:spPr bwMode="auto">
              <a:xfrm flipH="1">
                <a:off x="2755" y="295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6" name="Line 5719"/>
              <p:cNvSpPr>
                <a:spLocks noChangeShapeType="1"/>
              </p:cNvSpPr>
              <p:nvPr/>
            </p:nvSpPr>
            <p:spPr bwMode="auto">
              <a:xfrm>
                <a:off x="2755" y="298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7" name="Line 5720"/>
              <p:cNvSpPr>
                <a:spLocks noChangeShapeType="1"/>
              </p:cNvSpPr>
              <p:nvPr/>
            </p:nvSpPr>
            <p:spPr bwMode="auto">
              <a:xfrm flipV="1">
                <a:off x="2767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8" name="Line 5721"/>
              <p:cNvSpPr>
                <a:spLocks noChangeShapeType="1"/>
              </p:cNvSpPr>
              <p:nvPr/>
            </p:nvSpPr>
            <p:spPr bwMode="auto">
              <a:xfrm flipV="1">
                <a:off x="2768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09" name="Line 5722"/>
              <p:cNvSpPr>
                <a:spLocks noChangeShapeType="1"/>
              </p:cNvSpPr>
              <p:nvPr/>
            </p:nvSpPr>
            <p:spPr bwMode="auto">
              <a:xfrm flipH="1" flipV="1">
                <a:off x="2767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0" name="Line 5723"/>
              <p:cNvSpPr>
                <a:spLocks noChangeShapeType="1"/>
              </p:cNvSpPr>
              <p:nvPr/>
            </p:nvSpPr>
            <p:spPr bwMode="auto">
              <a:xfrm flipH="1">
                <a:off x="2755" y="296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1" name="Line 5724"/>
              <p:cNvSpPr>
                <a:spLocks noChangeShapeType="1"/>
              </p:cNvSpPr>
              <p:nvPr/>
            </p:nvSpPr>
            <p:spPr bwMode="auto">
              <a:xfrm flipH="1" flipV="1">
                <a:off x="2762" y="294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2" name="Line 5725"/>
              <p:cNvSpPr>
                <a:spLocks noChangeShapeType="1"/>
              </p:cNvSpPr>
              <p:nvPr/>
            </p:nvSpPr>
            <p:spPr bwMode="auto">
              <a:xfrm flipH="1">
                <a:off x="2755" y="294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3" name="Line 5726"/>
              <p:cNvSpPr>
                <a:spLocks noChangeShapeType="1"/>
              </p:cNvSpPr>
              <p:nvPr/>
            </p:nvSpPr>
            <p:spPr bwMode="auto">
              <a:xfrm flipH="1" flipV="1">
                <a:off x="2741" y="296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4" name="Line 5727"/>
              <p:cNvSpPr>
                <a:spLocks noChangeShapeType="1"/>
              </p:cNvSpPr>
              <p:nvPr/>
            </p:nvSpPr>
            <p:spPr bwMode="auto">
              <a:xfrm flipV="1">
                <a:off x="2741" y="2958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5" name="Line 5728"/>
              <p:cNvSpPr>
                <a:spLocks noChangeShapeType="1"/>
              </p:cNvSpPr>
              <p:nvPr/>
            </p:nvSpPr>
            <p:spPr bwMode="auto">
              <a:xfrm flipV="1">
                <a:off x="2741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6" name="Freeform 5729"/>
              <p:cNvSpPr>
                <a:spLocks/>
              </p:cNvSpPr>
              <p:nvPr/>
            </p:nvSpPr>
            <p:spPr bwMode="auto">
              <a:xfrm>
                <a:off x="2744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7" name="Freeform 5730"/>
              <p:cNvSpPr>
                <a:spLocks/>
              </p:cNvSpPr>
              <p:nvPr/>
            </p:nvSpPr>
            <p:spPr bwMode="auto">
              <a:xfrm>
                <a:off x="2744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8" name="Freeform 5731"/>
              <p:cNvSpPr>
                <a:spLocks/>
              </p:cNvSpPr>
              <p:nvPr/>
            </p:nvSpPr>
            <p:spPr bwMode="auto">
              <a:xfrm>
                <a:off x="2744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19" name="Freeform 5732"/>
              <p:cNvSpPr>
                <a:spLocks/>
              </p:cNvSpPr>
              <p:nvPr/>
            </p:nvSpPr>
            <p:spPr bwMode="auto">
              <a:xfrm>
                <a:off x="2744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0" name="Freeform 5733"/>
              <p:cNvSpPr>
                <a:spLocks/>
              </p:cNvSpPr>
              <p:nvPr/>
            </p:nvSpPr>
            <p:spPr bwMode="auto">
              <a:xfrm>
                <a:off x="2744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1" name="Freeform 5734"/>
              <p:cNvSpPr>
                <a:spLocks/>
              </p:cNvSpPr>
              <p:nvPr/>
            </p:nvSpPr>
            <p:spPr bwMode="auto">
              <a:xfrm>
                <a:off x="2744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2" name="Freeform 5735"/>
              <p:cNvSpPr>
                <a:spLocks/>
              </p:cNvSpPr>
              <p:nvPr/>
            </p:nvSpPr>
            <p:spPr bwMode="auto">
              <a:xfrm>
                <a:off x="2744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3" name="Freeform 5736"/>
              <p:cNvSpPr>
                <a:spLocks/>
              </p:cNvSpPr>
              <p:nvPr/>
            </p:nvSpPr>
            <p:spPr bwMode="auto">
              <a:xfrm>
                <a:off x="2744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4" name="Freeform 5737"/>
              <p:cNvSpPr>
                <a:spLocks/>
              </p:cNvSpPr>
              <p:nvPr/>
            </p:nvSpPr>
            <p:spPr bwMode="auto">
              <a:xfrm>
                <a:off x="2744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5" name="Freeform 5738"/>
              <p:cNvSpPr>
                <a:spLocks/>
              </p:cNvSpPr>
              <p:nvPr/>
            </p:nvSpPr>
            <p:spPr bwMode="auto">
              <a:xfrm>
                <a:off x="2744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6" name="Freeform 5739"/>
              <p:cNvSpPr>
                <a:spLocks/>
              </p:cNvSpPr>
              <p:nvPr/>
            </p:nvSpPr>
            <p:spPr bwMode="auto">
              <a:xfrm>
                <a:off x="2744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7" name="Freeform 5740"/>
              <p:cNvSpPr>
                <a:spLocks/>
              </p:cNvSpPr>
              <p:nvPr/>
            </p:nvSpPr>
            <p:spPr bwMode="auto">
              <a:xfrm>
                <a:off x="2744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8" name="Line 5741"/>
              <p:cNvSpPr>
                <a:spLocks noChangeShapeType="1"/>
              </p:cNvSpPr>
              <p:nvPr/>
            </p:nvSpPr>
            <p:spPr bwMode="auto">
              <a:xfrm flipH="1" flipV="1">
                <a:off x="2741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29" name="Line 5742"/>
              <p:cNvSpPr>
                <a:spLocks noChangeShapeType="1"/>
              </p:cNvSpPr>
              <p:nvPr/>
            </p:nvSpPr>
            <p:spPr bwMode="auto">
              <a:xfrm flipV="1">
                <a:off x="2741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0" name="Line 5743"/>
              <p:cNvSpPr>
                <a:spLocks noChangeShapeType="1"/>
              </p:cNvSpPr>
              <p:nvPr/>
            </p:nvSpPr>
            <p:spPr bwMode="auto">
              <a:xfrm flipV="1">
                <a:off x="2741" y="296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31" name="Freeform 5744"/>
              <p:cNvSpPr>
                <a:spLocks/>
              </p:cNvSpPr>
              <p:nvPr/>
            </p:nvSpPr>
            <p:spPr bwMode="auto">
              <a:xfrm>
                <a:off x="2745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8" name="Group 5745"/>
            <p:cNvGrpSpPr>
              <a:grpSpLocks/>
            </p:cNvGrpSpPr>
            <p:nvPr/>
          </p:nvGrpSpPr>
          <p:grpSpPr bwMode="auto">
            <a:xfrm>
              <a:off x="1867" y="2381"/>
              <a:ext cx="968" cy="837"/>
              <a:chOff x="1867" y="2381"/>
              <a:chExt cx="968" cy="837"/>
            </a:xfrm>
          </p:grpSpPr>
          <p:sp>
            <p:nvSpPr>
              <p:cNvPr id="113132" name="Freeform 5746"/>
              <p:cNvSpPr>
                <a:spLocks/>
              </p:cNvSpPr>
              <p:nvPr/>
            </p:nvSpPr>
            <p:spPr bwMode="auto">
              <a:xfrm>
                <a:off x="2745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3" name="Freeform 5747"/>
              <p:cNvSpPr>
                <a:spLocks/>
              </p:cNvSpPr>
              <p:nvPr/>
            </p:nvSpPr>
            <p:spPr bwMode="auto">
              <a:xfrm>
                <a:off x="2746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4" name="Freeform 5748"/>
              <p:cNvSpPr>
                <a:spLocks/>
              </p:cNvSpPr>
              <p:nvPr/>
            </p:nvSpPr>
            <p:spPr bwMode="auto">
              <a:xfrm>
                <a:off x="2746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5" name="Freeform 5749"/>
              <p:cNvSpPr>
                <a:spLocks/>
              </p:cNvSpPr>
              <p:nvPr/>
            </p:nvSpPr>
            <p:spPr bwMode="auto">
              <a:xfrm>
                <a:off x="2746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6" name="Freeform 5750"/>
              <p:cNvSpPr>
                <a:spLocks/>
              </p:cNvSpPr>
              <p:nvPr/>
            </p:nvSpPr>
            <p:spPr bwMode="auto">
              <a:xfrm>
                <a:off x="2746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7" name="Freeform 5751"/>
              <p:cNvSpPr>
                <a:spLocks/>
              </p:cNvSpPr>
              <p:nvPr/>
            </p:nvSpPr>
            <p:spPr bwMode="auto">
              <a:xfrm>
                <a:off x="2745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8" name="Freeform 5752"/>
              <p:cNvSpPr>
                <a:spLocks/>
              </p:cNvSpPr>
              <p:nvPr/>
            </p:nvSpPr>
            <p:spPr bwMode="auto">
              <a:xfrm>
                <a:off x="2745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9" name="Freeform 5753"/>
              <p:cNvSpPr>
                <a:spLocks/>
              </p:cNvSpPr>
              <p:nvPr/>
            </p:nvSpPr>
            <p:spPr bwMode="auto">
              <a:xfrm>
                <a:off x="2745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0" name="Freeform 5754"/>
              <p:cNvSpPr>
                <a:spLocks/>
              </p:cNvSpPr>
              <p:nvPr/>
            </p:nvSpPr>
            <p:spPr bwMode="auto">
              <a:xfrm>
                <a:off x="2745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1" name="Freeform 5755"/>
              <p:cNvSpPr>
                <a:spLocks/>
              </p:cNvSpPr>
              <p:nvPr/>
            </p:nvSpPr>
            <p:spPr bwMode="auto">
              <a:xfrm>
                <a:off x="2746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2" name="Freeform 5756"/>
              <p:cNvSpPr>
                <a:spLocks/>
              </p:cNvSpPr>
              <p:nvPr/>
            </p:nvSpPr>
            <p:spPr bwMode="auto">
              <a:xfrm>
                <a:off x="2746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3" name="Freeform 5757"/>
              <p:cNvSpPr>
                <a:spLocks/>
              </p:cNvSpPr>
              <p:nvPr/>
            </p:nvSpPr>
            <p:spPr bwMode="auto">
              <a:xfrm>
                <a:off x="2746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4" name="Freeform 5758"/>
              <p:cNvSpPr>
                <a:spLocks/>
              </p:cNvSpPr>
              <p:nvPr/>
            </p:nvSpPr>
            <p:spPr bwMode="auto">
              <a:xfrm>
                <a:off x="2746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5" name="Freeform 5759"/>
              <p:cNvSpPr>
                <a:spLocks/>
              </p:cNvSpPr>
              <p:nvPr/>
            </p:nvSpPr>
            <p:spPr bwMode="auto">
              <a:xfrm>
                <a:off x="2745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6" name="Freeform 5760"/>
              <p:cNvSpPr>
                <a:spLocks/>
              </p:cNvSpPr>
              <p:nvPr/>
            </p:nvSpPr>
            <p:spPr bwMode="auto">
              <a:xfrm>
                <a:off x="2745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7" name="Line 5761"/>
              <p:cNvSpPr>
                <a:spLocks noChangeShapeType="1"/>
              </p:cNvSpPr>
              <p:nvPr/>
            </p:nvSpPr>
            <p:spPr bwMode="auto">
              <a:xfrm>
                <a:off x="2748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8" name="Line 5762"/>
              <p:cNvSpPr>
                <a:spLocks noChangeShapeType="1"/>
              </p:cNvSpPr>
              <p:nvPr/>
            </p:nvSpPr>
            <p:spPr bwMode="auto">
              <a:xfrm flipV="1">
                <a:off x="2746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49" name="Line 5763"/>
              <p:cNvSpPr>
                <a:spLocks noChangeShapeType="1"/>
              </p:cNvSpPr>
              <p:nvPr/>
            </p:nvSpPr>
            <p:spPr bwMode="auto">
              <a:xfrm flipV="1">
                <a:off x="2746" y="2948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0" name="Freeform 5764"/>
              <p:cNvSpPr>
                <a:spLocks/>
              </p:cNvSpPr>
              <p:nvPr/>
            </p:nvSpPr>
            <p:spPr bwMode="auto">
              <a:xfrm>
                <a:off x="2744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1" name="Freeform 5765"/>
              <p:cNvSpPr>
                <a:spLocks/>
              </p:cNvSpPr>
              <p:nvPr/>
            </p:nvSpPr>
            <p:spPr bwMode="auto">
              <a:xfrm>
                <a:off x="2744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2" name="Freeform 5766"/>
              <p:cNvSpPr>
                <a:spLocks/>
              </p:cNvSpPr>
              <p:nvPr/>
            </p:nvSpPr>
            <p:spPr bwMode="auto">
              <a:xfrm>
                <a:off x="2744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3" name="Freeform 5767"/>
              <p:cNvSpPr>
                <a:spLocks/>
              </p:cNvSpPr>
              <p:nvPr/>
            </p:nvSpPr>
            <p:spPr bwMode="auto">
              <a:xfrm>
                <a:off x="2744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4" name="Line 5768"/>
              <p:cNvSpPr>
                <a:spLocks noChangeShapeType="1"/>
              </p:cNvSpPr>
              <p:nvPr/>
            </p:nvSpPr>
            <p:spPr bwMode="auto">
              <a:xfrm>
                <a:off x="2771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5" name="Line 5769"/>
              <p:cNvSpPr>
                <a:spLocks noChangeShapeType="1"/>
              </p:cNvSpPr>
              <p:nvPr/>
            </p:nvSpPr>
            <p:spPr bwMode="auto">
              <a:xfrm flipV="1">
                <a:off x="2780" y="2833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6" name="Line 5770"/>
              <p:cNvSpPr>
                <a:spLocks noChangeShapeType="1"/>
              </p:cNvSpPr>
              <p:nvPr/>
            </p:nvSpPr>
            <p:spPr bwMode="auto">
              <a:xfrm flipV="1">
                <a:off x="2775" y="2833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7" name="Line 5771"/>
              <p:cNvSpPr>
                <a:spLocks noChangeShapeType="1"/>
              </p:cNvSpPr>
              <p:nvPr/>
            </p:nvSpPr>
            <p:spPr bwMode="auto">
              <a:xfrm>
                <a:off x="2768" y="296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8" name="Line 5772"/>
              <p:cNvSpPr>
                <a:spLocks noChangeShapeType="1"/>
              </p:cNvSpPr>
              <p:nvPr/>
            </p:nvSpPr>
            <p:spPr bwMode="auto">
              <a:xfrm>
                <a:off x="2738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59" name="Line 5773"/>
              <p:cNvSpPr>
                <a:spLocks noChangeShapeType="1"/>
              </p:cNvSpPr>
              <p:nvPr/>
            </p:nvSpPr>
            <p:spPr bwMode="auto">
              <a:xfrm flipH="1">
                <a:off x="2775" y="2999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0" name="Line 5774"/>
              <p:cNvSpPr>
                <a:spLocks noChangeShapeType="1"/>
              </p:cNvSpPr>
              <p:nvPr/>
            </p:nvSpPr>
            <p:spPr bwMode="auto">
              <a:xfrm>
                <a:off x="2762" y="3013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1" name="Line 5775"/>
              <p:cNvSpPr>
                <a:spLocks noChangeShapeType="1"/>
              </p:cNvSpPr>
              <p:nvPr/>
            </p:nvSpPr>
            <p:spPr bwMode="auto">
              <a:xfrm>
                <a:off x="2025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2" name="Line 5776"/>
              <p:cNvSpPr>
                <a:spLocks noChangeShapeType="1"/>
              </p:cNvSpPr>
              <p:nvPr/>
            </p:nvSpPr>
            <p:spPr bwMode="auto">
              <a:xfrm>
                <a:off x="2001" y="2381"/>
                <a:ext cx="1" cy="7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3" name="Line 5777"/>
              <p:cNvSpPr>
                <a:spLocks noChangeShapeType="1"/>
              </p:cNvSpPr>
              <p:nvPr/>
            </p:nvSpPr>
            <p:spPr bwMode="auto">
              <a:xfrm>
                <a:off x="2624" y="2661"/>
                <a:ext cx="8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4" name="Line 5778"/>
              <p:cNvSpPr>
                <a:spLocks noChangeShapeType="1"/>
              </p:cNvSpPr>
              <p:nvPr/>
            </p:nvSpPr>
            <p:spPr bwMode="auto">
              <a:xfrm flipV="1">
                <a:off x="2624" y="2637"/>
                <a:ext cx="1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5" name="Line 5779"/>
              <p:cNvSpPr>
                <a:spLocks noChangeShapeType="1"/>
              </p:cNvSpPr>
              <p:nvPr/>
            </p:nvSpPr>
            <p:spPr bwMode="auto">
              <a:xfrm>
                <a:off x="2624" y="2637"/>
                <a:ext cx="8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6" name="Line 5780"/>
              <p:cNvSpPr>
                <a:spLocks noChangeShapeType="1"/>
              </p:cNvSpPr>
              <p:nvPr/>
            </p:nvSpPr>
            <p:spPr bwMode="auto">
              <a:xfrm flipV="1">
                <a:off x="2136" y="3033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7" name="Line 5781"/>
              <p:cNvSpPr>
                <a:spLocks noChangeShapeType="1"/>
              </p:cNvSpPr>
              <p:nvPr/>
            </p:nvSpPr>
            <p:spPr bwMode="auto">
              <a:xfrm flipV="1">
                <a:off x="2144" y="30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8" name="Line 5782"/>
              <p:cNvSpPr>
                <a:spLocks noChangeShapeType="1"/>
              </p:cNvSpPr>
              <p:nvPr/>
            </p:nvSpPr>
            <p:spPr bwMode="auto">
              <a:xfrm flipV="1">
                <a:off x="2147" y="3024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69" name="Line 5783"/>
              <p:cNvSpPr>
                <a:spLocks noChangeShapeType="1"/>
              </p:cNvSpPr>
              <p:nvPr/>
            </p:nvSpPr>
            <p:spPr bwMode="auto">
              <a:xfrm flipV="1">
                <a:off x="2155" y="30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0" name="Line 5784"/>
              <p:cNvSpPr>
                <a:spLocks noChangeShapeType="1"/>
              </p:cNvSpPr>
              <p:nvPr/>
            </p:nvSpPr>
            <p:spPr bwMode="auto">
              <a:xfrm flipV="1">
                <a:off x="2158" y="3015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1" name="Line 5785"/>
              <p:cNvSpPr>
                <a:spLocks noChangeShapeType="1"/>
              </p:cNvSpPr>
              <p:nvPr/>
            </p:nvSpPr>
            <p:spPr bwMode="auto">
              <a:xfrm flipV="1">
                <a:off x="2166" y="301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2" name="Line 5786"/>
              <p:cNvSpPr>
                <a:spLocks noChangeShapeType="1"/>
              </p:cNvSpPr>
              <p:nvPr/>
            </p:nvSpPr>
            <p:spPr bwMode="auto">
              <a:xfrm flipV="1">
                <a:off x="2169" y="3006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3" name="Line 5787"/>
              <p:cNvSpPr>
                <a:spLocks noChangeShapeType="1"/>
              </p:cNvSpPr>
              <p:nvPr/>
            </p:nvSpPr>
            <p:spPr bwMode="auto">
              <a:xfrm flipV="1">
                <a:off x="2177" y="300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4" name="Line 5788"/>
              <p:cNvSpPr>
                <a:spLocks noChangeShapeType="1"/>
              </p:cNvSpPr>
              <p:nvPr/>
            </p:nvSpPr>
            <p:spPr bwMode="auto">
              <a:xfrm flipV="1">
                <a:off x="2180" y="2997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5" name="Line 5789"/>
              <p:cNvSpPr>
                <a:spLocks noChangeShapeType="1"/>
              </p:cNvSpPr>
              <p:nvPr/>
            </p:nvSpPr>
            <p:spPr bwMode="auto">
              <a:xfrm flipV="1">
                <a:off x="2173" y="3004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6" name="Line 5790"/>
              <p:cNvSpPr>
                <a:spLocks noChangeShapeType="1"/>
              </p:cNvSpPr>
              <p:nvPr/>
            </p:nvSpPr>
            <p:spPr bwMode="auto">
              <a:xfrm flipV="1">
                <a:off x="2170" y="3000"/>
                <a:ext cx="9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7" name="Line 5791"/>
              <p:cNvSpPr>
                <a:spLocks noChangeShapeType="1"/>
              </p:cNvSpPr>
              <p:nvPr/>
            </p:nvSpPr>
            <p:spPr bwMode="auto">
              <a:xfrm flipV="1">
                <a:off x="2160" y="3013"/>
                <a:ext cx="3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8" name="Line 5792"/>
              <p:cNvSpPr>
                <a:spLocks noChangeShapeType="1"/>
              </p:cNvSpPr>
              <p:nvPr/>
            </p:nvSpPr>
            <p:spPr bwMode="auto">
              <a:xfrm flipV="1">
                <a:off x="2163" y="3007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79" name="Line 5793"/>
              <p:cNvSpPr>
                <a:spLocks noChangeShapeType="1"/>
              </p:cNvSpPr>
              <p:nvPr/>
            </p:nvSpPr>
            <p:spPr bwMode="auto">
              <a:xfrm flipV="1">
                <a:off x="2163" y="3017"/>
                <a:ext cx="3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0" name="Line 5794"/>
              <p:cNvSpPr>
                <a:spLocks noChangeShapeType="1"/>
              </p:cNvSpPr>
              <p:nvPr/>
            </p:nvSpPr>
            <p:spPr bwMode="auto">
              <a:xfrm flipV="1">
                <a:off x="2166" y="3012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1" name="Line 5795"/>
              <p:cNvSpPr>
                <a:spLocks noChangeShapeType="1"/>
              </p:cNvSpPr>
              <p:nvPr/>
            </p:nvSpPr>
            <p:spPr bwMode="auto">
              <a:xfrm flipH="1">
                <a:off x="2154" y="301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2" name="Line 5796"/>
              <p:cNvSpPr>
                <a:spLocks noChangeShapeType="1"/>
              </p:cNvSpPr>
              <p:nvPr/>
            </p:nvSpPr>
            <p:spPr bwMode="auto">
              <a:xfrm flipH="1">
                <a:off x="2162" y="302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3" name="Line 5797"/>
              <p:cNvSpPr>
                <a:spLocks noChangeShapeType="1"/>
              </p:cNvSpPr>
              <p:nvPr/>
            </p:nvSpPr>
            <p:spPr bwMode="auto">
              <a:xfrm flipH="1">
                <a:off x="2164" y="302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4" name="Line 5798"/>
              <p:cNvSpPr>
                <a:spLocks noChangeShapeType="1"/>
              </p:cNvSpPr>
              <p:nvPr/>
            </p:nvSpPr>
            <p:spPr bwMode="auto">
              <a:xfrm flipH="1">
                <a:off x="2156" y="301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5" name="Line 5799"/>
              <p:cNvSpPr>
                <a:spLocks noChangeShapeType="1"/>
              </p:cNvSpPr>
              <p:nvPr/>
            </p:nvSpPr>
            <p:spPr bwMode="auto">
              <a:xfrm flipV="1">
                <a:off x="2153" y="3012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6" name="Line 5800"/>
              <p:cNvSpPr>
                <a:spLocks noChangeShapeType="1"/>
              </p:cNvSpPr>
              <p:nvPr/>
            </p:nvSpPr>
            <p:spPr bwMode="auto">
              <a:xfrm flipV="1">
                <a:off x="2159" y="3020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7" name="Line 5801"/>
              <p:cNvSpPr>
                <a:spLocks noChangeShapeType="1"/>
              </p:cNvSpPr>
              <p:nvPr/>
            </p:nvSpPr>
            <p:spPr bwMode="auto">
              <a:xfrm>
                <a:off x="2170" y="3007"/>
                <a:ext cx="3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8" name="Line 5802"/>
              <p:cNvSpPr>
                <a:spLocks noChangeShapeType="1"/>
              </p:cNvSpPr>
              <p:nvPr/>
            </p:nvSpPr>
            <p:spPr bwMode="auto">
              <a:xfrm>
                <a:off x="2154" y="3015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89" name="Line 5803"/>
              <p:cNvSpPr>
                <a:spLocks noChangeShapeType="1"/>
              </p:cNvSpPr>
              <p:nvPr/>
            </p:nvSpPr>
            <p:spPr bwMode="auto">
              <a:xfrm>
                <a:off x="2156" y="3014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0" name="Line 5804"/>
              <p:cNvSpPr>
                <a:spLocks noChangeShapeType="1"/>
              </p:cNvSpPr>
              <p:nvPr/>
            </p:nvSpPr>
            <p:spPr bwMode="auto">
              <a:xfrm>
                <a:off x="2157" y="3013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1" name="Line 5805"/>
              <p:cNvSpPr>
                <a:spLocks noChangeShapeType="1"/>
              </p:cNvSpPr>
              <p:nvPr/>
            </p:nvSpPr>
            <p:spPr bwMode="auto">
              <a:xfrm flipV="1">
                <a:off x="2147" y="3018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2" name="Line 5806"/>
              <p:cNvSpPr>
                <a:spLocks noChangeShapeType="1"/>
              </p:cNvSpPr>
              <p:nvPr/>
            </p:nvSpPr>
            <p:spPr bwMode="auto">
              <a:xfrm>
                <a:off x="2147" y="3026"/>
                <a:ext cx="3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3" name="Line 5807"/>
              <p:cNvSpPr>
                <a:spLocks noChangeShapeType="1"/>
              </p:cNvSpPr>
              <p:nvPr/>
            </p:nvSpPr>
            <p:spPr bwMode="auto">
              <a:xfrm flipV="1">
                <a:off x="2150" y="3022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4" name="Line 5808"/>
              <p:cNvSpPr>
                <a:spLocks noChangeShapeType="1"/>
              </p:cNvSpPr>
              <p:nvPr/>
            </p:nvSpPr>
            <p:spPr bwMode="auto">
              <a:xfrm flipV="1">
                <a:off x="2137" y="3026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5" name="Line 5809"/>
              <p:cNvSpPr>
                <a:spLocks noChangeShapeType="1"/>
              </p:cNvSpPr>
              <p:nvPr/>
            </p:nvSpPr>
            <p:spPr bwMode="auto">
              <a:xfrm>
                <a:off x="2137" y="3034"/>
                <a:ext cx="3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6" name="Line 5810"/>
              <p:cNvSpPr>
                <a:spLocks noChangeShapeType="1"/>
              </p:cNvSpPr>
              <p:nvPr/>
            </p:nvSpPr>
            <p:spPr bwMode="auto">
              <a:xfrm flipV="1">
                <a:off x="2140" y="3030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7" name="Freeform 5811"/>
              <p:cNvSpPr>
                <a:spLocks/>
              </p:cNvSpPr>
              <p:nvPr/>
            </p:nvSpPr>
            <p:spPr bwMode="auto">
              <a:xfrm>
                <a:off x="2179" y="3000"/>
                <a:ext cx="4" cy="4"/>
              </a:xfrm>
              <a:custGeom>
                <a:avLst/>
                <a:gdLst>
                  <a:gd name="T0" fmla="*/ 0 w 14"/>
                  <a:gd name="T1" fmla="*/ 0 h 18"/>
                  <a:gd name="T2" fmla="*/ 0 w 14"/>
                  <a:gd name="T3" fmla="*/ 0 h 18"/>
                  <a:gd name="T4" fmla="*/ 0 w 14"/>
                  <a:gd name="T5" fmla="*/ 0 h 18"/>
                  <a:gd name="T6" fmla="*/ 0 w 14"/>
                  <a:gd name="T7" fmla="*/ 0 h 18"/>
                  <a:gd name="T8" fmla="*/ 0 w 14"/>
                  <a:gd name="T9" fmla="*/ 0 h 18"/>
                  <a:gd name="T10" fmla="*/ 0 w 14"/>
                  <a:gd name="T11" fmla="*/ 0 h 18"/>
                  <a:gd name="T12" fmla="*/ 0 w 14"/>
                  <a:gd name="T13" fmla="*/ 0 h 18"/>
                  <a:gd name="T14" fmla="*/ 0 w 14"/>
                  <a:gd name="T15" fmla="*/ 0 h 18"/>
                  <a:gd name="T16" fmla="*/ 0 w 14"/>
                  <a:gd name="T17" fmla="*/ 0 h 18"/>
                  <a:gd name="T18" fmla="*/ 0 w 14"/>
                  <a:gd name="T19" fmla="*/ 0 h 18"/>
                  <a:gd name="T20" fmla="*/ 0 w 14"/>
                  <a:gd name="T21" fmla="*/ 0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18"/>
                  <a:gd name="T35" fmla="*/ 14 w 14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18">
                    <a:moveTo>
                      <a:pt x="14" y="18"/>
                    </a:moveTo>
                    <a:lnTo>
                      <a:pt x="14" y="15"/>
                    </a:lnTo>
                    <a:lnTo>
                      <a:pt x="13" y="13"/>
                    </a:lnTo>
                    <a:lnTo>
                      <a:pt x="12" y="11"/>
                    </a:lnTo>
                    <a:lnTo>
                      <a:pt x="11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8" name="Line 5812"/>
              <p:cNvSpPr>
                <a:spLocks noChangeShapeType="1"/>
              </p:cNvSpPr>
              <p:nvPr/>
            </p:nvSpPr>
            <p:spPr bwMode="auto">
              <a:xfrm flipH="1" flipV="1">
                <a:off x="2369" y="3033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99" name="Line 5813"/>
              <p:cNvSpPr>
                <a:spLocks noChangeShapeType="1"/>
              </p:cNvSpPr>
              <p:nvPr/>
            </p:nvSpPr>
            <p:spPr bwMode="auto">
              <a:xfrm flipH="1" flipV="1">
                <a:off x="2367" y="30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0" name="Line 5814"/>
              <p:cNvSpPr>
                <a:spLocks noChangeShapeType="1"/>
              </p:cNvSpPr>
              <p:nvPr/>
            </p:nvSpPr>
            <p:spPr bwMode="auto">
              <a:xfrm flipH="1" flipV="1">
                <a:off x="2358" y="3024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1" name="Line 5815"/>
              <p:cNvSpPr>
                <a:spLocks noChangeShapeType="1"/>
              </p:cNvSpPr>
              <p:nvPr/>
            </p:nvSpPr>
            <p:spPr bwMode="auto">
              <a:xfrm flipH="1" flipV="1">
                <a:off x="2355" y="302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2" name="Line 5816"/>
              <p:cNvSpPr>
                <a:spLocks noChangeShapeType="1"/>
              </p:cNvSpPr>
              <p:nvPr/>
            </p:nvSpPr>
            <p:spPr bwMode="auto">
              <a:xfrm flipH="1" flipV="1">
                <a:off x="2347" y="3015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3" name="Line 5817"/>
              <p:cNvSpPr>
                <a:spLocks noChangeShapeType="1"/>
              </p:cNvSpPr>
              <p:nvPr/>
            </p:nvSpPr>
            <p:spPr bwMode="auto">
              <a:xfrm flipH="1" flipV="1">
                <a:off x="2344" y="301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4" name="Line 5818"/>
              <p:cNvSpPr>
                <a:spLocks noChangeShapeType="1"/>
              </p:cNvSpPr>
              <p:nvPr/>
            </p:nvSpPr>
            <p:spPr bwMode="auto">
              <a:xfrm flipH="1" flipV="1">
                <a:off x="2336" y="3006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5" name="Line 5819"/>
              <p:cNvSpPr>
                <a:spLocks noChangeShapeType="1"/>
              </p:cNvSpPr>
              <p:nvPr/>
            </p:nvSpPr>
            <p:spPr bwMode="auto">
              <a:xfrm flipH="1" flipV="1">
                <a:off x="2333" y="300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6" name="Line 5820"/>
              <p:cNvSpPr>
                <a:spLocks noChangeShapeType="1"/>
              </p:cNvSpPr>
              <p:nvPr/>
            </p:nvSpPr>
            <p:spPr bwMode="auto">
              <a:xfrm flipH="1" flipV="1">
                <a:off x="2326" y="2997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7" name="Line 5821"/>
              <p:cNvSpPr>
                <a:spLocks noChangeShapeType="1"/>
              </p:cNvSpPr>
              <p:nvPr/>
            </p:nvSpPr>
            <p:spPr bwMode="auto">
              <a:xfrm flipH="1" flipV="1">
                <a:off x="2329" y="3004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8" name="Line 5822"/>
              <p:cNvSpPr>
                <a:spLocks noChangeShapeType="1"/>
              </p:cNvSpPr>
              <p:nvPr/>
            </p:nvSpPr>
            <p:spPr bwMode="auto">
              <a:xfrm flipH="1" flipV="1">
                <a:off x="2333" y="3000"/>
                <a:ext cx="9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09" name="Line 5823"/>
              <p:cNvSpPr>
                <a:spLocks noChangeShapeType="1"/>
              </p:cNvSpPr>
              <p:nvPr/>
            </p:nvSpPr>
            <p:spPr bwMode="auto">
              <a:xfrm flipH="1" flipV="1">
                <a:off x="2349" y="3013"/>
                <a:ext cx="3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0" name="Line 5824"/>
              <p:cNvSpPr>
                <a:spLocks noChangeShapeType="1"/>
              </p:cNvSpPr>
              <p:nvPr/>
            </p:nvSpPr>
            <p:spPr bwMode="auto">
              <a:xfrm flipH="1" flipV="1">
                <a:off x="2342" y="3007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1" name="Line 5825"/>
              <p:cNvSpPr>
                <a:spLocks noChangeShapeType="1"/>
              </p:cNvSpPr>
              <p:nvPr/>
            </p:nvSpPr>
            <p:spPr bwMode="auto">
              <a:xfrm flipH="1" flipV="1">
                <a:off x="2345" y="3017"/>
                <a:ext cx="4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2" name="Line 5826"/>
              <p:cNvSpPr>
                <a:spLocks noChangeShapeType="1"/>
              </p:cNvSpPr>
              <p:nvPr/>
            </p:nvSpPr>
            <p:spPr bwMode="auto">
              <a:xfrm flipH="1" flipV="1">
                <a:off x="2339" y="3012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3" name="Line 5827"/>
              <p:cNvSpPr>
                <a:spLocks noChangeShapeType="1"/>
              </p:cNvSpPr>
              <p:nvPr/>
            </p:nvSpPr>
            <p:spPr bwMode="auto">
              <a:xfrm>
                <a:off x="2356" y="301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4" name="Line 5828"/>
              <p:cNvSpPr>
                <a:spLocks noChangeShapeType="1"/>
              </p:cNvSpPr>
              <p:nvPr/>
            </p:nvSpPr>
            <p:spPr bwMode="auto">
              <a:xfrm>
                <a:off x="2348" y="302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5" name="Line 5829"/>
              <p:cNvSpPr>
                <a:spLocks noChangeShapeType="1"/>
              </p:cNvSpPr>
              <p:nvPr/>
            </p:nvSpPr>
            <p:spPr bwMode="auto">
              <a:xfrm>
                <a:off x="2346" y="302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6" name="Line 5830"/>
              <p:cNvSpPr>
                <a:spLocks noChangeShapeType="1"/>
              </p:cNvSpPr>
              <p:nvPr/>
            </p:nvSpPr>
            <p:spPr bwMode="auto">
              <a:xfrm>
                <a:off x="2354" y="301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7" name="Line 5831"/>
              <p:cNvSpPr>
                <a:spLocks noChangeShapeType="1"/>
              </p:cNvSpPr>
              <p:nvPr/>
            </p:nvSpPr>
            <p:spPr bwMode="auto">
              <a:xfrm flipH="1" flipV="1">
                <a:off x="2351" y="3012"/>
                <a:ext cx="8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8" name="Line 5832"/>
              <p:cNvSpPr>
                <a:spLocks noChangeShapeType="1"/>
              </p:cNvSpPr>
              <p:nvPr/>
            </p:nvSpPr>
            <p:spPr bwMode="auto">
              <a:xfrm flipH="1" flipV="1">
                <a:off x="2345" y="3020"/>
                <a:ext cx="8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19" name="Line 5833"/>
              <p:cNvSpPr>
                <a:spLocks noChangeShapeType="1"/>
              </p:cNvSpPr>
              <p:nvPr/>
            </p:nvSpPr>
            <p:spPr bwMode="auto">
              <a:xfrm flipH="1">
                <a:off x="2339" y="3007"/>
                <a:ext cx="3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0" name="Line 5834"/>
              <p:cNvSpPr>
                <a:spLocks noChangeShapeType="1"/>
              </p:cNvSpPr>
              <p:nvPr/>
            </p:nvSpPr>
            <p:spPr bwMode="auto">
              <a:xfrm flipH="1">
                <a:off x="2349" y="3015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1" name="Line 5835"/>
              <p:cNvSpPr>
                <a:spLocks noChangeShapeType="1"/>
              </p:cNvSpPr>
              <p:nvPr/>
            </p:nvSpPr>
            <p:spPr bwMode="auto">
              <a:xfrm flipH="1">
                <a:off x="2348" y="3014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2" name="Line 5836"/>
              <p:cNvSpPr>
                <a:spLocks noChangeShapeType="1"/>
              </p:cNvSpPr>
              <p:nvPr/>
            </p:nvSpPr>
            <p:spPr bwMode="auto">
              <a:xfrm flipH="1">
                <a:off x="2346" y="3013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3" name="Line 5837"/>
              <p:cNvSpPr>
                <a:spLocks noChangeShapeType="1"/>
              </p:cNvSpPr>
              <p:nvPr/>
            </p:nvSpPr>
            <p:spPr bwMode="auto">
              <a:xfrm flipH="1" flipV="1">
                <a:off x="2355" y="3018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4" name="Line 5838"/>
              <p:cNvSpPr>
                <a:spLocks noChangeShapeType="1"/>
              </p:cNvSpPr>
              <p:nvPr/>
            </p:nvSpPr>
            <p:spPr bwMode="auto">
              <a:xfrm flipH="1">
                <a:off x="2362" y="3026"/>
                <a:ext cx="3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5" name="Line 5839"/>
              <p:cNvSpPr>
                <a:spLocks noChangeShapeType="1"/>
              </p:cNvSpPr>
              <p:nvPr/>
            </p:nvSpPr>
            <p:spPr bwMode="auto">
              <a:xfrm flipH="1" flipV="1">
                <a:off x="2352" y="3022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6" name="Line 5840"/>
              <p:cNvSpPr>
                <a:spLocks noChangeShapeType="1"/>
              </p:cNvSpPr>
              <p:nvPr/>
            </p:nvSpPr>
            <p:spPr bwMode="auto">
              <a:xfrm flipH="1" flipV="1">
                <a:off x="2365" y="3026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7" name="Line 5841"/>
              <p:cNvSpPr>
                <a:spLocks noChangeShapeType="1"/>
              </p:cNvSpPr>
              <p:nvPr/>
            </p:nvSpPr>
            <p:spPr bwMode="auto">
              <a:xfrm flipH="1">
                <a:off x="2372" y="3034"/>
                <a:ext cx="3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8" name="Line 5842"/>
              <p:cNvSpPr>
                <a:spLocks noChangeShapeType="1"/>
              </p:cNvSpPr>
              <p:nvPr/>
            </p:nvSpPr>
            <p:spPr bwMode="auto">
              <a:xfrm flipH="1" flipV="1">
                <a:off x="2362" y="3030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9" name="Freeform 5843"/>
              <p:cNvSpPr>
                <a:spLocks/>
              </p:cNvSpPr>
              <p:nvPr/>
            </p:nvSpPr>
            <p:spPr bwMode="auto">
              <a:xfrm>
                <a:off x="2329" y="3000"/>
                <a:ext cx="4" cy="4"/>
              </a:xfrm>
              <a:custGeom>
                <a:avLst/>
                <a:gdLst>
                  <a:gd name="T0" fmla="*/ 0 w 14"/>
                  <a:gd name="T1" fmla="*/ 0 h 18"/>
                  <a:gd name="T2" fmla="*/ 0 w 14"/>
                  <a:gd name="T3" fmla="*/ 0 h 18"/>
                  <a:gd name="T4" fmla="*/ 0 w 14"/>
                  <a:gd name="T5" fmla="*/ 0 h 18"/>
                  <a:gd name="T6" fmla="*/ 0 w 14"/>
                  <a:gd name="T7" fmla="*/ 0 h 18"/>
                  <a:gd name="T8" fmla="*/ 0 w 14"/>
                  <a:gd name="T9" fmla="*/ 0 h 18"/>
                  <a:gd name="T10" fmla="*/ 0 w 14"/>
                  <a:gd name="T11" fmla="*/ 0 h 18"/>
                  <a:gd name="T12" fmla="*/ 0 w 14"/>
                  <a:gd name="T13" fmla="*/ 0 h 18"/>
                  <a:gd name="T14" fmla="*/ 0 w 14"/>
                  <a:gd name="T15" fmla="*/ 0 h 18"/>
                  <a:gd name="T16" fmla="*/ 0 w 14"/>
                  <a:gd name="T17" fmla="*/ 0 h 18"/>
                  <a:gd name="T18" fmla="*/ 0 w 14"/>
                  <a:gd name="T19" fmla="*/ 0 h 18"/>
                  <a:gd name="T20" fmla="*/ 0 w 14"/>
                  <a:gd name="T21" fmla="*/ 0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18"/>
                  <a:gd name="T35" fmla="*/ 14 w 14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18">
                    <a:moveTo>
                      <a:pt x="14" y="0"/>
                    </a:move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0" name="Line 5844"/>
              <p:cNvSpPr>
                <a:spLocks noChangeShapeType="1"/>
              </p:cNvSpPr>
              <p:nvPr/>
            </p:nvSpPr>
            <p:spPr bwMode="auto">
              <a:xfrm flipH="1" flipV="1">
                <a:off x="2100" y="3033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1" name="Line 5845"/>
              <p:cNvSpPr>
                <a:spLocks noChangeShapeType="1"/>
              </p:cNvSpPr>
              <p:nvPr/>
            </p:nvSpPr>
            <p:spPr bwMode="auto">
              <a:xfrm flipH="1" flipV="1">
                <a:off x="2097" y="30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2" name="Line 5846"/>
              <p:cNvSpPr>
                <a:spLocks noChangeShapeType="1"/>
              </p:cNvSpPr>
              <p:nvPr/>
            </p:nvSpPr>
            <p:spPr bwMode="auto">
              <a:xfrm flipH="1" flipV="1">
                <a:off x="2089" y="3024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3" name="Line 5847"/>
              <p:cNvSpPr>
                <a:spLocks noChangeShapeType="1"/>
              </p:cNvSpPr>
              <p:nvPr/>
            </p:nvSpPr>
            <p:spPr bwMode="auto">
              <a:xfrm flipH="1" flipV="1">
                <a:off x="2086" y="30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4" name="Line 5848"/>
              <p:cNvSpPr>
                <a:spLocks noChangeShapeType="1"/>
              </p:cNvSpPr>
              <p:nvPr/>
            </p:nvSpPr>
            <p:spPr bwMode="auto">
              <a:xfrm flipH="1" flipV="1">
                <a:off x="2078" y="3015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5" name="Line 5849"/>
              <p:cNvSpPr>
                <a:spLocks noChangeShapeType="1"/>
              </p:cNvSpPr>
              <p:nvPr/>
            </p:nvSpPr>
            <p:spPr bwMode="auto">
              <a:xfrm flipH="1" flipV="1">
                <a:off x="2075" y="301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6" name="Line 5850"/>
              <p:cNvSpPr>
                <a:spLocks noChangeShapeType="1"/>
              </p:cNvSpPr>
              <p:nvPr/>
            </p:nvSpPr>
            <p:spPr bwMode="auto">
              <a:xfrm flipH="1" flipV="1">
                <a:off x="2067" y="3006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7" name="Line 5851"/>
              <p:cNvSpPr>
                <a:spLocks noChangeShapeType="1"/>
              </p:cNvSpPr>
              <p:nvPr/>
            </p:nvSpPr>
            <p:spPr bwMode="auto">
              <a:xfrm flipH="1" flipV="1">
                <a:off x="2064" y="300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8" name="Line 5852"/>
              <p:cNvSpPr>
                <a:spLocks noChangeShapeType="1"/>
              </p:cNvSpPr>
              <p:nvPr/>
            </p:nvSpPr>
            <p:spPr bwMode="auto">
              <a:xfrm flipH="1" flipV="1">
                <a:off x="2056" y="2997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9" name="Line 5853"/>
              <p:cNvSpPr>
                <a:spLocks noChangeShapeType="1"/>
              </p:cNvSpPr>
              <p:nvPr/>
            </p:nvSpPr>
            <p:spPr bwMode="auto">
              <a:xfrm flipH="1" flipV="1">
                <a:off x="2060" y="3004"/>
                <a:ext cx="9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0" name="Line 5854"/>
              <p:cNvSpPr>
                <a:spLocks noChangeShapeType="1"/>
              </p:cNvSpPr>
              <p:nvPr/>
            </p:nvSpPr>
            <p:spPr bwMode="auto">
              <a:xfrm flipH="1" flipV="1">
                <a:off x="2063" y="3000"/>
                <a:ext cx="10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1" name="Line 5855"/>
              <p:cNvSpPr>
                <a:spLocks noChangeShapeType="1"/>
              </p:cNvSpPr>
              <p:nvPr/>
            </p:nvSpPr>
            <p:spPr bwMode="auto">
              <a:xfrm flipH="1" flipV="1">
                <a:off x="2079" y="3013"/>
                <a:ext cx="4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2" name="Line 5856"/>
              <p:cNvSpPr>
                <a:spLocks noChangeShapeType="1"/>
              </p:cNvSpPr>
              <p:nvPr/>
            </p:nvSpPr>
            <p:spPr bwMode="auto">
              <a:xfrm flipH="1" flipV="1">
                <a:off x="2073" y="3007"/>
                <a:ext cx="6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3" name="Line 5857"/>
              <p:cNvSpPr>
                <a:spLocks noChangeShapeType="1"/>
              </p:cNvSpPr>
              <p:nvPr/>
            </p:nvSpPr>
            <p:spPr bwMode="auto">
              <a:xfrm flipH="1" flipV="1">
                <a:off x="2076" y="3017"/>
                <a:ext cx="3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4" name="Line 5858"/>
              <p:cNvSpPr>
                <a:spLocks noChangeShapeType="1"/>
              </p:cNvSpPr>
              <p:nvPr/>
            </p:nvSpPr>
            <p:spPr bwMode="auto">
              <a:xfrm flipH="1" flipV="1">
                <a:off x="2069" y="3012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5" name="Line 5859"/>
              <p:cNvSpPr>
                <a:spLocks noChangeShapeType="1"/>
              </p:cNvSpPr>
              <p:nvPr/>
            </p:nvSpPr>
            <p:spPr bwMode="auto">
              <a:xfrm>
                <a:off x="2087" y="301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6" name="Line 5860"/>
              <p:cNvSpPr>
                <a:spLocks noChangeShapeType="1"/>
              </p:cNvSpPr>
              <p:nvPr/>
            </p:nvSpPr>
            <p:spPr bwMode="auto">
              <a:xfrm>
                <a:off x="2078" y="3024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7" name="Line 5861"/>
              <p:cNvSpPr>
                <a:spLocks noChangeShapeType="1"/>
              </p:cNvSpPr>
              <p:nvPr/>
            </p:nvSpPr>
            <p:spPr bwMode="auto">
              <a:xfrm>
                <a:off x="2077" y="302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8" name="Line 5862"/>
              <p:cNvSpPr>
                <a:spLocks noChangeShapeType="1"/>
              </p:cNvSpPr>
              <p:nvPr/>
            </p:nvSpPr>
            <p:spPr bwMode="auto">
              <a:xfrm>
                <a:off x="2085" y="301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49" name="Line 5863"/>
              <p:cNvSpPr>
                <a:spLocks noChangeShapeType="1"/>
              </p:cNvSpPr>
              <p:nvPr/>
            </p:nvSpPr>
            <p:spPr bwMode="auto">
              <a:xfrm flipH="1" flipV="1">
                <a:off x="2082" y="3012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0" name="Line 5864"/>
              <p:cNvSpPr>
                <a:spLocks noChangeShapeType="1"/>
              </p:cNvSpPr>
              <p:nvPr/>
            </p:nvSpPr>
            <p:spPr bwMode="auto">
              <a:xfrm flipH="1" flipV="1">
                <a:off x="2076" y="3020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1" name="Line 5865"/>
              <p:cNvSpPr>
                <a:spLocks noChangeShapeType="1"/>
              </p:cNvSpPr>
              <p:nvPr/>
            </p:nvSpPr>
            <p:spPr bwMode="auto">
              <a:xfrm flipH="1">
                <a:off x="2069" y="3007"/>
                <a:ext cx="4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2" name="Line 5866"/>
              <p:cNvSpPr>
                <a:spLocks noChangeShapeType="1"/>
              </p:cNvSpPr>
              <p:nvPr/>
            </p:nvSpPr>
            <p:spPr bwMode="auto">
              <a:xfrm flipH="1">
                <a:off x="2080" y="3015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3" name="Line 5867"/>
              <p:cNvSpPr>
                <a:spLocks noChangeShapeType="1"/>
              </p:cNvSpPr>
              <p:nvPr/>
            </p:nvSpPr>
            <p:spPr bwMode="auto">
              <a:xfrm flipH="1">
                <a:off x="2078" y="3014"/>
                <a:ext cx="9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4" name="Line 5868"/>
              <p:cNvSpPr>
                <a:spLocks noChangeShapeType="1"/>
              </p:cNvSpPr>
              <p:nvPr/>
            </p:nvSpPr>
            <p:spPr bwMode="auto">
              <a:xfrm flipH="1">
                <a:off x="2077" y="3013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5" name="Line 5869"/>
              <p:cNvSpPr>
                <a:spLocks noChangeShapeType="1"/>
              </p:cNvSpPr>
              <p:nvPr/>
            </p:nvSpPr>
            <p:spPr bwMode="auto">
              <a:xfrm flipH="1" flipV="1">
                <a:off x="2086" y="3018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6" name="Line 5870"/>
              <p:cNvSpPr>
                <a:spLocks noChangeShapeType="1"/>
              </p:cNvSpPr>
              <p:nvPr/>
            </p:nvSpPr>
            <p:spPr bwMode="auto">
              <a:xfrm flipH="1">
                <a:off x="2092" y="3026"/>
                <a:ext cx="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7" name="Line 5871"/>
              <p:cNvSpPr>
                <a:spLocks noChangeShapeType="1"/>
              </p:cNvSpPr>
              <p:nvPr/>
            </p:nvSpPr>
            <p:spPr bwMode="auto">
              <a:xfrm flipH="1" flipV="1">
                <a:off x="2082" y="3022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8" name="Line 5872"/>
              <p:cNvSpPr>
                <a:spLocks noChangeShapeType="1"/>
              </p:cNvSpPr>
              <p:nvPr/>
            </p:nvSpPr>
            <p:spPr bwMode="auto">
              <a:xfrm flipH="1" flipV="1">
                <a:off x="2096" y="3026"/>
                <a:ext cx="9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59" name="Line 5873"/>
              <p:cNvSpPr>
                <a:spLocks noChangeShapeType="1"/>
              </p:cNvSpPr>
              <p:nvPr/>
            </p:nvSpPr>
            <p:spPr bwMode="auto">
              <a:xfrm flipH="1">
                <a:off x="2102" y="3034"/>
                <a:ext cx="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0" name="Line 5874"/>
              <p:cNvSpPr>
                <a:spLocks noChangeShapeType="1"/>
              </p:cNvSpPr>
              <p:nvPr/>
            </p:nvSpPr>
            <p:spPr bwMode="auto">
              <a:xfrm flipH="1" flipV="1">
                <a:off x="2092" y="3030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1" name="Freeform 5875"/>
              <p:cNvSpPr>
                <a:spLocks/>
              </p:cNvSpPr>
              <p:nvPr/>
            </p:nvSpPr>
            <p:spPr bwMode="auto">
              <a:xfrm>
                <a:off x="2060" y="3000"/>
                <a:ext cx="3" cy="4"/>
              </a:xfrm>
              <a:custGeom>
                <a:avLst/>
                <a:gdLst>
                  <a:gd name="T0" fmla="*/ 0 w 14"/>
                  <a:gd name="T1" fmla="*/ 0 h 18"/>
                  <a:gd name="T2" fmla="*/ 0 w 14"/>
                  <a:gd name="T3" fmla="*/ 0 h 18"/>
                  <a:gd name="T4" fmla="*/ 0 w 14"/>
                  <a:gd name="T5" fmla="*/ 0 h 18"/>
                  <a:gd name="T6" fmla="*/ 0 w 14"/>
                  <a:gd name="T7" fmla="*/ 0 h 18"/>
                  <a:gd name="T8" fmla="*/ 0 w 14"/>
                  <a:gd name="T9" fmla="*/ 0 h 18"/>
                  <a:gd name="T10" fmla="*/ 0 w 14"/>
                  <a:gd name="T11" fmla="*/ 0 h 18"/>
                  <a:gd name="T12" fmla="*/ 0 w 14"/>
                  <a:gd name="T13" fmla="*/ 0 h 18"/>
                  <a:gd name="T14" fmla="*/ 0 w 14"/>
                  <a:gd name="T15" fmla="*/ 0 h 18"/>
                  <a:gd name="T16" fmla="*/ 0 w 14"/>
                  <a:gd name="T17" fmla="*/ 0 h 18"/>
                  <a:gd name="T18" fmla="*/ 0 w 14"/>
                  <a:gd name="T19" fmla="*/ 0 h 18"/>
                  <a:gd name="T20" fmla="*/ 0 w 14"/>
                  <a:gd name="T21" fmla="*/ 0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18"/>
                  <a:gd name="T35" fmla="*/ 14 w 14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18">
                    <a:moveTo>
                      <a:pt x="14" y="0"/>
                    </a:move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0" y="1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2" name="Line 5876"/>
              <p:cNvSpPr>
                <a:spLocks noChangeShapeType="1"/>
              </p:cNvSpPr>
              <p:nvPr/>
            </p:nvSpPr>
            <p:spPr bwMode="auto">
              <a:xfrm flipV="1">
                <a:off x="1867" y="3033"/>
                <a:ext cx="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3" name="Line 5877"/>
              <p:cNvSpPr>
                <a:spLocks noChangeShapeType="1"/>
              </p:cNvSpPr>
              <p:nvPr/>
            </p:nvSpPr>
            <p:spPr bwMode="auto">
              <a:xfrm flipV="1">
                <a:off x="1875" y="303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4" name="Line 5878"/>
              <p:cNvSpPr>
                <a:spLocks noChangeShapeType="1"/>
              </p:cNvSpPr>
              <p:nvPr/>
            </p:nvSpPr>
            <p:spPr bwMode="auto">
              <a:xfrm flipV="1">
                <a:off x="1877" y="3024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5" name="Line 5879"/>
              <p:cNvSpPr>
                <a:spLocks noChangeShapeType="1"/>
              </p:cNvSpPr>
              <p:nvPr/>
            </p:nvSpPr>
            <p:spPr bwMode="auto">
              <a:xfrm flipV="1">
                <a:off x="1886" y="30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6" name="Line 5880"/>
              <p:cNvSpPr>
                <a:spLocks noChangeShapeType="1"/>
              </p:cNvSpPr>
              <p:nvPr/>
            </p:nvSpPr>
            <p:spPr bwMode="auto">
              <a:xfrm flipV="1">
                <a:off x="1888" y="3015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7" name="Line 5881"/>
              <p:cNvSpPr>
                <a:spLocks noChangeShapeType="1"/>
              </p:cNvSpPr>
              <p:nvPr/>
            </p:nvSpPr>
            <p:spPr bwMode="auto">
              <a:xfrm flipV="1">
                <a:off x="1897" y="301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8" name="Line 5882"/>
              <p:cNvSpPr>
                <a:spLocks noChangeShapeType="1"/>
              </p:cNvSpPr>
              <p:nvPr/>
            </p:nvSpPr>
            <p:spPr bwMode="auto">
              <a:xfrm flipV="1">
                <a:off x="1899" y="3006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69" name="Line 5883"/>
              <p:cNvSpPr>
                <a:spLocks noChangeShapeType="1"/>
              </p:cNvSpPr>
              <p:nvPr/>
            </p:nvSpPr>
            <p:spPr bwMode="auto">
              <a:xfrm flipV="1">
                <a:off x="1908" y="300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0" name="Line 5884"/>
              <p:cNvSpPr>
                <a:spLocks noChangeShapeType="1"/>
              </p:cNvSpPr>
              <p:nvPr/>
            </p:nvSpPr>
            <p:spPr bwMode="auto">
              <a:xfrm flipV="1">
                <a:off x="1910" y="2997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1" name="Line 5885"/>
              <p:cNvSpPr>
                <a:spLocks noChangeShapeType="1"/>
              </p:cNvSpPr>
              <p:nvPr/>
            </p:nvSpPr>
            <p:spPr bwMode="auto">
              <a:xfrm flipV="1">
                <a:off x="1904" y="3004"/>
                <a:ext cx="9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2" name="Line 5886"/>
              <p:cNvSpPr>
                <a:spLocks noChangeShapeType="1"/>
              </p:cNvSpPr>
              <p:nvPr/>
            </p:nvSpPr>
            <p:spPr bwMode="auto">
              <a:xfrm flipV="1">
                <a:off x="1900" y="3000"/>
                <a:ext cx="9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3" name="Line 5887"/>
              <p:cNvSpPr>
                <a:spLocks noChangeShapeType="1"/>
              </p:cNvSpPr>
              <p:nvPr/>
            </p:nvSpPr>
            <p:spPr bwMode="auto">
              <a:xfrm flipV="1">
                <a:off x="1890" y="3013"/>
                <a:ext cx="3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4" name="Line 5888"/>
              <p:cNvSpPr>
                <a:spLocks noChangeShapeType="1"/>
              </p:cNvSpPr>
              <p:nvPr/>
            </p:nvSpPr>
            <p:spPr bwMode="auto">
              <a:xfrm flipV="1">
                <a:off x="1893" y="3007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5" name="Line 5889"/>
              <p:cNvSpPr>
                <a:spLocks noChangeShapeType="1"/>
              </p:cNvSpPr>
              <p:nvPr/>
            </p:nvSpPr>
            <p:spPr bwMode="auto">
              <a:xfrm flipV="1">
                <a:off x="1894" y="3017"/>
                <a:ext cx="3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6" name="Line 5890"/>
              <p:cNvSpPr>
                <a:spLocks noChangeShapeType="1"/>
              </p:cNvSpPr>
              <p:nvPr/>
            </p:nvSpPr>
            <p:spPr bwMode="auto">
              <a:xfrm flipV="1">
                <a:off x="1897" y="3012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7" name="Line 5891"/>
              <p:cNvSpPr>
                <a:spLocks noChangeShapeType="1"/>
              </p:cNvSpPr>
              <p:nvPr/>
            </p:nvSpPr>
            <p:spPr bwMode="auto">
              <a:xfrm flipH="1">
                <a:off x="1885" y="301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8" name="Line 5892"/>
              <p:cNvSpPr>
                <a:spLocks noChangeShapeType="1"/>
              </p:cNvSpPr>
              <p:nvPr/>
            </p:nvSpPr>
            <p:spPr bwMode="auto">
              <a:xfrm flipH="1">
                <a:off x="1893" y="302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9" name="Line 5893"/>
              <p:cNvSpPr>
                <a:spLocks noChangeShapeType="1"/>
              </p:cNvSpPr>
              <p:nvPr/>
            </p:nvSpPr>
            <p:spPr bwMode="auto">
              <a:xfrm flipH="1">
                <a:off x="1894" y="302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0" name="Line 5894"/>
              <p:cNvSpPr>
                <a:spLocks noChangeShapeType="1"/>
              </p:cNvSpPr>
              <p:nvPr/>
            </p:nvSpPr>
            <p:spPr bwMode="auto">
              <a:xfrm flipH="1">
                <a:off x="1886" y="3013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1" name="Line 5895"/>
              <p:cNvSpPr>
                <a:spLocks noChangeShapeType="1"/>
              </p:cNvSpPr>
              <p:nvPr/>
            </p:nvSpPr>
            <p:spPr bwMode="auto">
              <a:xfrm flipV="1">
                <a:off x="1884" y="3012"/>
                <a:ext cx="7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2" name="Line 5896"/>
              <p:cNvSpPr>
                <a:spLocks noChangeShapeType="1"/>
              </p:cNvSpPr>
              <p:nvPr/>
            </p:nvSpPr>
            <p:spPr bwMode="auto">
              <a:xfrm flipV="1">
                <a:off x="1890" y="3020"/>
                <a:ext cx="7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3" name="Line 5897"/>
              <p:cNvSpPr>
                <a:spLocks noChangeShapeType="1"/>
              </p:cNvSpPr>
              <p:nvPr/>
            </p:nvSpPr>
            <p:spPr bwMode="auto">
              <a:xfrm>
                <a:off x="1900" y="3007"/>
                <a:ext cx="4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4" name="Line 5898"/>
              <p:cNvSpPr>
                <a:spLocks noChangeShapeType="1"/>
              </p:cNvSpPr>
              <p:nvPr/>
            </p:nvSpPr>
            <p:spPr bwMode="auto">
              <a:xfrm>
                <a:off x="1885" y="3015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5" name="Line 5899"/>
              <p:cNvSpPr>
                <a:spLocks noChangeShapeType="1"/>
              </p:cNvSpPr>
              <p:nvPr/>
            </p:nvSpPr>
            <p:spPr bwMode="auto">
              <a:xfrm>
                <a:off x="1886" y="3014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6" name="Line 5900"/>
              <p:cNvSpPr>
                <a:spLocks noChangeShapeType="1"/>
              </p:cNvSpPr>
              <p:nvPr/>
            </p:nvSpPr>
            <p:spPr bwMode="auto">
              <a:xfrm>
                <a:off x="1888" y="3013"/>
                <a:ext cx="8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7" name="Line 5901"/>
              <p:cNvSpPr>
                <a:spLocks noChangeShapeType="1"/>
              </p:cNvSpPr>
              <p:nvPr/>
            </p:nvSpPr>
            <p:spPr bwMode="auto">
              <a:xfrm flipV="1">
                <a:off x="1877" y="3018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8" name="Line 5902"/>
              <p:cNvSpPr>
                <a:spLocks noChangeShapeType="1"/>
              </p:cNvSpPr>
              <p:nvPr/>
            </p:nvSpPr>
            <p:spPr bwMode="auto">
              <a:xfrm>
                <a:off x="1877" y="3026"/>
                <a:ext cx="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89" name="Line 5903"/>
              <p:cNvSpPr>
                <a:spLocks noChangeShapeType="1"/>
              </p:cNvSpPr>
              <p:nvPr/>
            </p:nvSpPr>
            <p:spPr bwMode="auto">
              <a:xfrm flipV="1">
                <a:off x="1881" y="3022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0" name="Line 5904"/>
              <p:cNvSpPr>
                <a:spLocks noChangeShapeType="1"/>
              </p:cNvSpPr>
              <p:nvPr/>
            </p:nvSpPr>
            <p:spPr bwMode="auto">
              <a:xfrm flipV="1">
                <a:off x="1867" y="3026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1" name="Line 5905"/>
              <p:cNvSpPr>
                <a:spLocks noChangeShapeType="1"/>
              </p:cNvSpPr>
              <p:nvPr/>
            </p:nvSpPr>
            <p:spPr bwMode="auto">
              <a:xfrm>
                <a:off x="1867" y="3034"/>
                <a:ext cx="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2" name="Line 5906"/>
              <p:cNvSpPr>
                <a:spLocks noChangeShapeType="1"/>
              </p:cNvSpPr>
              <p:nvPr/>
            </p:nvSpPr>
            <p:spPr bwMode="auto">
              <a:xfrm flipV="1">
                <a:off x="1871" y="3030"/>
                <a:ext cx="10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3" name="Freeform 5907"/>
              <p:cNvSpPr>
                <a:spLocks/>
              </p:cNvSpPr>
              <p:nvPr/>
            </p:nvSpPr>
            <p:spPr bwMode="auto">
              <a:xfrm>
                <a:off x="1909" y="3000"/>
                <a:ext cx="4" cy="4"/>
              </a:xfrm>
              <a:custGeom>
                <a:avLst/>
                <a:gdLst>
                  <a:gd name="T0" fmla="*/ 0 w 14"/>
                  <a:gd name="T1" fmla="*/ 0 h 18"/>
                  <a:gd name="T2" fmla="*/ 0 w 14"/>
                  <a:gd name="T3" fmla="*/ 0 h 18"/>
                  <a:gd name="T4" fmla="*/ 0 w 14"/>
                  <a:gd name="T5" fmla="*/ 0 h 18"/>
                  <a:gd name="T6" fmla="*/ 0 w 14"/>
                  <a:gd name="T7" fmla="*/ 0 h 18"/>
                  <a:gd name="T8" fmla="*/ 0 w 14"/>
                  <a:gd name="T9" fmla="*/ 0 h 18"/>
                  <a:gd name="T10" fmla="*/ 0 w 14"/>
                  <a:gd name="T11" fmla="*/ 0 h 18"/>
                  <a:gd name="T12" fmla="*/ 0 w 14"/>
                  <a:gd name="T13" fmla="*/ 0 h 18"/>
                  <a:gd name="T14" fmla="*/ 0 w 14"/>
                  <a:gd name="T15" fmla="*/ 0 h 18"/>
                  <a:gd name="T16" fmla="*/ 0 w 14"/>
                  <a:gd name="T17" fmla="*/ 0 h 18"/>
                  <a:gd name="T18" fmla="*/ 0 w 14"/>
                  <a:gd name="T19" fmla="*/ 0 h 18"/>
                  <a:gd name="T20" fmla="*/ 0 w 14"/>
                  <a:gd name="T21" fmla="*/ 0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18"/>
                  <a:gd name="T35" fmla="*/ 14 w 14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18">
                    <a:moveTo>
                      <a:pt x="14" y="18"/>
                    </a:moveTo>
                    <a:lnTo>
                      <a:pt x="14" y="15"/>
                    </a:lnTo>
                    <a:lnTo>
                      <a:pt x="13" y="13"/>
                    </a:lnTo>
                    <a:lnTo>
                      <a:pt x="12" y="11"/>
                    </a:lnTo>
                    <a:lnTo>
                      <a:pt x="11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4" name="Line 5908"/>
              <p:cNvSpPr>
                <a:spLocks noChangeShapeType="1"/>
              </p:cNvSpPr>
              <p:nvPr/>
            </p:nvSpPr>
            <p:spPr bwMode="auto">
              <a:xfrm flipV="1">
                <a:off x="2799" y="299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5" name="Line 5909"/>
              <p:cNvSpPr>
                <a:spLocks noChangeShapeType="1"/>
              </p:cNvSpPr>
              <p:nvPr/>
            </p:nvSpPr>
            <p:spPr bwMode="auto">
              <a:xfrm flipV="1">
                <a:off x="2799" y="2994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6" name="Line 5910"/>
              <p:cNvSpPr>
                <a:spLocks noChangeShapeType="1"/>
              </p:cNvSpPr>
              <p:nvPr/>
            </p:nvSpPr>
            <p:spPr bwMode="auto">
              <a:xfrm flipV="1">
                <a:off x="2799" y="2984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7" name="Line 5911"/>
              <p:cNvSpPr>
                <a:spLocks noChangeShapeType="1"/>
              </p:cNvSpPr>
              <p:nvPr/>
            </p:nvSpPr>
            <p:spPr bwMode="auto">
              <a:xfrm flipV="1">
                <a:off x="2799" y="2980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8" name="Line 5912"/>
              <p:cNvSpPr>
                <a:spLocks noChangeShapeType="1"/>
              </p:cNvSpPr>
              <p:nvPr/>
            </p:nvSpPr>
            <p:spPr bwMode="auto">
              <a:xfrm flipV="1">
                <a:off x="2799" y="2969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99" name="Line 5913"/>
              <p:cNvSpPr>
                <a:spLocks noChangeShapeType="1"/>
              </p:cNvSpPr>
              <p:nvPr/>
            </p:nvSpPr>
            <p:spPr bwMode="auto">
              <a:xfrm flipV="1">
                <a:off x="2799" y="296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0" name="Line 5914"/>
              <p:cNvSpPr>
                <a:spLocks noChangeShapeType="1"/>
              </p:cNvSpPr>
              <p:nvPr/>
            </p:nvSpPr>
            <p:spPr bwMode="auto">
              <a:xfrm flipV="1">
                <a:off x="2799" y="2955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1" name="Line 5915"/>
              <p:cNvSpPr>
                <a:spLocks noChangeShapeType="1"/>
              </p:cNvSpPr>
              <p:nvPr/>
            </p:nvSpPr>
            <p:spPr bwMode="auto">
              <a:xfrm flipV="1">
                <a:off x="2548" y="3001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2" name="Line 5916"/>
              <p:cNvSpPr>
                <a:spLocks noChangeShapeType="1"/>
              </p:cNvSpPr>
              <p:nvPr/>
            </p:nvSpPr>
            <p:spPr bwMode="auto">
              <a:xfrm flipV="1">
                <a:off x="2548" y="299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3" name="Line 5917"/>
              <p:cNvSpPr>
                <a:spLocks noChangeShapeType="1"/>
              </p:cNvSpPr>
              <p:nvPr/>
            </p:nvSpPr>
            <p:spPr bwMode="auto">
              <a:xfrm flipV="1">
                <a:off x="2548" y="2987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4" name="Line 5918"/>
              <p:cNvSpPr>
                <a:spLocks noChangeShapeType="1"/>
              </p:cNvSpPr>
              <p:nvPr/>
            </p:nvSpPr>
            <p:spPr bwMode="auto">
              <a:xfrm flipV="1">
                <a:off x="2548" y="298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5" name="Line 5919"/>
              <p:cNvSpPr>
                <a:spLocks noChangeShapeType="1"/>
              </p:cNvSpPr>
              <p:nvPr/>
            </p:nvSpPr>
            <p:spPr bwMode="auto">
              <a:xfrm flipV="1">
                <a:off x="2548" y="297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6" name="Line 5920"/>
              <p:cNvSpPr>
                <a:spLocks noChangeShapeType="1"/>
              </p:cNvSpPr>
              <p:nvPr/>
            </p:nvSpPr>
            <p:spPr bwMode="auto">
              <a:xfrm flipV="1">
                <a:off x="2548" y="2969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7" name="Line 5921"/>
              <p:cNvSpPr>
                <a:spLocks noChangeShapeType="1"/>
              </p:cNvSpPr>
              <p:nvPr/>
            </p:nvSpPr>
            <p:spPr bwMode="auto">
              <a:xfrm flipV="1">
                <a:off x="2548" y="2961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8" name="Line 5922"/>
              <p:cNvSpPr>
                <a:spLocks noChangeShapeType="1"/>
              </p:cNvSpPr>
              <p:nvPr/>
            </p:nvSpPr>
            <p:spPr bwMode="auto">
              <a:xfrm flipH="1">
                <a:off x="2576" y="3201"/>
                <a:ext cx="25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09" name="Line 5923"/>
              <p:cNvSpPr>
                <a:spLocks noChangeShapeType="1"/>
              </p:cNvSpPr>
              <p:nvPr/>
            </p:nvSpPr>
            <p:spPr bwMode="auto">
              <a:xfrm>
                <a:off x="2570" y="3166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0" name="Line 5924"/>
              <p:cNvSpPr>
                <a:spLocks noChangeShapeType="1"/>
              </p:cNvSpPr>
              <p:nvPr/>
            </p:nvSpPr>
            <p:spPr bwMode="auto">
              <a:xfrm>
                <a:off x="2834" y="3166"/>
                <a:ext cx="1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1" name="Line 5925"/>
              <p:cNvSpPr>
                <a:spLocks noChangeShapeType="1"/>
              </p:cNvSpPr>
              <p:nvPr/>
            </p:nvSpPr>
            <p:spPr bwMode="auto">
              <a:xfrm>
                <a:off x="2570" y="3166"/>
                <a:ext cx="1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2" name="Line 5926"/>
              <p:cNvSpPr>
                <a:spLocks noChangeShapeType="1"/>
              </p:cNvSpPr>
              <p:nvPr/>
            </p:nvSpPr>
            <p:spPr bwMode="auto">
              <a:xfrm>
                <a:off x="2570" y="3199"/>
                <a:ext cx="1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3" name="Line 5927"/>
              <p:cNvSpPr>
                <a:spLocks noChangeShapeType="1"/>
              </p:cNvSpPr>
              <p:nvPr/>
            </p:nvSpPr>
            <p:spPr bwMode="auto">
              <a:xfrm>
                <a:off x="2586" y="3204"/>
                <a:ext cx="1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4" name="Line 5928"/>
              <p:cNvSpPr>
                <a:spLocks noChangeShapeType="1"/>
              </p:cNvSpPr>
              <p:nvPr/>
            </p:nvSpPr>
            <p:spPr bwMode="auto">
              <a:xfrm>
                <a:off x="2600" y="3208"/>
                <a:ext cx="1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5" name="Line 5929"/>
              <p:cNvSpPr>
                <a:spLocks noChangeShapeType="1"/>
              </p:cNvSpPr>
              <p:nvPr/>
            </p:nvSpPr>
            <p:spPr bwMode="auto">
              <a:xfrm>
                <a:off x="2612" y="3210"/>
                <a:ext cx="1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6" name="Line 5930"/>
              <p:cNvSpPr>
                <a:spLocks noChangeShapeType="1"/>
              </p:cNvSpPr>
              <p:nvPr/>
            </p:nvSpPr>
            <p:spPr bwMode="auto">
              <a:xfrm>
                <a:off x="2622" y="3212"/>
                <a:ext cx="8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7" name="Line 5931"/>
              <p:cNvSpPr>
                <a:spLocks noChangeShapeType="1"/>
              </p:cNvSpPr>
              <p:nvPr/>
            </p:nvSpPr>
            <p:spPr bwMode="auto">
              <a:xfrm>
                <a:off x="2630" y="3214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8" name="Line 5932"/>
              <p:cNvSpPr>
                <a:spLocks noChangeShapeType="1"/>
              </p:cNvSpPr>
              <p:nvPr/>
            </p:nvSpPr>
            <p:spPr bwMode="auto">
              <a:xfrm>
                <a:off x="2637" y="321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19" name="Line 5933"/>
              <p:cNvSpPr>
                <a:spLocks noChangeShapeType="1"/>
              </p:cNvSpPr>
              <p:nvPr/>
            </p:nvSpPr>
            <p:spPr bwMode="auto">
              <a:xfrm>
                <a:off x="2643" y="32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0" name="Line 5934"/>
              <p:cNvSpPr>
                <a:spLocks noChangeShapeType="1"/>
              </p:cNvSpPr>
              <p:nvPr/>
            </p:nvSpPr>
            <p:spPr bwMode="auto">
              <a:xfrm>
                <a:off x="2648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1" name="Line 5935"/>
              <p:cNvSpPr>
                <a:spLocks noChangeShapeType="1"/>
              </p:cNvSpPr>
              <p:nvPr/>
            </p:nvSpPr>
            <p:spPr bwMode="auto">
              <a:xfrm>
                <a:off x="2653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2" name="Line 5936"/>
              <p:cNvSpPr>
                <a:spLocks noChangeShapeType="1"/>
              </p:cNvSpPr>
              <p:nvPr/>
            </p:nvSpPr>
            <p:spPr bwMode="auto">
              <a:xfrm>
                <a:off x="2657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3" name="Line 5937"/>
              <p:cNvSpPr>
                <a:spLocks noChangeShapeType="1"/>
              </p:cNvSpPr>
              <p:nvPr/>
            </p:nvSpPr>
            <p:spPr bwMode="auto">
              <a:xfrm>
                <a:off x="2661" y="3217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4" name="Line 5938"/>
              <p:cNvSpPr>
                <a:spLocks noChangeShapeType="1"/>
              </p:cNvSpPr>
              <p:nvPr/>
            </p:nvSpPr>
            <p:spPr bwMode="auto">
              <a:xfrm>
                <a:off x="2665" y="3217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5" name="Line 5939"/>
              <p:cNvSpPr>
                <a:spLocks noChangeShapeType="1"/>
              </p:cNvSpPr>
              <p:nvPr/>
            </p:nvSpPr>
            <p:spPr bwMode="auto">
              <a:xfrm>
                <a:off x="2669" y="32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6" name="Line 5940"/>
              <p:cNvSpPr>
                <a:spLocks noChangeShapeType="1"/>
              </p:cNvSpPr>
              <p:nvPr/>
            </p:nvSpPr>
            <p:spPr bwMode="auto">
              <a:xfrm>
                <a:off x="2672" y="3217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7" name="Line 5941"/>
              <p:cNvSpPr>
                <a:spLocks noChangeShapeType="1"/>
              </p:cNvSpPr>
              <p:nvPr/>
            </p:nvSpPr>
            <p:spPr bwMode="auto">
              <a:xfrm flipV="1">
                <a:off x="2676" y="3216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8" name="Line 5942"/>
              <p:cNvSpPr>
                <a:spLocks noChangeShapeType="1"/>
              </p:cNvSpPr>
              <p:nvPr/>
            </p:nvSpPr>
            <p:spPr bwMode="auto">
              <a:xfrm>
                <a:off x="2679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29" name="Line 5943"/>
              <p:cNvSpPr>
                <a:spLocks noChangeShapeType="1"/>
              </p:cNvSpPr>
              <p:nvPr/>
            </p:nvSpPr>
            <p:spPr bwMode="auto">
              <a:xfrm>
                <a:off x="2683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0" name="Line 5944"/>
              <p:cNvSpPr>
                <a:spLocks noChangeShapeType="1"/>
              </p:cNvSpPr>
              <p:nvPr/>
            </p:nvSpPr>
            <p:spPr bwMode="auto">
              <a:xfrm>
                <a:off x="2688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31" name="Line 5945"/>
              <p:cNvSpPr>
                <a:spLocks noChangeShapeType="1"/>
              </p:cNvSpPr>
              <p:nvPr/>
            </p:nvSpPr>
            <p:spPr bwMode="auto">
              <a:xfrm>
                <a:off x="2692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999" name="Group 5946"/>
            <p:cNvGrpSpPr>
              <a:grpSpLocks/>
            </p:cNvGrpSpPr>
            <p:nvPr/>
          </p:nvGrpSpPr>
          <p:grpSpPr bwMode="auto">
            <a:xfrm>
              <a:off x="1921" y="2358"/>
              <a:ext cx="1102" cy="859"/>
              <a:chOff x="1921" y="2358"/>
              <a:chExt cx="1102" cy="859"/>
            </a:xfrm>
          </p:grpSpPr>
          <p:sp>
            <p:nvSpPr>
              <p:cNvPr id="112932" name="Line 5947"/>
              <p:cNvSpPr>
                <a:spLocks noChangeShapeType="1"/>
              </p:cNvSpPr>
              <p:nvPr/>
            </p:nvSpPr>
            <p:spPr bwMode="auto">
              <a:xfrm flipV="1">
                <a:off x="2696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3" name="Line 5948"/>
              <p:cNvSpPr>
                <a:spLocks noChangeShapeType="1"/>
              </p:cNvSpPr>
              <p:nvPr/>
            </p:nvSpPr>
            <p:spPr bwMode="auto">
              <a:xfrm>
                <a:off x="2701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4" name="Line 5949"/>
              <p:cNvSpPr>
                <a:spLocks noChangeShapeType="1"/>
              </p:cNvSpPr>
              <p:nvPr/>
            </p:nvSpPr>
            <p:spPr bwMode="auto">
              <a:xfrm>
                <a:off x="2705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5" name="Line 5950"/>
              <p:cNvSpPr>
                <a:spLocks noChangeShapeType="1"/>
              </p:cNvSpPr>
              <p:nvPr/>
            </p:nvSpPr>
            <p:spPr bwMode="auto">
              <a:xfrm flipV="1">
                <a:off x="2710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6" name="Line 5951"/>
              <p:cNvSpPr>
                <a:spLocks noChangeShapeType="1"/>
              </p:cNvSpPr>
              <p:nvPr/>
            </p:nvSpPr>
            <p:spPr bwMode="auto">
              <a:xfrm flipV="1">
                <a:off x="2714" y="32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7" name="Line 5952"/>
              <p:cNvSpPr>
                <a:spLocks noChangeShapeType="1"/>
              </p:cNvSpPr>
              <p:nvPr/>
            </p:nvSpPr>
            <p:spPr bwMode="auto">
              <a:xfrm flipV="1">
                <a:off x="2718" y="32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8" name="Line 5953"/>
              <p:cNvSpPr>
                <a:spLocks noChangeShapeType="1"/>
              </p:cNvSpPr>
              <p:nvPr/>
            </p:nvSpPr>
            <p:spPr bwMode="auto">
              <a:xfrm flipV="1">
                <a:off x="2722" y="32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9" name="Line 5954"/>
              <p:cNvSpPr>
                <a:spLocks noChangeShapeType="1"/>
              </p:cNvSpPr>
              <p:nvPr/>
            </p:nvSpPr>
            <p:spPr bwMode="auto">
              <a:xfrm flipV="1">
                <a:off x="2726" y="3215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0" name="Line 5955"/>
              <p:cNvSpPr>
                <a:spLocks noChangeShapeType="1"/>
              </p:cNvSpPr>
              <p:nvPr/>
            </p:nvSpPr>
            <p:spPr bwMode="auto">
              <a:xfrm>
                <a:off x="2729" y="32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1" name="Line 5956"/>
              <p:cNvSpPr>
                <a:spLocks noChangeShapeType="1"/>
              </p:cNvSpPr>
              <p:nvPr/>
            </p:nvSpPr>
            <p:spPr bwMode="auto">
              <a:xfrm flipV="1">
                <a:off x="2733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2" name="Line 5957"/>
              <p:cNvSpPr>
                <a:spLocks noChangeShapeType="1"/>
              </p:cNvSpPr>
              <p:nvPr/>
            </p:nvSpPr>
            <p:spPr bwMode="auto">
              <a:xfrm flipV="1">
                <a:off x="2737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3" name="Line 5958"/>
              <p:cNvSpPr>
                <a:spLocks noChangeShapeType="1"/>
              </p:cNvSpPr>
              <p:nvPr/>
            </p:nvSpPr>
            <p:spPr bwMode="auto">
              <a:xfrm>
                <a:off x="2741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4" name="Line 5959"/>
              <p:cNvSpPr>
                <a:spLocks noChangeShapeType="1"/>
              </p:cNvSpPr>
              <p:nvPr/>
            </p:nvSpPr>
            <p:spPr bwMode="auto">
              <a:xfrm>
                <a:off x="2745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5" name="Line 5960"/>
              <p:cNvSpPr>
                <a:spLocks noChangeShapeType="1"/>
              </p:cNvSpPr>
              <p:nvPr/>
            </p:nvSpPr>
            <p:spPr bwMode="auto">
              <a:xfrm>
                <a:off x="2749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6" name="Line 5961"/>
              <p:cNvSpPr>
                <a:spLocks noChangeShapeType="1"/>
              </p:cNvSpPr>
              <p:nvPr/>
            </p:nvSpPr>
            <p:spPr bwMode="auto">
              <a:xfrm>
                <a:off x="2753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7" name="Line 5962"/>
              <p:cNvSpPr>
                <a:spLocks noChangeShapeType="1"/>
              </p:cNvSpPr>
              <p:nvPr/>
            </p:nvSpPr>
            <p:spPr bwMode="auto">
              <a:xfrm>
                <a:off x="2757" y="3214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8" name="Line 5963"/>
              <p:cNvSpPr>
                <a:spLocks noChangeShapeType="1"/>
              </p:cNvSpPr>
              <p:nvPr/>
            </p:nvSpPr>
            <p:spPr bwMode="auto">
              <a:xfrm>
                <a:off x="2761" y="321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9" name="Line 5964"/>
              <p:cNvSpPr>
                <a:spLocks noChangeShapeType="1"/>
              </p:cNvSpPr>
              <p:nvPr/>
            </p:nvSpPr>
            <p:spPr bwMode="auto">
              <a:xfrm flipV="1">
                <a:off x="2766" y="321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0" name="Line 5965"/>
              <p:cNvSpPr>
                <a:spLocks noChangeShapeType="1"/>
              </p:cNvSpPr>
              <p:nvPr/>
            </p:nvSpPr>
            <p:spPr bwMode="auto">
              <a:xfrm flipV="1">
                <a:off x="2771" y="321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1" name="Line 5966"/>
              <p:cNvSpPr>
                <a:spLocks noChangeShapeType="1"/>
              </p:cNvSpPr>
              <p:nvPr/>
            </p:nvSpPr>
            <p:spPr bwMode="auto">
              <a:xfrm flipV="1">
                <a:off x="2776" y="321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2" name="Line 5967"/>
              <p:cNvSpPr>
                <a:spLocks noChangeShapeType="1"/>
              </p:cNvSpPr>
              <p:nvPr/>
            </p:nvSpPr>
            <p:spPr bwMode="auto">
              <a:xfrm flipV="1">
                <a:off x="2781" y="3213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3" name="Line 5968"/>
              <p:cNvSpPr>
                <a:spLocks noChangeShapeType="1"/>
              </p:cNvSpPr>
              <p:nvPr/>
            </p:nvSpPr>
            <p:spPr bwMode="auto">
              <a:xfrm flipV="1">
                <a:off x="2787" y="321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4" name="Line 5969"/>
              <p:cNvSpPr>
                <a:spLocks noChangeShapeType="1"/>
              </p:cNvSpPr>
              <p:nvPr/>
            </p:nvSpPr>
            <p:spPr bwMode="auto">
              <a:xfrm flipV="1">
                <a:off x="2793" y="3211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5" name="Line 5970"/>
              <p:cNvSpPr>
                <a:spLocks noChangeShapeType="1"/>
              </p:cNvSpPr>
              <p:nvPr/>
            </p:nvSpPr>
            <p:spPr bwMode="auto">
              <a:xfrm flipV="1">
                <a:off x="2800" y="3209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6" name="Line 5971"/>
              <p:cNvSpPr>
                <a:spLocks noChangeShapeType="1"/>
              </p:cNvSpPr>
              <p:nvPr/>
            </p:nvSpPr>
            <p:spPr bwMode="auto">
              <a:xfrm flipV="1">
                <a:off x="2806" y="3207"/>
                <a:ext cx="7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7" name="Line 5972"/>
              <p:cNvSpPr>
                <a:spLocks noChangeShapeType="1"/>
              </p:cNvSpPr>
              <p:nvPr/>
            </p:nvSpPr>
            <p:spPr bwMode="auto">
              <a:xfrm flipV="1">
                <a:off x="2813" y="3205"/>
                <a:ext cx="7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8" name="Line 5973"/>
              <p:cNvSpPr>
                <a:spLocks noChangeShapeType="1"/>
              </p:cNvSpPr>
              <p:nvPr/>
            </p:nvSpPr>
            <p:spPr bwMode="auto">
              <a:xfrm flipV="1">
                <a:off x="2820" y="3202"/>
                <a:ext cx="7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9" name="Line 5974"/>
              <p:cNvSpPr>
                <a:spLocks noChangeShapeType="1"/>
              </p:cNvSpPr>
              <p:nvPr/>
            </p:nvSpPr>
            <p:spPr bwMode="auto">
              <a:xfrm flipV="1">
                <a:off x="2827" y="3199"/>
                <a:ext cx="7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0" name="Line 5975"/>
              <p:cNvSpPr>
                <a:spLocks noChangeShapeType="1"/>
              </p:cNvSpPr>
              <p:nvPr/>
            </p:nvSpPr>
            <p:spPr bwMode="auto">
              <a:xfrm>
                <a:off x="2047" y="2416"/>
                <a:ext cx="1" cy="6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1" name="Line 5976"/>
              <p:cNvSpPr>
                <a:spLocks noChangeShapeType="1"/>
              </p:cNvSpPr>
              <p:nvPr/>
            </p:nvSpPr>
            <p:spPr bwMode="auto">
              <a:xfrm>
                <a:off x="2042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2" name="Line 5977"/>
              <p:cNvSpPr>
                <a:spLocks noChangeShapeType="1"/>
              </p:cNvSpPr>
              <p:nvPr/>
            </p:nvSpPr>
            <p:spPr bwMode="auto">
              <a:xfrm>
                <a:off x="2033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3" name="Line 5978"/>
              <p:cNvSpPr>
                <a:spLocks noChangeShapeType="1"/>
              </p:cNvSpPr>
              <p:nvPr/>
            </p:nvSpPr>
            <p:spPr bwMode="auto">
              <a:xfrm>
                <a:off x="2014" y="2381"/>
                <a:ext cx="1" cy="7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4" name="Line 5979"/>
              <p:cNvSpPr>
                <a:spLocks noChangeShapeType="1"/>
              </p:cNvSpPr>
              <p:nvPr/>
            </p:nvSpPr>
            <p:spPr bwMode="auto">
              <a:xfrm>
                <a:off x="2038" y="2397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5" name="Line 5980"/>
              <p:cNvSpPr>
                <a:spLocks noChangeShapeType="1"/>
              </p:cNvSpPr>
              <p:nvPr/>
            </p:nvSpPr>
            <p:spPr bwMode="auto">
              <a:xfrm>
                <a:off x="2038" y="2409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6" name="Line 5981"/>
              <p:cNvSpPr>
                <a:spLocks noChangeShapeType="1"/>
              </p:cNvSpPr>
              <p:nvPr/>
            </p:nvSpPr>
            <p:spPr bwMode="auto">
              <a:xfrm flipV="1">
                <a:off x="1984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7" name="Line 5982"/>
              <p:cNvSpPr>
                <a:spLocks noChangeShapeType="1"/>
              </p:cNvSpPr>
              <p:nvPr/>
            </p:nvSpPr>
            <p:spPr bwMode="auto">
              <a:xfrm flipV="1">
                <a:off x="1984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8" name="Line 5983"/>
              <p:cNvSpPr>
                <a:spLocks noChangeShapeType="1"/>
              </p:cNvSpPr>
              <p:nvPr/>
            </p:nvSpPr>
            <p:spPr bwMode="auto">
              <a:xfrm flipH="1">
                <a:off x="1985" y="23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69" name="Line 5984"/>
              <p:cNvSpPr>
                <a:spLocks noChangeShapeType="1"/>
              </p:cNvSpPr>
              <p:nvPr/>
            </p:nvSpPr>
            <p:spPr bwMode="auto">
              <a:xfrm flipH="1">
                <a:off x="1985" y="2361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0" name="Line 5985"/>
              <p:cNvSpPr>
                <a:spLocks noChangeShapeType="1"/>
              </p:cNvSpPr>
              <p:nvPr/>
            </p:nvSpPr>
            <p:spPr bwMode="auto">
              <a:xfrm flipV="1">
                <a:off x="1988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1" name="Line 5986"/>
              <p:cNvSpPr>
                <a:spLocks noChangeShapeType="1"/>
              </p:cNvSpPr>
              <p:nvPr/>
            </p:nvSpPr>
            <p:spPr bwMode="auto">
              <a:xfrm flipV="1">
                <a:off x="1988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2" name="Line 5987"/>
              <p:cNvSpPr>
                <a:spLocks noChangeShapeType="1"/>
              </p:cNvSpPr>
              <p:nvPr/>
            </p:nvSpPr>
            <p:spPr bwMode="auto">
              <a:xfrm flipV="1">
                <a:off x="1985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3" name="Line 5988"/>
              <p:cNvSpPr>
                <a:spLocks noChangeShapeType="1"/>
              </p:cNvSpPr>
              <p:nvPr/>
            </p:nvSpPr>
            <p:spPr bwMode="auto">
              <a:xfrm flipV="1">
                <a:off x="1985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4" name="Line 5989"/>
              <p:cNvSpPr>
                <a:spLocks noChangeShapeType="1"/>
              </p:cNvSpPr>
              <p:nvPr/>
            </p:nvSpPr>
            <p:spPr bwMode="auto">
              <a:xfrm>
                <a:off x="1985" y="23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5" name="Line 5990"/>
              <p:cNvSpPr>
                <a:spLocks noChangeShapeType="1"/>
              </p:cNvSpPr>
              <p:nvPr/>
            </p:nvSpPr>
            <p:spPr bwMode="auto">
              <a:xfrm flipV="1">
                <a:off x="1989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6" name="Line 5991"/>
              <p:cNvSpPr>
                <a:spLocks noChangeShapeType="1"/>
              </p:cNvSpPr>
              <p:nvPr/>
            </p:nvSpPr>
            <p:spPr bwMode="auto">
              <a:xfrm flipH="1" flipV="1">
                <a:off x="1988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7" name="Line 5992"/>
              <p:cNvSpPr>
                <a:spLocks noChangeShapeType="1"/>
              </p:cNvSpPr>
              <p:nvPr/>
            </p:nvSpPr>
            <p:spPr bwMode="auto">
              <a:xfrm flipH="1">
                <a:off x="1984" y="236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8" name="Freeform 5993"/>
              <p:cNvSpPr>
                <a:spLocks/>
              </p:cNvSpPr>
              <p:nvPr/>
            </p:nvSpPr>
            <p:spPr bwMode="auto">
              <a:xfrm>
                <a:off x="2032" y="2384"/>
                <a:ext cx="6" cy="13"/>
              </a:xfrm>
              <a:custGeom>
                <a:avLst/>
                <a:gdLst>
                  <a:gd name="T0" fmla="*/ 0 w 24"/>
                  <a:gd name="T1" fmla="*/ 0 h 52"/>
                  <a:gd name="T2" fmla="*/ 0 w 24"/>
                  <a:gd name="T3" fmla="*/ 0 h 52"/>
                  <a:gd name="T4" fmla="*/ 0 w 24"/>
                  <a:gd name="T5" fmla="*/ 0 h 52"/>
                  <a:gd name="T6" fmla="*/ 0 w 24"/>
                  <a:gd name="T7" fmla="*/ 0 h 52"/>
                  <a:gd name="T8" fmla="*/ 0 w 24"/>
                  <a:gd name="T9" fmla="*/ 0 h 52"/>
                  <a:gd name="T10" fmla="*/ 0 w 24"/>
                  <a:gd name="T11" fmla="*/ 0 h 52"/>
                  <a:gd name="T12" fmla="*/ 0 w 24"/>
                  <a:gd name="T13" fmla="*/ 0 h 52"/>
                  <a:gd name="T14" fmla="*/ 0 w 24"/>
                  <a:gd name="T15" fmla="*/ 0 h 52"/>
                  <a:gd name="T16" fmla="*/ 0 w 24"/>
                  <a:gd name="T17" fmla="*/ 0 h 52"/>
                  <a:gd name="T18" fmla="*/ 0 w 24"/>
                  <a:gd name="T19" fmla="*/ 0 h 52"/>
                  <a:gd name="T20" fmla="*/ 0 w 24"/>
                  <a:gd name="T21" fmla="*/ 0 h 52"/>
                  <a:gd name="T22" fmla="*/ 0 w 24"/>
                  <a:gd name="T23" fmla="*/ 0 h 52"/>
                  <a:gd name="T24" fmla="*/ 0 w 24"/>
                  <a:gd name="T25" fmla="*/ 0 h 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52"/>
                  <a:gd name="T41" fmla="*/ 24 w 24"/>
                  <a:gd name="T42" fmla="*/ 52 h 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52">
                    <a:moveTo>
                      <a:pt x="24" y="52"/>
                    </a:moveTo>
                    <a:lnTo>
                      <a:pt x="24" y="47"/>
                    </a:lnTo>
                    <a:lnTo>
                      <a:pt x="23" y="42"/>
                    </a:lnTo>
                    <a:lnTo>
                      <a:pt x="22" y="37"/>
                    </a:lnTo>
                    <a:lnTo>
                      <a:pt x="21" y="32"/>
                    </a:lnTo>
                    <a:lnTo>
                      <a:pt x="19" y="28"/>
                    </a:lnTo>
                    <a:lnTo>
                      <a:pt x="17" y="23"/>
                    </a:lnTo>
                    <a:lnTo>
                      <a:pt x="15" y="19"/>
                    </a:lnTo>
                    <a:lnTo>
                      <a:pt x="13" y="15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79" name="Freeform 5994"/>
              <p:cNvSpPr>
                <a:spLocks/>
              </p:cNvSpPr>
              <p:nvPr/>
            </p:nvSpPr>
            <p:spPr bwMode="auto">
              <a:xfrm>
                <a:off x="2021" y="2376"/>
                <a:ext cx="11" cy="8"/>
              </a:xfrm>
              <a:custGeom>
                <a:avLst/>
                <a:gdLst>
                  <a:gd name="T0" fmla="*/ 0 w 46"/>
                  <a:gd name="T1" fmla="*/ 0 h 33"/>
                  <a:gd name="T2" fmla="*/ 0 w 46"/>
                  <a:gd name="T3" fmla="*/ 0 h 33"/>
                  <a:gd name="T4" fmla="*/ 0 w 46"/>
                  <a:gd name="T5" fmla="*/ 0 h 33"/>
                  <a:gd name="T6" fmla="*/ 0 w 46"/>
                  <a:gd name="T7" fmla="*/ 0 h 33"/>
                  <a:gd name="T8" fmla="*/ 0 w 46"/>
                  <a:gd name="T9" fmla="*/ 0 h 33"/>
                  <a:gd name="T10" fmla="*/ 0 w 46"/>
                  <a:gd name="T11" fmla="*/ 0 h 33"/>
                  <a:gd name="T12" fmla="*/ 0 w 46"/>
                  <a:gd name="T13" fmla="*/ 0 h 33"/>
                  <a:gd name="T14" fmla="*/ 0 w 46"/>
                  <a:gd name="T15" fmla="*/ 0 h 33"/>
                  <a:gd name="T16" fmla="*/ 0 w 46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33"/>
                  <a:gd name="T29" fmla="*/ 46 w 46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33">
                    <a:moveTo>
                      <a:pt x="46" y="33"/>
                    </a:moveTo>
                    <a:lnTo>
                      <a:pt x="41" y="28"/>
                    </a:lnTo>
                    <a:lnTo>
                      <a:pt x="35" y="23"/>
                    </a:lnTo>
                    <a:lnTo>
                      <a:pt x="30" y="19"/>
                    </a:lnTo>
                    <a:lnTo>
                      <a:pt x="24" y="14"/>
                    </a:lnTo>
                    <a:lnTo>
                      <a:pt x="18" y="11"/>
                    </a:lnTo>
                    <a:lnTo>
                      <a:pt x="12" y="7"/>
                    </a:lnTo>
                    <a:lnTo>
                      <a:pt x="6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0" name="Freeform 5995"/>
              <p:cNvSpPr>
                <a:spLocks/>
              </p:cNvSpPr>
              <p:nvPr/>
            </p:nvSpPr>
            <p:spPr bwMode="auto">
              <a:xfrm>
                <a:off x="2002" y="2370"/>
                <a:ext cx="19" cy="6"/>
              </a:xfrm>
              <a:custGeom>
                <a:avLst/>
                <a:gdLst>
                  <a:gd name="T0" fmla="*/ 0 w 77"/>
                  <a:gd name="T1" fmla="*/ 0 h 23"/>
                  <a:gd name="T2" fmla="*/ 0 w 77"/>
                  <a:gd name="T3" fmla="*/ 0 h 23"/>
                  <a:gd name="T4" fmla="*/ 0 w 77"/>
                  <a:gd name="T5" fmla="*/ 0 h 23"/>
                  <a:gd name="T6" fmla="*/ 0 w 77"/>
                  <a:gd name="T7" fmla="*/ 0 h 23"/>
                  <a:gd name="T8" fmla="*/ 0 w 77"/>
                  <a:gd name="T9" fmla="*/ 0 h 23"/>
                  <a:gd name="T10" fmla="*/ 0 w 77"/>
                  <a:gd name="T11" fmla="*/ 0 h 23"/>
                  <a:gd name="T12" fmla="*/ 0 w 77"/>
                  <a:gd name="T13" fmla="*/ 0 h 23"/>
                  <a:gd name="T14" fmla="*/ 0 w 77"/>
                  <a:gd name="T15" fmla="*/ 0 h 23"/>
                  <a:gd name="T16" fmla="*/ 0 w 77"/>
                  <a:gd name="T17" fmla="*/ 0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7"/>
                  <a:gd name="T28" fmla="*/ 0 h 23"/>
                  <a:gd name="T29" fmla="*/ 77 w 77"/>
                  <a:gd name="T30" fmla="*/ 23 h 2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7" h="23">
                    <a:moveTo>
                      <a:pt x="77" y="23"/>
                    </a:moveTo>
                    <a:lnTo>
                      <a:pt x="68" y="19"/>
                    </a:lnTo>
                    <a:lnTo>
                      <a:pt x="59" y="15"/>
                    </a:lnTo>
                    <a:lnTo>
                      <a:pt x="49" y="12"/>
                    </a:lnTo>
                    <a:lnTo>
                      <a:pt x="40" y="9"/>
                    </a:lnTo>
                    <a:lnTo>
                      <a:pt x="29" y="6"/>
                    </a:lnTo>
                    <a:lnTo>
                      <a:pt x="19" y="4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1" name="Freeform 5996"/>
              <p:cNvSpPr>
                <a:spLocks/>
              </p:cNvSpPr>
              <p:nvPr/>
            </p:nvSpPr>
            <p:spPr bwMode="auto">
              <a:xfrm>
                <a:off x="1983" y="2369"/>
                <a:ext cx="19" cy="1"/>
              </a:xfrm>
              <a:custGeom>
                <a:avLst/>
                <a:gdLst>
                  <a:gd name="T0" fmla="*/ 0 w 74"/>
                  <a:gd name="T1" fmla="*/ 0 h 5"/>
                  <a:gd name="T2" fmla="*/ 0 w 74"/>
                  <a:gd name="T3" fmla="*/ 0 h 5"/>
                  <a:gd name="T4" fmla="*/ 0 w 74"/>
                  <a:gd name="T5" fmla="*/ 0 h 5"/>
                  <a:gd name="T6" fmla="*/ 0 w 74"/>
                  <a:gd name="T7" fmla="*/ 0 h 5"/>
                  <a:gd name="T8" fmla="*/ 0 w 74"/>
                  <a:gd name="T9" fmla="*/ 0 h 5"/>
                  <a:gd name="T10" fmla="*/ 0 w 74"/>
                  <a:gd name="T11" fmla="*/ 0 h 5"/>
                  <a:gd name="T12" fmla="*/ 0 w 74"/>
                  <a:gd name="T13" fmla="*/ 0 h 5"/>
                  <a:gd name="T14" fmla="*/ 0 w 74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4"/>
                  <a:gd name="T25" fmla="*/ 0 h 5"/>
                  <a:gd name="T26" fmla="*/ 74 w 74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4" h="5">
                    <a:moveTo>
                      <a:pt x="74" y="5"/>
                    </a:moveTo>
                    <a:lnTo>
                      <a:pt x="63" y="4"/>
                    </a:lnTo>
                    <a:lnTo>
                      <a:pt x="53" y="2"/>
                    </a:lnTo>
                    <a:lnTo>
                      <a:pt x="43" y="1"/>
                    </a:lnTo>
                    <a:lnTo>
                      <a:pt x="32" y="1"/>
                    </a:lnTo>
                    <a:lnTo>
                      <a:pt x="22" y="1"/>
                    </a:lnTo>
                    <a:lnTo>
                      <a:pt x="11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2" name="Freeform 5997"/>
              <p:cNvSpPr>
                <a:spLocks/>
              </p:cNvSpPr>
              <p:nvPr/>
            </p:nvSpPr>
            <p:spPr bwMode="auto">
              <a:xfrm>
                <a:off x="1973" y="2369"/>
                <a:ext cx="10" cy="1"/>
              </a:xfrm>
              <a:custGeom>
                <a:avLst/>
                <a:gdLst>
                  <a:gd name="T0" fmla="*/ 0 w 40"/>
                  <a:gd name="T1" fmla="*/ 0 h 3"/>
                  <a:gd name="T2" fmla="*/ 0 w 40"/>
                  <a:gd name="T3" fmla="*/ 0 h 3"/>
                  <a:gd name="T4" fmla="*/ 0 w 40"/>
                  <a:gd name="T5" fmla="*/ 0 h 3"/>
                  <a:gd name="T6" fmla="*/ 0 w 40"/>
                  <a:gd name="T7" fmla="*/ 0 h 3"/>
                  <a:gd name="T8" fmla="*/ 0 w 40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3"/>
                  <a:gd name="T17" fmla="*/ 40 w 40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3">
                    <a:moveTo>
                      <a:pt x="40" y="0"/>
                    </a:moveTo>
                    <a:lnTo>
                      <a:pt x="30" y="0"/>
                    </a:lnTo>
                    <a:lnTo>
                      <a:pt x="20" y="1"/>
                    </a:lnTo>
                    <a:lnTo>
                      <a:pt x="1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3" name="Line 5998"/>
              <p:cNvSpPr>
                <a:spLocks noChangeShapeType="1"/>
              </p:cNvSpPr>
              <p:nvPr/>
            </p:nvSpPr>
            <p:spPr bwMode="auto">
              <a:xfrm flipH="1">
                <a:off x="1977" y="2397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4" name="Line 5999"/>
              <p:cNvSpPr>
                <a:spLocks noChangeShapeType="1"/>
              </p:cNvSpPr>
              <p:nvPr/>
            </p:nvSpPr>
            <p:spPr bwMode="auto">
              <a:xfrm flipH="1">
                <a:off x="1977" y="2404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5" name="Line 6000"/>
              <p:cNvSpPr>
                <a:spLocks noChangeShapeType="1"/>
              </p:cNvSpPr>
              <p:nvPr/>
            </p:nvSpPr>
            <p:spPr bwMode="auto">
              <a:xfrm flipH="1">
                <a:off x="1977" y="2409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6" name="Line 6001"/>
              <p:cNvSpPr>
                <a:spLocks noChangeShapeType="1"/>
              </p:cNvSpPr>
              <p:nvPr/>
            </p:nvSpPr>
            <p:spPr bwMode="auto">
              <a:xfrm flipH="1">
                <a:off x="1975" y="2439"/>
                <a:ext cx="7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7" name="Line 6002"/>
              <p:cNvSpPr>
                <a:spLocks noChangeShapeType="1"/>
              </p:cNvSpPr>
              <p:nvPr/>
            </p:nvSpPr>
            <p:spPr bwMode="auto">
              <a:xfrm flipH="1">
                <a:off x="1977" y="2416"/>
                <a:ext cx="7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8" name="Freeform 6003"/>
              <p:cNvSpPr>
                <a:spLocks/>
              </p:cNvSpPr>
              <p:nvPr/>
            </p:nvSpPr>
            <p:spPr bwMode="auto">
              <a:xfrm>
                <a:off x="1973" y="2369"/>
                <a:ext cx="17" cy="1"/>
              </a:xfrm>
              <a:custGeom>
                <a:avLst/>
                <a:gdLst>
                  <a:gd name="T0" fmla="*/ 0 w 67"/>
                  <a:gd name="T1" fmla="*/ 0 h 4"/>
                  <a:gd name="T2" fmla="*/ 0 w 67"/>
                  <a:gd name="T3" fmla="*/ 0 h 4"/>
                  <a:gd name="T4" fmla="*/ 0 w 67"/>
                  <a:gd name="T5" fmla="*/ 0 h 4"/>
                  <a:gd name="T6" fmla="*/ 0 w 67"/>
                  <a:gd name="T7" fmla="*/ 0 h 4"/>
                  <a:gd name="T8" fmla="*/ 0 w 67"/>
                  <a:gd name="T9" fmla="*/ 0 h 4"/>
                  <a:gd name="T10" fmla="*/ 0 w 67"/>
                  <a:gd name="T11" fmla="*/ 0 h 4"/>
                  <a:gd name="T12" fmla="*/ 0 w 67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"/>
                  <a:gd name="T22" fmla="*/ 0 h 4"/>
                  <a:gd name="T23" fmla="*/ 67 w 67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" h="4">
                    <a:moveTo>
                      <a:pt x="67" y="1"/>
                    </a:moveTo>
                    <a:lnTo>
                      <a:pt x="56" y="0"/>
                    </a:lnTo>
                    <a:lnTo>
                      <a:pt x="45" y="1"/>
                    </a:lnTo>
                    <a:lnTo>
                      <a:pt x="33" y="1"/>
                    </a:lnTo>
                    <a:lnTo>
                      <a:pt x="22" y="2"/>
                    </a:lnTo>
                    <a:lnTo>
                      <a:pt x="11" y="3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89" name="Freeform 6004"/>
              <p:cNvSpPr>
                <a:spLocks/>
              </p:cNvSpPr>
              <p:nvPr/>
            </p:nvSpPr>
            <p:spPr bwMode="auto">
              <a:xfrm>
                <a:off x="1990" y="2369"/>
                <a:ext cx="10" cy="1"/>
              </a:xfrm>
              <a:custGeom>
                <a:avLst/>
                <a:gdLst>
                  <a:gd name="T0" fmla="*/ 0 w 40"/>
                  <a:gd name="T1" fmla="*/ 0 h 3"/>
                  <a:gd name="T2" fmla="*/ 0 w 40"/>
                  <a:gd name="T3" fmla="*/ 0 h 3"/>
                  <a:gd name="T4" fmla="*/ 0 w 40"/>
                  <a:gd name="T5" fmla="*/ 0 h 3"/>
                  <a:gd name="T6" fmla="*/ 0 w 40"/>
                  <a:gd name="T7" fmla="*/ 0 h 3"/>
                  <a:gd name="T8" fmla="*/ 0 w 40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3"/>
                  <a:gd name="T17" fmla="*/ 40 w 40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3">
                    <a:moveTo>
                      <a:pt x="40" y="3"/>
                    </a:moveTo>
                    <a:lnTo>
                      <a:pt x="30" y="2"/>
                    </a:lnTo>
                    <a:lnTo>
                      <a:pt x="20" y="1"/>
                    </a:ln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0" name="Line 6005"/>
              <p:cNvSpPr>
                <a:spLocks noChangeShapeType="1"/>
              </p:cNvSpPr>
              <p:nvPr/>
            </p:nvSpPr>
            <p:spPr bwMode="auto">
              <a:xfrm>
                <a:off x="2762" y="3017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1" name="Line 6006"/>
              <p:cNvSpPr>
                <a:spLocks noChangeShapeType="1"/>
              </p:cNvSpPr>
              <p:nvPr/>
            </p:nvSpPr>
            <p:spPr bwMode="auto">
              <a:xfrm flipV="1">
                <a:off x="2780" y="3013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2" name="Line 6007"/>
              <p:cNvSpPr>
                <a:spLocks noChangeShapeType="1"/>
              </p:cNvSpPr>
              <p:nvPr/>
            </p:nvSpPr>
            <p:spPr bwMode="auto">
              <a:xfrm flipH="1">
                <a:off x="2762" y="3022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3" name="Line 6008"/>
              <p:cNvSpPr>
                <a:spLocks noChangeShapeType="1"/>
              </p:cNvSpPr>
              <p:nvPr/>
            </p:nvSpPr>
            <p:spPr bwMode="auto">
              <a:xfrm>
                <a:off x="2718" y="2999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4" name="Line 6009"/>
              <p:cNvSpPr>
                <a:spLocks noChangeShapeType="1"/>
              </p:cNvSpPr>
              <p:nvPr/>
            </p:nvSpPr>
            <p:spPr bwMode="auto">
              <a:xfrm>
                <a:off x="2780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5" name="Line 6010"/>
              <p:cNvSpPr>
                <a:spLocks noChangeShapeType="1"/>
              </p:cNvSpPr>
              <p:nvPr/>
            </p:nvSpPr>
            <p:spPr bwMode="auto">
              <a:xfrm>
                <a:off x="2741" y="299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6" name="Line 6011"/>
              <p:cNvSpPr>
                <a:spLocks noChangeShapeType="1"/>
              </p:cNvSpPr>
              <p:nvPr/>
            </p:nvSpPr>
            <p:spPr bwMode="auto">
              <a:xfrm>
                <a:off x="2741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7" name="Line 6012"/>
              <p:cNvSpPr>
                <a:spLocks noChangeShapeType="1"/>
              </p:cNvSpPr>
              <p:nvPr/>
            </p:nvSpPr>
            <p:spPr bwMode="auto">
              <a:xfrm>
                <a:off x="2748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8" name="Line 6013"/>
              <p:cNvSpPr>
                <a:spLocks noChangeShapeType="1"/>
              </p:cNvSpPr>
              <p:nvPr/>
            </p:nvSpPr>
            <p:spPr bwMode="auto">
              <a:xfrm>
                <a:off x="2745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99" name="Line 6014"/>
              <p:cNvSpPr>
                <a:spLocks noChangeShapeType="1"/>
              </p:cNvSpPr>
              <p:nvPr/>
            </p:nvSpPr>
            <p:spPr bwMode="auto">
              <a:xfrm>
                <a:off x="2775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0" name="Line 6015"/>
              <p:cNvSpPr>
                <a:spLocks noChangeShapeType="1"/>
              </p:cNvSpPr>
              <p:nvPr/>
            </p:nvSpPr>
            <p:spPr bwMode="auto">
              <a:xfrm>
                <a:off x="2775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1" name="Line 6016"/>
              <p:cNvSpPr>
                <a:spLocks noChangeShapeType="1"/>
              </p:cNvSpPr>
              <p:nvPr/>
            </p:nvSpPr>
            <p:spPr bwMode="auto">
              <a:xfrm flipV="1">
                <a:off x="2783" y="2919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2" name="Line 6017"/>
              <p:cNvSpPr>
                <a:spLocks noChangeShapeType="1"/>
              </p:cNvSpPr>
              <p:nvPr/>
            </p:nvSpPr>
            <p:spPr bwMode="auto">
              <a:xfrm>
                <a:off x="3022" y="263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3" name="Freeform 6018"/>
              <p:cNvSpPr>
                <a:spLocks/>
              </p:cNvSpPr>
              <p:nvPr/>
            </p:nvSpPr>
            <p:spPr bwMode="auto">
              <a:xfrm>
                <a:off x="3022" y="2640"/>
                <a:ext cx="1" cy="5"/>
              </a:xfrm>
              <a:custGeom>
                <a:avLst/>
                <a:gdLst>
                  <a:gd name="T0" fmla="*/ 1 w 2"/>
                  <a:gd name="T1" fmla="*/ 0 h 20"/>
                  <a:gd name="T2" fmla="*/ 1 w 2"/>
                  <a:gd name="T3" fmla="*/ 0 h 20"/>
                  <a:gd name="T4" fmla="*/ 1 w 2"/>
                  <a:gd name="T5" fmla="*/ 0 h 20"/>
                  <a:gd name="T6" fmla="*/ 0 w 2"/>
                  <a:gd name="T7" fmla="*/ 0 h 20"/>
                  <a:gd name="T8" fmla="*/ 1 w 2"/>
                  <a:gd name="T9" fmla="*/ 0 h 20"/>
                  <a:gd name="T10" fmla="*/ 1 w 2"/>
                  <a:gd name="T11" fmla="*/ 0 h 20"/>
                  <a:gd name="T12" fmla="*/ 1 w 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0"/>
                  <a:gd name="T23" fmla="*/ 2 w 2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0">
                    <a:moveTo>
                      <a:pt x="2" y="0"/>
                    </a:moveTo>
                    <a:lnTo>
                      <a:pt x="1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2" y="2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4" name="Line 6019"/>
              <p:cNvSpPr>
                <a:spLocks noChangeShapeType="1"/>
              </p:cNvSpPr>
              <p:nvPr/>
            </p:nvSpPr>
            <p:spPr bwMode="auto">
              <a:xfrm flipV="1">
                <a:off x="3022" y="2642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5" name="Line 6020"/>
              <p:cNvSpPr>
                <a:spLocks noChangeShapeType="1"/>
              </p:cNvSpPr>
              <p:nvPr/>
            </p:nvSpPr>
            <p:spPr bwMode="auto">
              <a:xfrm>
                <a:off x="3011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6" name="Line 6021"/>
              <p:cNvSpPr>
                <a:spLocks noChangeShapeType="1"/>
              </p:cNvSpPr>
              <p:nvPr/>
            </p:nvSpPr>
            <p:spPr bwMode="auto">
              <a:xfrm>
                <a:off x="3010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7" name="Line 6022"/>
              <p:cNvSpPr>
                <a:spLocks noChangeShapeType="1"/>
              </p:cNvSpPr>
              <p:nvPr/>
            </p:nvSpPr>
            <p:spPr bwMode="auto">
              <a:xfrm>
                <a:off x="3011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8" name="Line 6023"/>
              <p:cNvSpPr>
                <a:spLocks noChangeShapeType="1"/>
              </p:cNvSpPr>
              <p:nvPr/>
            </p:nvSpPr>
            <p:spPr bwMode="auto">
              <a:xfrm>
                <a:off x="3011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09" name="Line 6024"/>
              <p:cNvSpPr>
                <a:spLocks noChangeShapeType="1"/>
              </p:cNvSpPr>
              <p:nvPr/>
            </p:nvSpPr>
            <p:spPr bwMode="auto">
              <a:xfrm>
                <a:off x="3010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0" name="Line 6025"/>
              <p:cNvSpPr>
                <a:spLocks noChangeShapeType="1"/>
              </p:cNvSpPr>
              <p:nvPr/>
            </p:nvSpPr>
            <p:spPr bwMode="auto">
              <a:xfrm flipV="1">
                <a:off x="3011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1" name="Line 6026"/>
              <p:cNvSpPr>
                <a:spLocks noChangeShapeType="1"/>
              </p:cNvSpPr>
              <p:nvPr/>
            </p:nvSpPr>
            <p:spPr bwMode="auto">
              <a:xfrm>
                <a:off x="3010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2" name="Line 6027"/>
              <p:cNvSpPr>
                <a:spLocks noChangeShapeType="1"/>
              </p:cNvSpPr>
              <p:nvPr/>
            </p:nvSpPr>
            <p:spPr bwMode="auto">
              <a:xfrm>
                <a:off x="3011" y="263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3" name="Line 6028"/>
              <p:cNvSpPr>
                <a:spLocks noChangeShapeType="1"/>
              </p:cNvSpPr>
              <p:nvPr/>
            </p:nvSpPr>
            <p:spPr bwMode="auto">
              <a:xfrm>
                <a:off x="3010" y="263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4" name="Line 6029"/>
              <p:cNvSpPr>
                <a:spLocks noChangeShapeType="1"/>
              </p:cNvSpPr>
              <p:nvPr/>
            </p:nvSpPr>
            <p:spPr bwMode="auto">
              <a:xfrm>
                <a:off x="3010" y="264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5" name="Freeform 6030"/>
              <p:cNvSpPr>
                <a:spLocks/>
              </p:cNvSpPr>
              <p:nvPr/>
            </p:nvSpPr>
            <p:spPr bwMode="auto">
              <a:xfrm>
                <a:off x="3004" y="2609"/>
                <a:ext cx="4" cy="2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0 h 7"/>
                  <a:gd name="T4" fmla="*/ 0 w 13"/>
                  <a:gd name="T5" fmla="*/ 0 h 7"/>
                  <a:gd name="T6" fmla="*/ 0 w 13"/>
                  <a:gd name="T7" fmla="*/ 0 h 7"/>
                  <a:gd name="T8" fmla="*/ 0 w 13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7"/>
                  <a:gd name="T17" fmla="*/ 13 w 1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7">
                    <a:moveTo>
                      <a:pt x="0" y="0"/>
                    </a:moveTo>
                    <a:lnTo>
                      <a:pt x="3" y="2"/>
                    </a:lnTo>
                    <a:lnTo>
                      <a:pt x="6" y="4"/>
                    </a:lnTo>
                    <a:lnTo>
                      <a:pt x="10" y="6"/>
                    </a:lnTo>
                    <a:lnTo>
                      <a:pt x="13" y="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6" name="Freeform 6031"/>
              <p:cNvSpPr>
                <a:spLocks/>
              </p:cNvSpPr>
              <p:nvPr/>
            </p:nvSpPr>
            <p:spPr bwMode="auto">
              <a:xfrm>
                <a:off x="2998" y="2608"/>
                <a:ext cx="6" cy="1"/>
              </a:xfrm>
              <a:custGeom>
                <a:avLst/>
                <a:gdLst>
                  <a:gd name="T0" fmla="*/ 0 w 25"/>
                  <a:gd name="T1" fmla="*/ 0 h 5"/>
                  <a:gd name="T2" fmla="*/ 0 w 25"/>
                  <a:gd name="T3" fmla="*/ 0 h 5"/>
                  <a:gd name="T4" fmla="*/ 0 w 25"/>
                  <a:gd name="T5" fmla="*/ 0 h 5"/>
                  <a:gd name="T6" fmla="*/ 0 w 25"/>
                  <a:gd name="T7" fmla="*/ 0 h 5"/>
                  <a:gd name="T8" fmla="*/ 0 w 25"/>
                  <a:gd name="T9" fmla="*/ 0 h 5"/>
                  <a:gd name="T10" fmla="*/ 0 w 25"/>
                  <a:gd name="T11" fmla="*/ 0 h 5"/>
                  <a:gd name="T12" fmla="*/ 0 w 25"/>
                  <a:gd name="T13" fmla="*/ 0 h 5"/>
                  <a:gd name="T14" fmla="*/ 0 w 25"/>
                  <a:gd name="T15" fmla="*/ 0 h 5"/>
                  <a:gd name="T16" fmla="*/ 0 w 25"/>
                  <a:gd name="T17" fmla="*/ 0 h 5"/>
                  <a:gd name="T18" fmla="*/ 0 w 25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5"/>
                  <a:gd name="T32" fmla="*/ 25 w 25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5">
                    <a:moveTo>
                      <a:pt x="25" y="5"/>
                    </a:moveTo>
                    <a:lnTo>
                      <a:pt x="22" y="3"/>
                    </a:lnTo>
                    <a:lnTo>
                      <a:pt x="20" y="2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7" name="Freeform 6032"/>
              <p:cNvSpPr>
                <a:spLocks/>
              </p:cNvSpPr>
              <p:nvPr/>
            </p:nvSpPr>
            <p:spPr bwMode="auto">
              <a:xfrm>
                <a:off x="2994" y="2608"/>
                <a:ext cx="4" cy="2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0 h 10"/>
                  <a:gd name="T4" fmla="*/ 0 w 18"/>
                  <a:gd name="T5" fmla="*/ 0 h 10"/>
                  <a:gd name="T6" fmla="*/ 0 w 18"/>
                  <a:gd name="T7" fmla="*/ 0 h 10"/>
                  <a:gd name="T8" fmla="*/ 0 w 18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0"/>
                  <a:gd name="T17" fmla="*/ 18 w 1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0">
                    <a:moveTo>
                      <a:pt x="18" y="0"/>
                    </a:moveTo>
                    <a:lnTo>
                      <a:pt x="13" y="2"/>
                    </a:lnTo>
                    <a:lnTo>
                      <a:pt x="9" y="5"/>
                    </a:lnTo>
                    <a:lnTo>
                      <a:pt x="4" y="7"/>
                    </a:lnTo>
                    <a:lnTo>
                      <a:pt x="0" y="1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8" name="Freeform 6033"/>
              <p:cNvSpPr>
                <a:spLocks/>
              </p:cNvSpPr>
              <p:nvPr/>
            </p:nvSpPr>
            <p:spPr bwMode="auto">
              <a:xfrm>
                <a:off x="2986" y="2610"/>
                <a:ext cx="8" cy="3"/>
              </a:xfrm>
              <a:custGeom>
                <a:avLst/>
                <a:gdLst>
                  <a:gd name="T0" fmla="*/ 0 w 29"/>
                  <a:gd name="T1" fmla="*/ 0 h 9"/>
                  <a:gd name="T2" fmla="*/ 0 w 29"/>
                  <a:gd name="T3" fmla="*/ 0 h 9"/>
                  <a:gd name="T4" fmla="*/ 0 w 29"/>
                  <a:gd name="T5" fmla="*/ 0 h 9"/>
                  <a:gd name="T6" fmla="*/ 0 w 29"/>
                  <a:gd name="T7" fmla="*/ 0 h 9"/>
                  <a:gd name="T8" fmla="*/ 0 w 29"/>
                  <a:gd name="T9" fmla="*/ 0 h 9"/>
                  <a:gd name="T10" fmla="*/ 0 w 29"/>
                  <a:gd name="T11" fmla="*/ 0 h 9"/>
                  <a:gd name="T12" fmla="*/ 0 w 29"/>
                  <a:gd name="T13" fmla="*/ 0 h 9"/>
                  <a:gd name="T14" fmla="*/ 0 w 29"/>
                  <a:gd name="T15" fmla="*/ 0 h 9"/>
                  <a:gd name="T16" fmla="*/ 0 w 29"/>
                  <a:gd name="T17" fmla="*/ 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"/>
                  <a:gd name="T28" fmla="*/ 0 h 9"/>
                  <a:gd name="T29" fmla="*/ 29 w 29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" h="9">
                    <a:moveTo>
                      <a:pt x="0" y="9"/>
                    </a:moveTo>
                    <a:lnTo>
                      <a:pt x="3" y="9"/>
                    </a:lnTo>
                    <a:lnTo>
                      <a:pt x="7" y="9"/>
                    </a:lnTo>
                    <a:lnTo>
                      <a:pt x="11" y="8"/>
                    </a:lnTo>
                    <a:lnTo>
                      <a:pt x="15" y="7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2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19" name="Freeform 6034"/>
              <p:cNvSpPr>
                <a:spLocks/>
              </p:cNvSpPr>
              <p:nvPr/>
            </p:nvSpPr>
            <p:spPr bwMode="auto">
              <a:xfrm>
                <a:off x="2979" y="2613"/>
                <a:ext cx="7" cy="3"/>
              </a:xfrm>
              <a:custGeom>
                <a:avLst/>
                <a:gdLst>
                  <a:gd name="T0" fmla="*/ 0 w 28"/>
                  <a:gd name="T1" fmla="*/ 0 h 12"/>
                  <a:gd name="T2" fmla="*/ 0 w 28"/>
                  <a:gd name="T3" fmla="*/ 0 h 12"/>
                  <a:gd name="T4" fmla="*/ 0 w 28"/>
                  <a:gd name="T5" fmla="*/ 0 h 12"/>
                  <a:gd name="T6" fmla="*/ 0 w 28"/>
                  <a:gd name="T7" fmla="*/ 0 h 12"/>
                  <a:gd name="T8" fmla="*/ 0 w 28"/>
                  <a:gd name="T9" fmla="*/ 0 h 12"/>
                  <a:gd name="T10" fmla="*/ 0 w 28"/>
                  <a:gd name="T11" fmla="*/ 0 h 12"/>
                  <a:gd name="T12" fmla="*/ 0 w 28"/>
                  <a:gd name="T13" fmla="*/ 0 h 12"/>
                  <a:gd name="T14" fmla="*/ 0 w 28"/>
                  <a:gd name="T15" fmla="*/ 0 h 12"/>
                  <a:gd name="T16" fmla="*/ 0 w 28"/>
                  <a:gd name="T17" fmla="*/ 0 h 12"/>
                  <a:gd name="T18" fmla="*/ 0 w 28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12"/>
                  <a:gd name="T32" fmla="*/ 28 w 28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12">
                    <a:moveTo>
                      <a:pt x="28" y="0"/>
                    </a:moveTo>
                    <a:lnTo>
                      <a:pt x="24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4" y="3"/>
                    </a:lnTo>
                    <a:lnTo>
                      <a:pt x="11" y="4"/>
                    </a:lnTo>
                    <a:lnTo>
                      <a:pt x="8" y="6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0" y="1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0" name="Freeform 6035"/>
              <p:cNvSpPr>
                <a:spLocks/>
              </p:cNvSpPr>
              <p:nvPr/>
            </p:nvSpPr>
            <p:spPr bwMode="auto">
              <a:xfrm>
                <a:off x="2975" y="2616"/>
                <a:ext cx="4" cy="1"/>
              </a:xfrm>
              <a:custGeom>
                <a:avLst/>
                <a:gdLst>
                  <a:gd name="T0" fmla="*/ 0 w 18"/>
                  <a:gd name="T1" fmla="*/ 0 h 5"/>
                  <a:gd name="T2" fmla="*/ 0 w 18"/>
                  <a:gd name="T3" fmla="*/ 0 h 5"/>
                  <a:gd name="T4" fmla="*/ 0 w 18"/>
                  <a:gd name="T5" fmla="*/ 0 h 5"/>
                  <a:gd name="T6" fmla="*/ 0 w 18"/>
                  <a:gd name="T7" fmla="*/ 0 h 5"/>
                  <a:gd name="T8" fmla="*/ 0 w 18"/>
                  <a:gd name="T9" fmla="*/ 0 h 5"/>
                  <a:gd name="T10" fmla="*/ 0 w 18"/>
                  <a:gd name="T11" fmla="*/ 0 h 5"/>
                  <a:gd name="T12" fmla="*/ 0 w 18"/>
                  <a:gd name="T13" fmla="*/ 0 h 5"/>
                  <a:gd name="T14" fmla="*/ 0 w 18"/>
                  <a:gd name="T15" fmla="*/ 0 h 5"/>
                  <a:gd name="T16" fmla="*/ 0 w 18"/>
                  <a:gd name="T17" fmla="*/ 0 h 5"/>
                  <a:gd name="T18" fmla="*/ 0 w 18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5"/>
                  <a:gd name="T32" fmla="*/ 18 w 18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5">
                    <a:moveTo>
                      <a:pt x="0" y="2"/>
                    </a:moveTo>
                    <a:lnTo>
                      <a:pt x="2" y="3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5" y="3"/>
                    </a:lnTo>
                    <a:lnTo>
                      <a:pt x="16" y="2"/>
                    </a:lnTo>
                    <a:lnTo>
                      <a:pt x="1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1" name="Freeform 6036"/>
              <p:cNvSpPr>
                <a:spLocks/>
              </p:cNvSpPr>
              <p:nvPr/>
            </p:nvSpPr>
            <p:spPr bwMode="auto">
              <a:xfrm>
                <a:off x="2971" y="2613"/>
                <a:ext cx="4" cy="3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0 w 15"/>
                  <a:gd name="T5" fmla="*/ 0 h 14"/>
                  <a:gd name="T6" fmla="*/ 0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4"/>
                  <a:gd name="T14" fmla="*/ 15 w 15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4">
                    <a:moveTo>
                      <a:pt x="0" y="0"/>
                    </a:moveTo>
                    <a:lnTo>
                      <a:pt x="5" y="5"/>
                    </a:lnTo>
                    <a:lnTo>
                      <a:pt x="10" y="10"/>
                    </a:lnTo>
                    <a:lnTo>
                      <a:pt x="15" y="1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2" name="Freeform 6037"/>
              <p:cNvSpPr>
                <a:spLocks/>
              </p:cNvSpPr>
              <p:nvPr/>
            </p:nvSpPr>
            <p:spPr bwMode="auto">
              <a:xfrm>
                <a:off x="2966" y="2601"/>
                <a:ext cx="5" cy="12"/>
              </a:xfrm>
              <a:custGeom>
                <a:avLst/>
                <a:gdLst>
                  <a:gd name="T0" fmla="*/ 0 w 18"/>
                  <a:gd name="T1" fmla="*/ 0 h 45"/>
                  <a:gd name="T2" fmla="*/ 0 w 18"/>
                  <a:gd name="T3" fmla="*/ 0 h 45"/>
                  <a:gd name="T4" fmla="*/ 0 w 18"/>
                  <a:gd name="T5" fmla="*/ 0 h 45"/>
                  <a:gd name="T6" fmla="*/ 0 w 18"/>
                  <a:gd name="T7" fmla="*/ 0 h 45"/>
                  <a:gd name="T8" fmla="*/ 0 w 18"/>
                  <a:gd name="T9" fmla="*/ 0 h 45"/>
                  <a:gd name="T10" fmla="*/ 0 w 18"/>
                  <a:gd name="T11" fmla="*/ 0 h 45"/>
                  <a:gd name="T12" fmla="*/ 0 w 18"/>
                  <a:gd name="T13" fmla="*/ 0 h 45"/>
                  <a:gd name="T14" fmla="*/ 0 w 18"/>
                  <a:gd name="T15" fmla="*/ 0 h 45"/>
                  <a:gd name="T16" fmla="*/ 0 w 18"/>
                  <a:gd name="T17" fmla="*/ 0 h 45"/>
                  <a:gd name="T18" fmla="*/ 0 w 18"/>
                  <a:gd name="T19" fmla="*/ 0 h 45"/>
                  <a:gd name="T20" fmla="*/ 0 w 18"/>
                  <a:gd name="T21" fmla="*/ 0 h 45"/>
                  <a:gd name="T22" fmla="*/ 0 w 18"/>
                  <a:gd name="T23" fmla="*/ 0 h 45"/>
                  <a:gd name="T24" fmla="*/ 0 w 18"/>
                  <a:gd name="T25" fmla="*/ 0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"/>
                  <a:gd name="T40" fmla="*/ 0 h 45"/>
                  <a:gd name="T41" fmla="*/ 18 w 18"/>
                  <a:gd name="T42" fmla="*/ 45 h 4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" h="45">
                    <a:moveTo>
                      <a:pt x="0" y="0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3" y="21"/>
                    </a:lnTo>
                    <a:lnTo>
                      <a:pt x="4" y="25"/>
                    </a:lnTo>
                    <a:lnTo>
                      <a:pt x="6" y="29"/>
                    </a:lnTo>
                    <a:lnTo>
                      <a:pt x="8" y="32"/>
                    </a:lnTo>
                    <a:lnTo>
                      <a:pt x="10" y="36"/>
                    </a:lnTo>
                    <a:lnTo>
                      <a:pt x="12" y="39"/>
                    </a:lnTo>
                    <a:lnTo>
                      <a:pt x="15" y="42"/>
                    </a:lnTo>
                    <a:lnTo>
                      <a:pt x="18" y="4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3" name="Freeform 6038"/>
              <p:cNvSpPr>
                <a:spLocks/>
              </p:cNvSpPr>
              <p:nvPr/>
            </p:nvSpPr>
            <p:spPr bwMode="auto">
              <a:xfrm>
                <a:off x="2965" y="2595"/>
                <a:ext cx="1" cy="6"/>
              </a:xfrm>
              <a:custGeom>
                <a:avLst/>
                <a:gdLst>
                  <a:gd name="T0" fmla="*/ 0 w 7"/>
                  <a:gd name="T1" fmla="*/ 0 h 26"/>
                  <a:gd name="T2" fmla="*/ 0 w 7"/>
                  <a:gd name="T3" fmla="*/ 0 h 26"/>
                  <a:gd name="T4" fmla="*/ 0 w 7"/>
                  <a:gd name="T5" fmla="*/ 0 h 26"/>
                  <a:gd name="T6" fmla="*/ 0 w 7"/>
                  <a:gd name="T7" fmla="*/ 0 h 26"/>
                  <a:gd name="T8" fmla="*/ 0 w 7"/>
                  <a:gd name="T9" fmla="*/ 0 h 26"/>
                  <a:gd name="T10" fmla="*/ 0 w 7"/>
                  <a:gd name="T11" fmla="*/ 0 h 26"/>
                  <a:gd name="T12" fmla="*/ 0 w 7"/>
                  <a:gd name="T13" fmla="*/ 0 h 26"/>
                  <a:gd name="T14" fmla="*/ 0 w 7"/>
                  <a:gd name="T15" fmla="*/ 0 h 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26"/>
                  <a:gd name="T26" fmla="*/ 7 w 7"/>
                  <a:gd name="T27" fmla="*/ 26 h 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26">
                    <a:moveTo>
                      <a:pt x="7" y="26"/>
                    </a:moveTo>
                    <a:lnTo>
                      <a:pt x="7" y="23"/>
                    </a:lnTo>
                    <a:lnTo>
                      <a:pt x="7" y="18"/>
                    </a:lnTo>
                    <a:lnTo>
                      <a:pt x="6" y="14"/>
                    </a:lnTo>
                    <a:lnTo>
                      <a:pt x="5" y="11"/>
                    </a:lnTo>
                    <a:lnTo>
                      <a:pt x="4" y="7"/>
                    </a:ln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4" name="Freeform 6039"/>
              <p:cNvSpPr>
                <a:spLocks/>
              </p:cNvSpPr>
              <p:nvPr/>
            </p:nvSpPr>
            <p:spPr bwMode="auto">
              <a:xfrm>
                <a:off x="2961" y="2585"/>
                <a:ext cx="4" cy="10"/>
              </a:xfrm>
              <a:custGeom>
                <a:avLst/>
                <a:gdLst>
                  <a:gd name="T0" fmla="*/ 0 w 13"/>
                  <a:gd name="T1" fmla="*/ 0 h 39"/>
                  <a:gd name="T2" fmla="*/ 0 w 13"/>
                  <a:gd name="T3" fmla="*/ 0 h 39"/>
                  <a:gd name="T4" fmla="*/ 0 w 13"/>
                  <a:gd name="T5" fmla="*/ 0 h 39"/>
                  <a:gd name="T6" fmla="*/ 0 w 13"/>
                  <a:gd name="T7" fmla="*/ 0 h 39"/>
                  <a:gd name="T8" fmla="*/ 0 w 13"/>
                  <a:gd name="T9" fmla="*/ 0 h 39"/>
                  <a:gd name="T10" fmla="*/ 0 w 13"/>
                  <a:gd name="T11" fmla="*/ 0 h 39"/>
                  <a:gd name="T12" fmla="*/ 0 w 13"/>
                  <a:gd name="T13" fmla="*/ 0 h 39"/>
                  <a:gd name="T14" fmla="*/ 0 w 13"/>
                  <a:gd name="T15" fmla="*/ 0 h 39"/>
                  <a:gd name="T16" fmla="*/ 0 w 13"/>
                  <a:gd name="T17" fmla="*/ 0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39"/>
                  <a:gd name="T29" fmla="*/ 13 w 13"/>
                  <a:gd name="T30" fmla="*/ 39 h 3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39">
                    <a:moveTo>
                      <a:pt x="0" y="0"/>
                    </a:moveTo>
                    <a:lnTo>
                      <a:pt x="0" y="5"/>
                    </a:lnTo>
                    <a:lnTo>
                      <a:pt x="1" y="10"/>
                    </a:lnTo>
                    <a:lnTo>
                      <a:pt x="2" y="16"/>
                    </a:lnTo>
                    <a:lnTo>
                      <a:pt x="4" y="21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11" y="35"/>
                    </a:lnTo>
                    <a:lnTo>
                      <a:pt x="13" y="3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5" name="Freeform 6040"/>
              <p:cNvSpPr>
                <a:spLocks/>
              </p:cNvSpPr>
              <p:nvPr/>
            </p:nvSpPr>
            <p:spPr bwMode="auto">
              <a:xfrm>
                <a:off x="2960" y="2576"/>
                <a:ext cx="1" cy="9"/>
              </a:xfrm>
              <a:custGeom>
                <a:avLst/>
                <a:gdLst>
                  <a:gd name="T0" fmla="*/ 0 w 5"/>
                  <a:gd name="T1" fmla="*/ 0 h 36"/>
                  <a:gd name="T2" fmla="*/ 0 w 5"/>
                  <a:gd name="T3" fmla="*/ 0 h 36"/>
                  <a:gd name="T4" fmla="*/ 0 w 5"/>
                  <a:gd name="T5" fmla="*/ 0 h 36"/>
                  <a:gd name="T6" fmla="*/ 0 w 5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36"/>
                  <a:gd name="T14" fmla="*/ 5 w 5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36">
                    <a:moveTo>
                      <a:pt x="5" y="36"/>
                    </a:moveTo>
                    <a:lnTo>
                      <a:pt x="4" y="24"/>
                    </a:lnTo>
                    <a:lnTo>
                      <a:pt x="2" y="1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6" name="Freeform 6041"/>
              <p:cNvSpPr>
                <a:spLocks/>
              </p:cNvSpPr>
              <p:nvPr/>
            </p:nvSpPr>
            <p:spPr bwMode="auto">
              <a:xfrm>
                <a:off x="2960" y="2562"/>
                <a:ext cx="1" cy="14"/>
              </a:xfrm>
              <a:custGeom>
                <a:avLst/>
                <a:gdLst>
                  <a:gd name="T0" fmla="*/ 1 w 1"/>
                  <a:gd name="T1" fmla="*/ 0 h 58"/>
                  <a:gd name="T2" fmla="*/ 0 w 1"/>
                  <a:gd name="T3" fmla="*/ 0 h 58"/>
                  <a:gd name="T4" fmla="*/ 0 w 1"/>
                  <a:gd name="T5" fmla="*/ 0 h 58"/>
                  <a:gd name="T6" fmla="*/ 0 w 1"/>
                  <a:gd name="T7" fmla="*/ 0 h 58"/>
                  <a:gd name="T8" fmla="*/ 0 w 1"/>
                  <a:gd name="T9" fmla="*/ 0 h 58"/>
                  <a:gd name="T10" fmla="*/ 0 w 1"/>
                  <a:gd name="T11" fmla="*/ 0 h 58"/>
                  <a:gd name="T12" fmla="*/ 1 w 1"/>
                  <a:gd name="T13" fmla="*/ 0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58"/>
                  <a:gd name="T23" fmla="*/ 1 w 1"/>
                  <a:gd name="T24" fmla="*/ 58 h 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58">
                    <a:moveTo>
                      <a:pt x="1" y="0"/>
                    </a:moveTo>
                    <a:lnTo>
                      <a:pt x="0" y="10"/>
                    </a:lnTo>
                    <a:lnTo>
                      <a:pt x="0" y="19"/>
                    </a:lnTo>
                    <a:lnTo>
                      <a:pt x="0" y="29"/>
                    </a:lnTo>
                    <a:lnTo>
                      <a:pt x="0" y="39"/>
                    </a:lnTo>
                    <a:lnTo>
                      <a:pt x="0" y="48"/>
                    </a:lnTo>
                    <a:lnTo>
                      <a:pt x="1" y="5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7" name="Line 6042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8" name="Line 6043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29" name="Line 6044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0" name="Line 6045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1" name="Line 6046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2" name="Line 6047"/>
              <p:cNvSpPr>
                <a:spLocks noChangeShapeType="1"/>
              </p:cNvSpPr>
              <p:nvPr/>
            </p:nvSpPr>
            <p:spPr bwMode="auto">
              <a:xfrm>
                <a:off x="3001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3" name="Line 6048"/>
              <p:cNvSpPr>
                <a:spLocks noChangeShapeType="1"/>
              </p:cNvSpPr>
              <p:nvPr/>
            </p:nvSpPr>
            <p:spPr bwMode="auto">
              <a:xfrm>
                <a:off x="3002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4" name="Line 6049"/>
              <p:cNvSpPr>
                <a:spLocks noChangeShapeType="1"/>
              </p:cNvSpPr>
              <p:nvPr/>
            </p:nvSpPr>
            <p:spPr bwMode="auto">
              <a:xfrm>
                <a:off x="3002" y="266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5" name="Line 6050"/>
              <p:cNvSpPr>
                <a:spLocks noChangeShapeType="1"/>
              </p:cNvSpPr>
              <p:nvPr/>
            </p:nvSpPr>
            <p:spPr bwMode="auto">
              <a:xfrm>
                <a:off x="3002" y="266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6" name="Line 6051"/>
              <p:cNvSpPr>
                <a:spLocks noChangeShapeType="1"/>
              </p:cNvSpPr>
              <p:nvPr/>
            </p:nvSpPr>
            <p:spPr bwMode="auto">
              <a:xfrm flipV="1">
                <a:off x="3002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7" name="Line 6052"/>
              <p:cNvSpPr>
                <a:spLocks noChangeShapeType="1"/>
              </p:cNvSpPr>
              <p:nvPr/>
            </p:nvSpPr>
            <p:spPr bwMode="auto">
              <a:xfrm>
                <a:off x="3002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8" name="Line 6053"/>
              <p:cNvSpPr>
                <a:spLocks noChangeShapeType="1"/>
              </p:cNvSpPr>
              <p:nvPr/>
            </p:nvSpPr>
            <p:spPr bwMode="auto">
              <a:xfrm>
                <a:off x="3002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39" name="Line 6054"/>
              <p:cNvSpPr>
                <a:spLocks noChangeShapeType="1"/>
              </p:cNvSpPr>
              <p:nvPr/>
            </p:nvSpPr>
            <p:spPr bwMode="auto">
              <a:xfrm>
                <a:off x="3003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0" name="Line 6055"/>
              <p:cNvSpPr>
                <a:spLocks noChangeShapeType="1"/>
              </p:cNvSpPr>
              <p:nvPr/>
            </p:nvSpPr>
            <p:spPr bwMode="auto">
              <a:xfrm>
                <a:off x="3003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1" name="Line 6056"/>
              <p:cNvSpPr>
                <a:spLocks noChangeShapeType="1"/>
              </p:cNvSpPr>
              <p:nvPr/>
            </p:nvSpPr>
            <p:spPr bwMode="auto">
              <a:xfrm>
                <a:off x="3003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2" name="Line 6057"/>
              <p:cNvSpPr>
                <a:spLocks noChangeShapeType="1"/>
              </p:cNvSpPr>
              <p:nvPr/>
            </p:nvSpPr>
            <p:spPr bwMode="auto">
              <a:xfrm>
                <a:off x="3003" y="265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3" name="Line 6058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4" name="Line 6059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5" name="Line 6060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6" name="Line 6061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7" name="Line 6062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8" name="Line 6063"/>
              <p:cNvSpPr>
                <a:spLocks noChangeShapeType="1"/>
              </p:cNvSpPr>
              <p:nvPr/>
            </p:nvSpPr>
            <p:spPr bwMode="auto">
              <a:xfrm>
                <a:off x="3001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49" name="Line 6064"/>
              <p:cNvSpPr>
                <a:spLocks noChangeShapeType="1"/>
              </p:cNvSpPr>
              <p:nvPr/>
            </p:nvSpPr>
            <p:spPr bwMode="auto">
              <a:xfrm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0" name="Line 6065"/>
              <p:cNvSpPr>
                <a:spLocks noChangeShapeType="1"/>
              </p:cNvSpPr>
              <p:nvPr/>
            </p:nvSpPr>
            <p:spPr bwMode="auto">
              <a:xfrm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1" name="Line 6066"/>
              <p:cNvSpPr>
                <a:spLocks noChangeShapeType="1"/>
              </p:cNvSpPr>
              <p:nvPr/>
            </p:nvSpPr>
            <p:spPr bwMode="auto">
              <a:xfrm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2" name="Line 6067"/>
              <p:cNvSpPr>
                <a:spLocks noChangeShapeType="1"/>
              </p:cNvSpPr>
              <p:nvPr/>
            </p:nvSpPr>
            <p:spPr bwMode="auto">
              <a:xfrm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3" name="Line 6068"/>
              <p:cNvSpPr>
                <a:spLocks noChangeShapeType="1"/>
              </p:cNvSpPr>
              <p:nvPr/>
            </p:nvSpPr>
            <p:spPr bwMode="auto">
              <a:xfrm flipV="1"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4" name="Line 6069"/>
              <p:cNvSpPr>
                <a:spLocks noChangeShapeType="1"/>
              </p:cNvSpPr>
              <p:nvPr/>
            </p:nvSpPr>
            <p:spPr bwMode="auto">
              <a:xfrm>
                <a:off x="3002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5" name="Line 6070"/>
              <p:cNvSpPr>
                <a:spLocks noChangeShapeType="1"/>
              </p:cNvSpPr>
              <p:nvPr/>
            </p:nvSpPr>
            <p:spPr bwMode="auto">
              <a:xfrm>
                <a:off x="3003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6" name="Line 6071"/>
              <p:cNvSpPr>
                <a:spLocks noChangeShapeType="1"/>
              </p:cNvSpPr>
              <p:nvPr/>
            </p:nvSpPr>
            <p:spPr bwMode="auto">
              <a:xfrm>
                <a:off x="3003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7" name="Line 6072"/>
              <p:cNvSpPr>
                <a:spLocks noChangeShapeType="1"/>
              </p:cNvSpPr>
              <p:nvPr/>
            </p:nvSpPr>
            <p:spPr bwMode="auto">
              <a:xfrm>
                <a:off x="3003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8" name="Line 6073"/>
              <p:cNvSpPr>
                <a:spLocks noChangeShapeType="1"/>
              </p:cNvSpPr>
              <p:nvPr/>
            </p:nvSpPr>
            <p:spPr bwMode="auto">
              <a:xfrm>
                <a:off x="3003" y="26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9" name="Line 6074"/>
              <p:cNvSpPr>
                <a:spLocks noChangeShapeType="1"/>
              </p:cNvSpPr>
              <p:nvPr/>
            </p:nvSpPr>
            <p:spPr bwMode="auto">
              <a:xfrm>
                <a:off x="3000" y="265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0" name="Line 6075"/>
              <p:cNvSpPr>
                <a:spLocks noChangeShapeType="1"/>
              </p:cNvSpPr>
              <p:nvPr/>
            </p:nvSpPr>
            <p:spPr bwMode="auto">
              <a:xfrm>
                <a:off x="3000" y="265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1" name="Line 6076"/>
              <p:cNvSpPr>
                <a:spLocks noChangeShapeType="1"/>
              </p:cNvSpPr>
              <p:nvPr/>
            </p:nvSpPr>
            <p:spPr bwMode="auto">
              <a:xfrm>
                <a:off x="3000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2" name="Line 6077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3" name="Line 6078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4" name="Line 6079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5" name="Line 6080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6" name="Line 6081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7" name="Line 6082"/>
              <p:cNvSpPr>
                <a:spLocks noChangeShapeType="1"/>
              </p:cNvSpPr>
              <p:nvPr/>
            </p:nvSpPr>
            <p:spPr bwMode="auto">
              <a:xfrm>
                <a:off x="3001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8" name="Line 6083"/>
              <p:cNvSpPr>
                <a:spLocks noChangeShapeType="1"/>
              </p:cNvSpPr>
              <p:nvPr/>
            </p:nvSpPr>
            <p:spPr bwMode="auto">
              <a:xfrm>
                <a:off x="3002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69" name="Line 6084"/>
              <p:cNvSpPr>
                <a:spLocks noChangeShapeType="1"/>
              </p:cNvSpPr>
              <p:nvPr/>
            </p:nvSpPr>
            <p:spPr bwMode="auto">
              <a:xfrm>
                <a:off x="3002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0" name="Line 6085"/>
              <p:cNvSpPr>
                <a:spLocks noChangeShapeType="1"/>
              </p:cNvSpPr>
              <p:nvPr/>
            </p:nvSpPr>
            <p:spPr bwMode="auto">
              <a:xfrm>
                <a:off x="3002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1" name="Line 6086"/>
              <p:cNvSpPr>
                <a:spLocks noChangeShapeType="1"/>
              </p:cNvSpPr>
              <p:nvPr/>
            </p:nvSpPr>
            <p:spPr bwMode="auto">
              <a:xfrm>
                <a:off x="3002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2" name="Line 6087"/>
              <p:cNvSpPr>
                <a:spLocks noChangeShapeType="1"/>
              </p:cNvSpPr>
              <p:nvPr/>
            </p:nvSpPr>
            <p:spPr bwMode="auto">
              <a:xfrm>
                <a:off x="3003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3" name="Line 6088"/>
              <p:cNvSpPr>
                <a:spLocks noChangeShapeType="1"/>
              </p:cNvSpPr>
              <p:nvPr/>
            </p:nvSpPr>
            <p:spPr bwMode="auto">
              <a:xfrm>
                <a:off x="3003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4" name="Line 6089"/>
              <p:cNvSpPr>
                <a:spLocks noChangeShapeType="1"/>
              </p:cNvSpPr>
              <p:nvPr/>
            </p:nvSpPr>
            <p:spPr bwMode="auto">
              <a:xfrm>
                <a:off x="3003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5" name="Line 6090"/>
              <p:cNvSpPr>
                <a:spLocks noChangeShapeType="1"/>
              </p:cNvSpPr>
              <p:nvPr/>
            </p:nvSpPr>
            <p:spPr bwMode="auto">
              <a:xfrm>
                <a:off x="3003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6" name="Line 6091"/>
              <p:cNvSpPr>
                <a:spLocks noChangeShapeType="1"/>
              </p:cNvSpPr>
              <p:nvPr/>
            </p:nvSpPr>
            <p:spPr bwMode="auto">
              <a:xfrm>
                <a:off x="3003" y="265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7" name="Line 6092"/>
              <p:cNvSpPr>
                <a:spLocks noChangeShapeType="1"/>
              </p:cNvSpPr>
              <p:nvPr/>
            </p:nvSpPr>
            <p:spPr bwMode="auto">
              <a:xfrm flipV="1">
                <a:off x="3003" y="265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8" name="Line 6093"/>
              <p:cNvSpPr>
                <a:spLocks noChangeShapeType="1"/>
              </p:cNvSpPr>
              <p:nvPr/>
            </p:nvSpPr>
            <p:spPr bwMode="auto">
              <a:xfrm>
                <a:off x="3003" y="265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9" name="Freeform 6094"/>
              <p:cNvSpPr>
                <a:spLocks/>
              </p:cNvSpPr>
              <p:nvPr/>
            </p:nvSpPr>
            <p:spPr bwMode="auto">
              <a:xfrm>
                <a:off x="2190" y="2535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21" y="8"/>
                    </a:moveTo>
                    <a:lnTo>
                      <a:pt x="20" y="6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0" name="Freeform 6095"/>
              <p:cNvSpPr>
                <a:spLocks/>
              </p:cNvSpPr>
              <p:nvPr/>
            </p:nvSpPr>
            <p:spPr bwMode="auto">
              <a:xfrm>
                <a:off x="2190" y="2537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20" y="1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1" name="Freeform 6096"/>
              <p:cNvSpPr>
                <a:spLocks/>
              </p:cNvSpPr>
              <p:nvPr/>
            </p:nvSpPr>
            <p:spPr bwMode="auto">
              <a:xfrm>
                <a:off x="2190" y="2546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8" y="5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2" name="Freeform 6097"/>
              <p:cNvSpPr>
                <a:spLocks/>
              </p:cNvSpPr>
              <p:nvPr/>
            </p:nvSpPr>
            <p:spPr bwMode="auto">
              <a:xfrm>
                <a:off x="1921" y="2546"/>
                <a:ext cx="5" cy="2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w 22"/>
                  <a:gd name="T15" fmla="*/ 0 h 11"/>
                  <a:gd name="T16" fmla="*/ 0 w 22"/>
                  <a:gd name="T17" fmla="*/ 0 h 11"/>
                  <a:gd name="T18" fmla="*/ 0 w 22"/>
                  <a:gd name="T19" fmla="*/ 0 h 11"/>
                  <a:gd name="T20" fmla="*/ 0 w 22"/>
                  <a:gd name="T21" fmla="*/ 0 h 11"/>
                  <a:gd name="T22" fmla="*/ 0 w 22"/>
                  <a:gd name="T23" fmla="*/ 0 h 11"/>
                  <a:gd name="T24" fmla="*/ 0 w 22"/>
                  <a:gd name="T25" fmla="*/ 0 h 11"/>
                  <a:gd name="T26" fmla="*/ 0 w 22"/>
                  <a:gd name="T27" fmla="*/ 0 h 11"/>
                  <a:gd name="T28" fmla="*/ 0 w 22"/>
                  <a:gd name="T29" fmla="*/ 0 h 11"/>
                  <a:gd name="T30" fmla="*/ 0 w 22"/>
                  <a:gd name="T31" fmla="*/ 0 h 11"/>
                  <a:gd name="T32" fmla="*/ 0 w 22"/>
                  <a:gd name="T33" fmla="*/ 0 h 11"/>
                  <a:gd name="T34" fmla="*/ 0 w 22"/>
                  <a:gd name="T35" fmla="*/ 0 h 11"/>
                  <a:gd name="T36" fmla="*/ 0 w 22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"/>
                  <a:gd name="T58" fmla="*/ 0 h 11"/>
                  <a:gd name="T59" fmla="*/ 22 w 22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" h="11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9" y="7"/>
                    </a:lnTo>
                    <a:lnTo>
                      <a:pt x="20" y="5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3" name="Freeform 6098"/>
              <p:cNvSpPr>
                <a:spLocks/>
              </p:cNvSpPr>
              <p:nvPr/>
            </p:nvSpPr>
            <p:spPr bwMode="auto">
              <a:xfrm>
                <a:off x="1921" y="2543"/>
                <a:ext cx="5" cy="3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w 22"/>
                  <a:gd name="T15" fmla="*/ 0 h 11"/>
                  <a:gd name="T16" fmla="*/ 0 w 22"/>
                  <a:gd name="T17" fmla="*/ 0 h 11"/>
                  <a:gd name="T18" fmla="*/ 0 w 22"/>
                  <a:gd name="T19" fmla="*/ 0 h 11"/>
                  <a:gd name="T20" fmla="*/ 0 w 22"/>
                  <a:gd name="T21" fmla="*/ 0 h 11"/>
                  <a:gd name="T22" fmla="*/ 0 w 22"/>
                  <a:gd name="T23" fmla="*/ 0 h 11"/>
                  <a:gd name="T24" fmla="*/ 0 w 22"/>
                  <a:gd name="T25" fmla="*/ 0 h 11"/>
                  <a:gd name="T26" fmla="*/ 0 w 22"/>
                  <a:gd name="T27" fmla="*/ 0 h 11"/>
                  <a:gd name="T28" fmla="*/ 0 w 22"/>
                  <a:gd name="T29" fmla="*/ 0 h 11"/>
                  <a:gd name="T30" fmla="*/ 0 w 22"/>
                  <a:gd name="T31" fmla="*/ 0 h 11"/>
                  <a:gd name="T32" fmla="*/ 0 w 22"/>
                  <a:gd name="T33" fmla="*/ 0 h 11"/>
                  <a:gd name="T34" fmla="*/ 0 w 22"/>
                  <a:gd name="T35" fmla="*/ 0 h 11"/>
                  <a:gd name="T36" fmla="*/ 0 w 22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"/>
                  <a:gd name="T58" fmla="*/ 0 h 11"/>
                  <a:gd name="T59" fmla="*/ 22 w 22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" h="11">
                    <a:moveTo>
                      <a:pt x="22" y="11"/>
                    </a:moveTo>
                    <a:lnTo>
                      <a:pt x="21" y="9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4" name="Line 6099"/>
              <p:cNvSpPr>
                <a:spLocks noChangeShapeType="1"/>
              </p:cNvSpPr>
              <p:nvPr/>
            </p:nvSpPr>
            <p:spPr bwMode="auto">
              <a:xfrm>
                <a:off x="2632" y="2448"/>
                <a:ext cx="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5" name="Freeform 6100"/>
              <p:cNvSpPr>
                <a:spLocks/>
              </p:cNvSpPr>
              <p:nvPr/>
            </p:nvSpPr>
            <p:spPr bwMode="auto">
              <a:xfrm>
                <a:off x="2047" y="2546"/>
                <a:ext cx="5" cy="2"/>
              </a:xfrm>
              <a:custGeom>
                <a:avLst/>
                <a:gdLst>
                  <a:gd name="T0" fmla="*/ 0 w 21"/>
                  <a:gd name="T1" fmla="*/ 0 h 11"/>
                  <a:gd name="T2" fmla="*/ 0 w 21"/>
                  <a:gd name="T3" fmla="*/ 0 h 11"/>
                  <a:gd name="T4" fmla="*/ 0 w 21"/>
                  <a:gd name="T5" fmla="*/ 0 h 11"/>
                  <a:gd name="T6" fmla="*/ 0 w 21"/>
                  <a:gd name="T7" fmla="*/ 0 h 11"/>
                  <a:gd name="T8" fmla="*/ 0 w 21"/>
                  <a:gd name="T9" fmla="*/ 0 h 11"/>
                  <a:gd name="T10" fmla="*/ 0 w 21"/>
                  <a:gd name="T11" fmla="*/ 0 h 11"/>
                  <a:gd name="T12" fmla="*/ 0 w 21"/>
                  <a:gd name="T13" fmla="*/ 0 h 11"/>
                  <a:gd name="T14" fmla="*/ 0 w 21"/>
                  <a:gd name="T15" fmla="*/ 0 h 11"/>
                  <a:gd name="T16" fmla="*/ 0 w 21"/>
                  <a:gd name="T17" fmla="*/ 0 h 11"/>
                  <a:gd name="T18" fmla="*/ 0 w 21"/>
                  <a:gd name="T19" fmla="*/ 0 h 11"/>
                  <a:gd name="T20" fmla="*/ 0 w 21"/>
                  <a:gd name="T21" fmla="*/ 0 h 11"/>
                  <a:gd name="T22" fmla="*/ 0 w 21"/>
                  <a:gd name="T23" fmla="*/ 0 h 11"/>
                  <a:gd name="T24" fmla="*/ 0 w 21"/>
                  <a:gd name="T25" fmla="*/ 0 h 11"/>
                  <a:gd name="T26" fmla="*/ 0 w 21"/>
                  <a:gd name="T27" fmla="*/ 0 h 11"/>
                  <a:gd name="T28" fmla="*/ 0 w 21"/>
                  <a:gd name="T29" fmla="*/ 0 h 11"/>
                  <a:gd name="T30" fmla="*/ 0 w 21"/>
                  <a:gd name="T31" fmla="*/ 0 h 11"/>
                  <a:gd name="T32" fmla="*/ 0 w 21"/>
                  <a:gd name="T33" fmla="*/ 0 h 11"/>
                  <a:gd name="T34" fmla="*/ 0 w 21"/>
                  <a:gd name="T35" fmla="*/ 0 h 11"/>
                  <a:gd name="T36" fmla="*/ 0 w 21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"/>
                  <a:gd name="T58" fmla="*/ 0 h 11"/>
                  <a:gd name="T59" fmla="*/ 21 w 21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" h="11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19" y="7"/>
                    </a:lnTo>
                    <a:lnTo>
                      <a:pt x="20" y="5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6" name="Freeform 6101"/>
              <p:cNvSpPr>
                <a:spLocks/>
              </p:cNvSpPr>
              <p:nvPr/>
            </p:nvSpPr>
            <p:spPr bwMode="auto">
              <a:xfrm>
                <a:off x="2047" y="2543"/>
                <a:ext cx="5" cy="3"/>
              </a:xfrm>
              <a:custGeom>
                <a:avLst/>
                <a:gdLst>
                  <a:gd name="T0" fmla="*/ 0 w 21"/>
                  <a:gd name="T1" fmla="*/ 0 h 11"/>
                  <a:gd name="T2" fmla="*/ 0 w 21"/>
                  <a:gd name="T3" fmla="*/ 0 h 11"/>
                  <a:gd name="T4" fmla="*/ 0 w 21"/>
                  <a:gd name="T5" fmla="*/ 0 h 11"/>
                  <a:gd name="T6" fmla="*/ 0 w 21"/>
                  <a:gd name="T7" fmla="*/ 0 h 11"/>
                  <a:gd name="T8" fmla="*/ 0 w 21"/>
                  <a:gd name="T9" fmla="*/ 0 h 11"/>
                  <a:gd name="T10" fmla="*/ 0 w 21"/>
                  <a:gd name="T11" fmla="*/ 0 h 11"/>
                  <a:gd name="T12" fmla="*/ 0 w 21"/>
                  <a:gd name="T13" fmla="*/ 0 h 11"/>
                  <a:gd name="T14" fmla="*/ 0 w 21"/>
                  <a:gd name="T15" fmla="*/ 0 h 11"/>
                  <a:gd name="T16" fmla="*/ 0 w 21"/>
                  <a:gd name="T17" fmla="*/ 0 h 11"/>
                  <a:gd name="T18" fmla="*/ 0 w 21"/>
                  <a:gd name="T19" fmla="*/ 0 h 11"/>
                  <a:gd name="T20" fmla="*/ 0 w 21"/>
                  <a:gd name="T21" fmla="*/ 0 h 11"/>
                  <a:gd name="T22" fmla="*/ 0 w 21"/>
                  <a:gd name="T23" fmla="*/ 0 h 11"/>
                  <a:gd name="T24" fmla="*/ 0 w 21"/>
                  <a:gd name="T25" fmla="*/ 0 h 11"/>
                  <a:gd name="T26" fmla="*/ 0 w 21"/>
                  <a:gd name="T27" fmla="*/ 0 h 11"/>
                  <a:gd name="T28" fmla="*/ 0 w 21"/>
                  <a:gd name="T29" fmla="*/ 0 h 11"/>
                  <a:gd name="T30" fmla="*/ 0 w 21"/>
                  <a:gd name="T31" fmla="*/ 0 h 11"/>
                  <a:gd name="T32" fmla="*/ 0 w 21"/>
                  <a:gd name="T33" fmla="*/ 0 h 11"/>
                  <a:gd name="T34" fmla="*/ 0 w 21"/>
                  <a:gd name="T35" fmla="*/ 0 h 11"/>
                  <a:gd name="T36" fmla="*/ 0 w 21"/>
                  <a:gd name="T37" fmla="*/ 0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"/>
                  <a:gd name="T58" fmla="*/ 0 h 11"/>
                  <a:gd name="T59" fmla="*/ 21 w 21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" h="11">
                    <a:moveTo>
                      <a:pt x="21" y="11"/>
                    </a:moveTo>
                    <a:lnTo>
                      <a:pt x="21" y="9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7" name="Line 6102"/>
              <p:cNvSpPr>
                <a:spLocks noChangeShapeType="1"/>
              </p:cNvSpPr>
              <p:nvPr/>
            </p:nvSpPr>
            <p:spPr bwMode="auto">
              <a:xfrm flipH="1">
                <a:off x="2259" y="3009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8" name="Line 6103"/>
              <p:cNvSpPr>
                <a:spLocks noChangeShapeType="1"/>
              </p:cNvSpPr>
              <p:nvPr/>
            </p:nvSpPr>
            <p:spPr bwMode="auto">
              <a:xfrm flipH="1">
                <a:off x="2256" y="2998"/>
                <a:ext cx="7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9" name="Line 6104"/>
              <p:cNvSpPr>
                <a:spLocks noChangeShapeType="1"/>
              </p:cNvSpPr>
              <p:nvPr/>
            </p:nvSpPr>
            <p:spPr bwMode="auto">
              <a:xfrm flipH="1">
                <a:off x="2256" y="301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0" name="Line 6105"/>
              <p:cNvSpPr>
                <a:spLocks noChangeShapeType="1"/>
              </p:cNvSpPr>
              <p:nvPr/>
            </p:nvSpPr>
            <p:spPr bwMode="auto">
              <a:xfrm flipH="1">
                <a:off x="2256" y="301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1" name="Line 6106"/>
              <p:cNvSpPr>
                <a:spLocks noChangeShapeType="1"/>
              </p:cNvSpPr>
              <p:nvPr/>
            </p:nvSpPr>
            <p:spPr bwMode="auto">
              <a:xfrm flipH="1">
                <a:off x="2256" y="3020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2" name="Line 6107"/>
              <p:cNvSpPr>
                <a:spLocks noChangeShapeType="1"/>
              </p:cNvSpPr>
              <p:nvPr/>
            </p:nvSpPr>
            <p:spPr bwMode="auto">
              <a:xfrm>
                <a:off x="2314" y="301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3" name="Line 6108"/>
              <p:cNvSpPr>
                <a:spLocks noChangeShapeType="1"/>
              </p:cNvSpPr>
              <p:nvPr/>
            </p:nvSpPr>
            <p:spPr bwMode="auto">
              <a:xfrm flipV="1">
                <a:off x="2307" y="30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4" name="Line 6109"/>
              <p:cNvSpPr>
                <a:spLocks noChangeShapeType="1"/>
              </p:cNvSpPr>
              <p:nvPr/>
            </p:nvSpPr>
            <p:spPr bwMode="auto">
              <a:xfrm flipV="1">
                <a:off x="2308" y="301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5" name="Line 6110"/>
              <p:cNvSpPr>
                <a:spLocks noChangeShapeType="1"/>
              </p:cNvSpPr>
              <p:nvPr/>
            </p:nvSpPr>
            <p:spPr bwMode="auto">
              <a:xfrm flipV="1">
                <a:off x="2317" y="3011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6" name="Freeform 6111"/>
              <p:cNvSpPr>
                <a:spLocks/>
              </p:cNvSpPr>
              <p:nvPr/>
            </p:nvSpPr>
            <p:spPr bwMode="auto">
              <a:xfrm>
                <a:off x="2314" y="3013"/>
                <a:ext cx="3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0"/>
                    </a:moveTo>
                    <a:lnTo>
                      <a:pt x="8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7" name="Line 6112"/>
              <p:cNvSpPr>
                <a:spLocks noChangeShapeType="1"/>
              </p:cNvSpPr>
              <p:nvPr/>
            </p:nvSpPr>
            <p:spPr bwMode="auto">
              <a:xfrm flipV="1">
                <a:off x="2334" y="2985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8" name="Freeform 6113"/>
              <p:cNvSpPr>
                <a:spLocks/>
              </p:cNvSpPr>
              <p:nvPr/>
            </p:nvSpPr>
            <p:spPr bwMode="auto">
              <a:xfrm>
                <a:off x="2333" y="299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9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9" name="Freeform 6114"/>
              <p:cNvSpPr>
                <a:spLocks/>
              </p:cNvSpPr>
              <p:nvPr/>
            </p:nvSpPr>
            <p:spPr bwMode="auto">
              <a:xfrm>
                <a:off x="2323" y="3010"/>
                <a:ext cx="2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0 w 7"/>
                  <a:gd name="T5" fmla="*/ 0 h 5"/>
                  <a:gd name="T6" fmla="*/ 0 w 7"/>
                  <a:gd name="T7" fmla="*/ 0 h 5"/>
                  <a:gd name="T8" fmla="*/ 0 w 7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0" y="5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0" name="Line 6115"/>
              <p:cNvSpPr>
                <a:spLocks noChangeShapeType="1"/>
              </p:cNvSpPr>
              <p:nvPr/>
            </p:nvSpPr>
            <p:spPr bwMode="auto">
              <a:xfrm flipH="1">
                <a:off x="2333" y="299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1" name="Line 6116"/>
              <p:cNvSpPr>
                <a:spLocks noChangeShapeType="1"/>
              </p:cNvSpPr>
              <p:nvPr/>
            </p:nvSpPr>
            <p:spPr bwMode="auto">
              <a:xfrm>
                <a:off x="2192" y="3009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2" name="Line 6117"/>
              <p:cNvSpPr>
                <a:spLocks noChangeShapeType="1"/>
              </p:cNvSpPr>
              <p:nvPr/>
            </p:nvSpPr>
            <p:spPr bwMode="auto">
              <a:xfrm>
                <a:off x="2183" y="2998"/>
                <a:ext cx="7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3" name="Line 6118"/>
              <p:cNvSpPr>
                <a:spLocks noChangeShapeType="1"/>
              </p:cNvSpPr>
              <p:nvPr/>
            </p:nvSpPr>
            <p:spPr bwMode="auto">
              <a:xfrm>
                <a:off x="2198" y="301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4" name="Line 6119"/>
              <p:cNvSpPr>
                <a:spLocks noChangeShapeType="1"/>
              </p:cNvSpPr>
              <p:nvPr/>
            </p:nvSpPr>
            <p:spPr bwMode="auto">
              <a:xfrm>
                <a:off x="2204" y="301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5" name="Line 6120"/>
              <p:cNvSpPr>
                <a:spLocks noChangeShapeType="1"/>
              </p:cNvSpPr>
              <p:nvPr/>
            </p:nvSpPr>
            <p:spPr bwMode="auto">
              <a:xfrm>
                <a:off x="2205" y="3020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6" name="Line 6121"/>
              <p:cNvSpPr>
                <a:spLocks noChangeShapeType="1"/>
              </p:cNvSpPr>
              <p:nvPr/>
            </p:nvSpPr>
            <p:spPr bwMode="auto">
              <a:xfrm>
                <a:off x="2198" y="301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7" name="Line 6122"/>
              <p:cNvSpPr>
                <a:spLocks noChangeShapeType="1"/>
              </p:cNvSpPr>
              <p:nvPr/>
            </p:nvSpPr>
            <p:spPr bwMode="auto">
              <a:xfrm flipH="1" flipV="1">
                <a:off x="2204" y="30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8" name="Line 6123"/>
              <p:cNvSpPr>
                <a:spLocks noChangeShapeType="1"/>
              </p:cNvSpPr>
              <p:nvPr/>
            </p:nvSpPr>
            <p:spPr bwMode="auto">
              <a:xfrm flipH="1" flipV="1">
                <a:off x="2198" y="3018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9" name="Line 6124"/>
              <p:cNvSpPr>
                <a:spLocks noChangeShapeType="1"/>
              </p:cNvSpPr>
              <p:nvPr/>
            </p:nvSpPr>
            <p:spPr bwMode="auto">
              <a:xfrm flipH="1" flipV="1">
                <a:off x="2189" y="3011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0" name="Freeform 6125"/>
              <p:cNvSpPr>
                <a:spLocks/>
              </p:cNvSpPr>
              <p:nvPr/>
            </p:nvSpPr>
            <p:spPr bwMode="auto">
              <a:xfrm>
                <a:off x="2195" y="3013"/>
                <a:ext cx="3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13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1" name="Line 6126"/>
              <p:cNvSpPr>
                <a:spLocks noChangeShapeType="1"/>
              </p:cNvSpPr>
              <p:nvPr/>
            </p:nvSpPr>
            <p:spPr bwMode="auto">
              <a:xfrm flipV="1">
                <a:off x="2178" y="2985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2" name="Freeform 6127"/>
              <p:cNvSpPr>
                <a:spLocks/>
              </p:cNvSpPr>
              <p:nvPr/>
            </p:nvSpPr>
            <p:spPr bwMode="auto">
              <a:xfrm>
                <a:off x="2178" y="299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lnTo>
                      <a:pt x="3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3" name="Freeform 6128"/>
              <p:cNvSpPr>
                <a:spLocks/>
              </p:cNvSpPr>
              <p:nvPr/>
            </p:nvSpPr>
            <p:spPr bwMode="auto">
              <a:xfrm>
                <a:off x="2187" y="3010"/>
                <a:ext cx="2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0 w 7"/>
                  <a:gd name="T5" fmla="*/ 0 h 5"/>
                  <a:gd name="T6" fmla="*/ 0 w 7"/>
                  <a:gd name="T7" fmla="*/ 0 h 5"/>
                  <a:gd name="T8" fmla="*/ 0 w 7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0" y="0"/>
                    </a:moveTo>
                    <a:lnTo>
                      <a:pt x="2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4" name="Line 6129"/>
              <p:cNvSpPr>
                <a:spLocks noChangeShapeType="1"/>
              </p:cNvSpPr>
              <p:nvPr/>
            </p:nvSpPr>
            <p:spPr bwMode="auto">
              <a:xfrm>
                <a:off x="2179" y="299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5" name="Line 6130"/>
              <p:cNvSpPr>
                <a:spLocks noChangeShapeType="1"/>
              </p:cNvSpPr>
              <p:nvPr/>
            </p:nvSpPr>
            <p:spPr bwMode="auto">
              <a:xfrm>
                <a:off x="2183" y="3004"/>
                <a:ext cx="4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6" name="Line 6131"/>
              <p:cNvSpPr>
                <a:spLocks noChangeShapeType="1"/>
              </p:cNvSpPr>
              <p:nvPr/>
            </p:nvSpPr>
            <p:spPr bwMode="auto">
              <a:xfrm flipH="1">
                <a:off x="2325" y="3004"/>
                <a:ext cx="4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7" name="Line 6132"/>
              <p:cNvSpPr>
                <a:spLocks noChangeShapeType="1"/>
              </p:cNvSpPr>
              <p:nvPr/>
            </p:nvSpPr>
            <p:spPr bwMode="auto">
              <a:xfrm flipH="1">
                <a:off x="1989" y="3009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8" name="Line 6133"/>
              <p:cNvSpPr>
                <a:spLocks noChangeShapeType="1"/>
              </p:cNvSpPr>
              <p:nvPr/>
            </p:nvSpPr>
            <p:spPr bwMode="auto">
              <a:xfrm flipH="1">
                <a:off x="1987" y="2998"/>
                <a:ext cx="7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19" name="Line 6134"/>
              <p:cNvSpPr>
                <a:spLocks noChangeShapeType="1"/>
              </p:cNvSpPr>
              <p:nvPr/>
            </p:nvSpPr>
            <p:spPr bwMode="auto">
              <a:xfrm flipH="1">
                <a:off x="1987" y="3018"/>
                <a:ext cx="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0" name="Line 6135"/>
              <p:cNvSpPr>
                <a:spLocks noChangeShapeType="1"/>
              </p:cNvSpPr>
              <p:nvPr/>
            </p:nvSpPr>
            <p:spPr bwMode="auto">
              <a:xfrm flipH="1">
                <a:off x="1987" y="301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1" name="Line 6136"/>
              <p:cNvSpPr>
                <a:spLocks noChangeShapeType="1"/>
              </p:cNvSpPr>
              <p:nvPr/>
            </p:nvSpPr>
            <p:spPr bwMode="auto">
              <a:xfrm flipH="1">
                <a:off x="1987" y="3020"/>
                <a:ext cx="5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2" name="Line 6137"/>
              <p:cNvSpPr>
                <a:spLocks noChangeShapeType="1"/>
              </p:cNvSpPr>
              <p:nvPr/>
            </p:nvSpPr>
            <p:spPr bwMode="auto">
              <a:xfrm>
                <a:off x="2045" y="301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3" name="Line 6138"/>
              <p:cNvSpPr>
                <a:spLocks noChangeShapeType="1"/>
              </p:cNvSpPr>
              <p:nvPr/>
            </p:nvSpPr>
            <p:spPr bwMode="auto">
              <a:xfrm flipV="1">
                <a:off x="2037" y="30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4" name="Line 6139"/>
              <p:cNvSpPr>
                <a:spLocks noChangeShapeType="1"/>
              </p:cNvSpPr>
              <p:nvPr/>
            </p:nvSpPr>
            <p:spPr bwMode="auto">
              <a:xfrm flipV="1">
                <a:off x="2038" y="301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5" name="Line 6140"/>
              <p:cNvSpPr>
                <a:spLocks noChangeShapeType="1"/>
              </p:cNvSpPr>
              <p:nvPr/>
            </p:nvSpPr>
            <p:spPr bwMode="auto">
              <a:xfrm flipV="1">
                <a:off x="2047" y="3011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6" name="Freeform 6141"/>
              <p:cNvSpPr>
                <a:spLocks/>
              </p:cNvSpPr>
              <p:nvPr/>
            </p:nvSpPr>
            <p:spPr bwMode="auto">
              <a:xfrm>
                <a:off x="2045" y="3013"/>
                <a:ext cx="2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0"/>
                    </a:moveTo>
                    <a:lnTo>
                      <a:pt x="8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7" name="Line 6142"/>
              <p:cNvSpPr>
                <a:spLocks noChangeShapeType="1"/>
              </p:cNvSpPr>
              <p:nvPr/>
            </p:nvSpPr>
            <p:spPr bwMode="auto">
              <a:xfrm flipV="1">
                <a:off x="2065" y="2985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8" name="Freeform 6143"/>
              <p:cNvSpPr>
                <a:spLocks/>
              </p:cNvSpPr>
              <p:nvPr/>
            </p:nvSpPr>
            <p:spPr bwMode="auto">
              <a:xfrm>
                <a:off x="2064" y="299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9"/>
                    </a:moveTo>
                    <a:lnTo>
                      <a:pt x="1" y="7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9" name="Freeform 6144"/>
              <p:cNvSpPr>
                <a:spLocks/>
              </p:cNvSpPr>
              <p:nvPr/>
            </p:nvSpPr>
            <p:spPr bwMode="auto">
              <a:xfrm>
                <a:off x="2053" y="3010"/>
                <a:ext cx="2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0 w 7"/>
                  <a:gd name="T5" fmla="*/ 0 h 5"/>
                  <a:gd name="T6" fmla="*/ 0 w 7"/>
                  <a:gd name="T7" fmla="*/ 0 h 5"/>
                  <a:gd name="T8" fmla="*/ 0 w 7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0" y="5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0" name="Line 6145"/>
              <p:cNvSpPr>
                <a:spLocks noChangeShapeType="1"/>
              </p:cNvSpPr>
              <p:nvPr/>
            </p:nvSpPr>
            <p:spPr bwMode="auto">
              <a:xfrm flipH="1">
                <a:off x="2063" y="299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31" name="Line 6146"/>
              <p:cNvSpPr>
                <a:spLocks noChangeShapeType="1"/>
              </p:cNvSpPr>
              <p:nvPr/>
            </p:nvSpPr>
            <p:spPr bwMode="auto">
              <a:xfrm>
                <a:off x="1922" y="3009"/>
                <a:ext cx="6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6000" name="Group 6147"/>
            <p:cNvGrpSpPr>
              <a:grpSpLocks/>
            </p:cNvGrpSpPr>
            <p:nvPr/>
          </p:nvGrpSpPr>
          <p:grpSpPr bwMode="auto">
            <a:xfrm>
              <a:off x="1902" y="2480"/>
              <a:ext cx="1108" cy="611"/>
              <a:chOff x="1902" y="2480"/>
              <a:chExt cx="1108" cy="611"/>
            </a:xfrm>
          </p:grpSpPr>
          <p:sp>
            <p:nvSpPr>
              <p:cNvPr id="112732" name="Line 6148"/>
              <p:cNvSpPr>
                <a:spLocks noChangeShapeType="1"/>
              </p:cNvSpPr>
              <p:nvPr/>
            </p:nvSpPr>
            <p:spPr bwMode="auto">
              <a:xfrm>
                <a:off x="1913" y="2998"/>
                <a:ext cx="7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3" name="Line 6149"/>
              <p:cNvSpPr>
                <a:spLocks noChangeShapeType="1"/>
              </p:cNvSpPr>
              <p:nvPr/>
            </p:nvSpPr>
            <p:spPr bwMode="auto">
              <a:xfrm>
                <a:off x="1928" y="3018"/>
                <a:ext cx="5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4" name="Line 6150"/>
              <p:cNvSpPr>
                <a:spLocks noChangeShapeType="1"/>
              </p:cNvSpPr>
              <p:nvPr/>
            </p:nvSpPr>
            <p:spPr bwMode="auto">
              <a:xfrm>
                <a:off x="1935" y="3019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5" name="Line 6151"/>
              <p:cNvSpPr>
                <a:spLocks noChangeShapeType="1"/>
              </p:cNvSpPr>
              <p:nvPr/>
            </p:nvSpPr>
            <p:spPr bwMode="auto">
              <a:xfrm>
                <a:off x="1935" y="3020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6" name="Line 6152"/>
              <p:cNvSpPr>
                <a:spLocks noChangeShapeType="1"/>
              </p:cNvSpPr>
              <p:nvPr/>
            </p:nvSpPr>
            <p:spPr bwMode="auto">
              <a:xfrm>
                <a:off x="1928" y="3016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7" name="Line 6153"/>
              <p:cNvSpPr>
                <a:spLocks noChangeShapeType="1"/>
              </p:cNvSpPr>
              <p:nvPr/>
            </p:nvSpPr>
            <p:spPr bwMode="auto">
              <a:xfrm flipH="1" flipV="1">
                <a:off x="1935" y="30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8" name="Line 6154"/>
              <p:cNvSpPr>
                <a:spLocks noChangeShapeType="1"/>
              </p:cNvSpPr>
              <p:nvPr/>
            </p:nvSpPr>
            <p:spPr bwMode="auto">
              <a:xfrm flipH="1" flipV="1">
                <a:off x="1928" y="3018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9" name="Line 6155"/>
              <p:cNvSpPr>
                <a:spLocks noChangeShapeType="1"/>
              </p:cNvSpPr>
              <p:nvPr/>
            </p:nvSpPr>
            <p:spPr bwMode="auto">
              <a:xfrm flipH="1" flipV="1">
                <a:off x="1920" y="3011"/>
                <a:ext cx="6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0" name="Freeform 6156"/>
              <p:cNvSpPr>
                <a:spLocks/>
              </p:cNvSpPr>
              <p:nvPr/>
            </p:nvSpPr>
            <p:spPr bwMode="auto">
              <a:xfrm>
                <a:off x="1926" y="3013"/>
                <a:ext cx="2" cy="3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w 10"/>
                  <a:gd name="T15" fmla="*/ 0 h 13"/>
                  <a:gd name="T16" fmla="*/ 0 w 10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3"/>
                  <a:gd name="T29" fmla="*/ 10 w 10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3">
                    <a:moveTo>
                      <a:pt x="10" y="13"/>
                    </a:moveTo>
                    <a:lnTo>
                      <a:pt x="10" y="11"/>
                    </a:lnTo>
                    <a:lnTo>
                      <a:pt x="10" y="9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1" name="Line 6157"/>
              <p:cNvSpPr>
                <a:spLocks noChangeShapeType="1"/>
              </p:cNvSpPr>
              <p:nvPr/>
            </p:nvSpPr>
            <p:spPr bwMode="auto">
              <a:xfrm flipV="1">
                <a:off x="1908" y="2985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2" name="Freeform 6158"/>
              <p:cNvSpPr>
                <a:spLocks/>
              </p:cNvSpPr>
              <p:nvPr/>
            </p:nvSpPr>
            <p:spPr bwMode="auto">
              <a:xfrm>
                <a:off x="1908" y="299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lnTo>
                      <a:pt x="3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3" name="Freeform 6159"/>
              <p:cNvSpPr>
                <a:spLocks/>
              </p:cNvSpPr>
              <p:nvPr/>
            </p:nvSpPr>
            <p:spPr bwMode="auto">
              <a:xfrm>
                <a:off x="1918" y="3010"/>
                <a:ext cx="2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0 w 7"/>
                  <a:gd name="T5" fmla="*/ 0 h 5"/>
                  <a:gd name="T6" fmla="*/ 0 w 7"/>
                  <a:gd name="T7" fmla="*/ 0 h 5"/>
                  <a:gd name="T8" fmla="*/ 0 w 7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0" y="0"/>
                    </a:moveTo>
                    <a:lnTo>
                      <a:pt x="2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4" name="Line 6160"/>
              <p:cNvSpPr>
                <a:spLocks noChangeShapeType="1"/>
              </p:cNvSpPr>
              <p:nvPr/>
            </p:nvSpPr>
            <p:spPr bwMode="auto">
              <a:xfrm>
                <a:off x="1909" y="299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5" name="Line 6161"/>
              <p:cNvSpPr>
                <a:spLocks noChangeShapeType="1"/>
              </p:cNvSpPr>
              <p:nvPr/>
            </p:nvSpPr>
            <p:spPr bwMode="auto">
              <a:xfrm>
                <a:off x="1913" y="3004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6" name="Line 6162"/>
              <p:cNvSpPr>
                <a:spLocks noChangeShapeType="1"/>
              </p:cNvSpPr>
              <p:nvPr/>
            </p:nvSpPr>
            <p:spPr bwMode="auto">
              <a:xfrm flipH="1">
                <a:off x="2055" y="3004"/>
                <a:ext cx="5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7" name="Freeform 6163"/>
              <p:cNvSpPr>
                <a:spLocks/>
              </p:cNvSpPr>
              <p:nvPr/>
            </p:nvSpPr>
            <p:spPr bwMode="auto">
              <a:xfrm>
                <a:off x="1980" y="3012"/>
                <a:ext cx="7" cy="1"/>
              </a:xfrm>
              <a:custGeom>
                <a:avLst/>
                <a:gdLst>
                  <a:gd name="T0" fmla="*/ 0 w 26"/>
                  <a:gd name="T1" fmla="*/ 0 h 6"/>
                  <a:gd name="T2" fmla="*/ 0 w 26"/>
                  <a:gd name="T3" fmla="*/ 0 h 6"/>
                  <a:gd name="T4" fmla="*/ 0 w 26"/>
                  <a:gd name="T5" fmla="*/ 0 h 6"/>
                  <a:gd name="T6" fmla="*/ 0 w 26"/>
                  <a:gd name="T7" fmla="*/ 0 h 6"/>
                  <a:gd name="T8" fmla="*/ 0 w 26"/>
                  <a:gd name="T9" fmla="*/ 0 h 6"/>
                  <a:gd name="T10" fmla="*/ 0 w 26"/>
                  <a:gd name="T11" fmla="*/ 0 h 6"/>
                  <a:gd name="T12" fmla="*/ 0 w 26"/>
                  <a:gd name="T13" fmla="*/ 0 h 6"/>
                  <a:gd name="T14" fmla="*/ 0 w 26"/>
                  <a:gd name="T15" fmla="*/ 0 h 6"/>
                  <a:gd name="T16" fmla="*/ 0 w 26"/>
                  <a:gd name="T17" fmla="*/ 0 h 6"/>
                  <a:gd name="T18" fmla="*/ 0 w 26"/>
                  <a:gd name="T19" fmla="*/ 0 h 6"/>
                  <a:gd name="T20" fmla="*/ 0 w 26"/>
                  <a:gd name="T21" fmla="*/ 0 h 6"/>
                  <a:gd name="T22" fmla="*/ 0 w 26"/>
                  <a:gd name="T23" fmla="*/ 0 h 6"/>
                  <a:gd name="T24" fmla="*/ 0 w 26"/>
                  <a:gd name="T25" fmla="*/ 0 h 6"/>
                  <a:gd name="T26" fmla="*/ 0 w 26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6"/>
                  <a:gd name="T43" fmla="*/ 0 h 6"/>
                  <a:gd name="T44" fmla="*/ 26 w 26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6" h="6">
                    <a:moveTo>
                      <a:pt x="26" y="0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8" name="Line 6164"/>
              <p:cNvSpPr>
                <a:spLocks noChangeShapeType="1"/>
              </p:cNvSpPr>
              <p:nvPr/>
            </p:nvSpPr>
            <p:spPr bwMode="auto">
              <a:xfrm flipV="1">
                <a:off x="1984" y="300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49" name="Line 6165"/>
              <p:cNvSpPr>
                <a:spLocks noChangeShapeType="1"/>
              </p:cNvSpPr>
              <p:nvPr/>
            </p:nvSpPr>
            <p:spPr bwMode="auto">
              <a:xfrm flipV="1">
                <a:off x="1984" y="3000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0" name="Line 6166"/>
              <p:cNvSpPr>
                <a:spLocks noChangeShapeType="1"/>
              </p:cNvSpPr>
              <p:nvPr/>
            </p:nvSpPr>
            <p:spPr bwMode="auto">
              <a:xfrm flipV="1">
                <a:off x="1989" y="300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1" name="Line 6167"/>
              <p:cNvSpPr>
                <a:spLocks noChangeShapeType="1"/>
              </p:cNvSpPr>
              <p:nvPr/>
            </p:nvSpPr>
            <p:spPr bwMode="auto">
              <a:xfrm flipV="1">
                <a:off x="1989" y="3000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2" name="Line 6168"/>
              <p:cNvSpPr>
                <a:spLocks noChangeShapeType="1"/>
              </p:cNvSpPr>
              <p:nvPr/>
            </p:nvSpPr>
            <p:spPr bwMode="auto">
              <a:xfrm>
                <a:off x="1980" y="3015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3" name="Line 6169"/>
              <p:cNvSpPr>
                <a:spLocks noChangeShapeType="1"/>
              </p:cNvSpPr>
              <p:nvPr/>
            </p:nvSpPr>
            <p:spPr bwMode="auto">
              <a:xfrm>
                <a:off x="1993" y="3015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4" name="Freeform 6170"/>
              <p:cNvSpPr>
                <a:spLocks/>
              </p:cNvSpPr>
              <p:nvPr/>
            </p:nvSpPr>
            <p:spPr bwMode="auto">
              <a:xfrm>
                <a:off x="1980" y="3016"/>
                <a:ext cx="13" cy="3"/>
              </a:xfrm>
              <a:custGeom>
                <a:avLst/>
                <a:gdLst>
                  <a:gd name="T0" fmla="*/ 0 w 51"/>
                  <a:gd name="T1" fmla="*/ 0 h 12"/>
                  <a:gd name="T2" fmla="*/ 0 w 51"/>
                  <a:gd name="T3" fmla="*/ 0 h 12"/>
                  <a:gd name="T4" fmla="*/ 0 w 51"/>
                  <a:gd name="T5" fmla="*/ 0 h 12"/>
                  <a:gd name="T6" fmla="*/ 0 w 51"/>
                  <a:gd name="T7" fmla="*/ 0 h 12"/>
                  <a:gd name="T8" fmla="*/ 0 w 51"/>
                  <a:gd name="T9" fmla="*/ 0 h 12"/>
                  <a:gd name="T10" fmla="*/ 0 w 51"/>
                  <a:gd name="T11" fmla="*/ 0 h 12"/>
                  <a:gd name="T12" fmla="*/ 0 w 51"/>
                  <a:gd name="T13" fmla="*/ 0 h 12"/>
                  <a:gd name="T14" fmla="*/ 0 w 51"/>
                  <a:gd name="T15" fmla="*/ 0 h 12"/>
                  <a:gd name="T16" fmla="*/ 0 w 51"/>
                  <a:gd name="T17" fmla="*/ 0 h 12"/>
                  <a:gd name="T18" fmla="*/ 0 w 51"/>
                  <a:gd name="T19" fmla="*/ 0 h 12"/>
                  <a:gd name="T20" fmla="*/ 0 w 51"/>
                  <a:gd name="T21" fmla="*/ 0 h 12"/>
                  <a:gd name="T22" fmla="*/ 0 w 51"/>
                  <a:gd name="T23" fmla="*/ 0 h 12"/>
                  <a:gd name="T24" fmla="*/ 0 w 51"/>
                  <a:gd name="T25" fmla="*/ 0 h 12"/>
                  <a:gd name="T26" fmla="*/ 0 w 51"/>
                  <a:gd name="T27" fmla="*/ 0 h 12"/>
                  <a:gd name="T28" fmla="*/ 0 w 51"/>
                  <a:gd name="T29" fmla="*/ 0 h 12"/>
                  <a:gd name="T30" fmla="*/ 0 w 51"/>
                  <a:gd name="T31" fmla="*/ 0 h 12"/>
                  <a:gd name="T32" fmla="*/ 0 w 51"/>
                  <a:gd name="T33" fmla="*/ 0 h 12"/>
                  <a:gd name="T34" fmla="*/ 0 w 51"/>
                  <a:gd name="T35" fmla="*/ 0 h 12"/>
                  <a:gd name="T36" fmla="*/ 0 w 51"/>
                  <a:gd name="T37" fmla="*/ 0 h 12"/>
                  <a:gd name="T38" fmla="*/ 0 w 51"/>
                  <a:gd name="T39" fmla="*/ 0 h 12"/>
                  <a:gd name="T40" fmla="*/ 0 w 51"/>
                  <a:gd name="T41" fmla="*/ 0 h 12"/>
                  <a:gd name="T42" fmla="*/ 0 w 51"/>
                  <a:gd name="T43" fmla="*/ 0 h 12"/>
                  <a:gd name="T44" fmla="*/ 0 w 51"/>
                  <a:gd name="T45" fmla="*/ 0 h 12"/>
                  <a:gd name="T46" fmla="*/ 0 w 51"/>
                  <a:gd name="T47" fmla="*/ 0 h 12"/>
                  <a:gd name="T48" fmla="*/ 0 w 51"/>
                  <a:gd name="T49" fmla="*/ 0 h 12"/>
                  <a:gd name="T50" fmla="*/ 0 w 51"/>
                  <a:gd name="T51" fmla="*/ 0 h 12"/>
                  <a:gd name="T52" fmla="*/ 0 w 51"/>
                  <a:gd name="T53" fmla="*/ 0 h 12"/>
                  <a:gd name="T54" fmla="*/ 0 w 51"/>
                  <a:gd name="T55" fmla="*/ 0 h 12"/>
                  <a:gd name="T56" fmla="*/ 0 w 51"/>
                  <a:gd name="T57" fmla="*/ 0 h 12"/>
                  <a:gd name="T58" fmla="*/ 0 w 51"/>
                  <a:gd name="T59" fmla="*/ 0 h 12"/>
                  <a:gd name="T60" fmla="*/ 0 w 51"/>
                  <a:gd name="T61" fmla="*/ 0 h 12"/>
                  <a:gd name="T62" fmla="*/ 0 w 51"/>
                  <a:gd name="T63" fmla="*/ 0 h 12"/>
                  <a:gd name="T64" fmla="*/ 0 w 51"/>
                  <a:gd name="T65" fmla="*/ 0 h 12"/>
                  <a:gd name="T66" fmla="*/ 0 w 51"/>
                  <a:gd name="T67" fmla="*/ 0 h 12"/>
                  <a:gd name="T68" fmla="*/ 0 w 51"/>
                  <a:gd name="T69" fmla="*/ 0 h 12"/>
                  <a:gd name="T70" fmla="*/ 0 w 51"/>
                  <a:gd name="T71" fmla="*/ 0 h 12"/>
                  <a:gd name="T72" fmla="*/ 0 w 51"/>
                  <a:gd name="T73" fmla="*/ 0 h 12"/>
                  <a:gd name="T74" fmla="*/ 0 w 51"/>
                  <a:gd name="T75" fmla="*/ 0 h 12"/>
                  <a:gd name="T76" fmla="*/ 0 w 51"/>
                  <a:gd name="T77" fmla="*/ 0 h 12"/>
                  <a:gd name="T78" fmla="*/ 0 w 51"/>
                  <a:gd name="T79" fmla="*/ 0 h 12"/>
                  <a:gd name="T80" fmla="*/ 0 w 51"/>
                  <a:gd name="T81" fmla="*/ 0 h 12"/>
                  <a:gd name="T82" fmla="*/ 0 w 51"/>
                  <a:gd name="T83" fmla="*/ 0 h 12"/>
                  <a:gd name="T84" fmla="*/ 0 w 51"/>
                  <a:gd name="T85" fmla="*/ 0 h 12"/>
                  <a:gd name="T86" fmla="*/ 0 w 51"/>
                  <a:gd name="T87" fmla="*/ 0 h 12"/>
                  <a:gd name="T88" fmla="*/ 0 w 51"/>
                  <a:gd name="T89" fmla="*/ 0 h 12"/>
                  <a:gd name="T90" fmla="*/ 0 w 51"/>
                  <a:gd name="T91" fmla="*/ 0 h 12"/>
                  <a:gd name="T92" fmla="*/ 0 w 51"/>
                  <a:gd name="T93" fmla="*/ 0 h 12"/>
                  <a:gd name="T94" fmla="*/ 0 w 51"/>
                  <a:gd name="T95" fmla="*/ 0 h 12"/>
                  <a:gd name="T96" fmla="*/ 0 w 51"/>
                  <a:gd name="T97" fmla="*/ 0 h 12"/>
                  <a:gd name="T98" fmla="*/ 0 w 51"/>
                  <a:gd name="T99" fmla="*/ 0 h 12"/>
                  <a:gd name="T100" fmla="*/ 0 w 51"/>
                  <a:gd name="T101" fmla="*/ 0 h 12"/>
                  <a:gd name="T102" fmla="*/ 0 w 51"/>
                  <a:gd name="T103" fmla="*/ 0 h 12"/>
                  <a:gd name="T104" fmla="*/ 0 w 51"/>
                  <a:gd name="T105" fmla="*/ 0 h 12"/>
                  <a:gd name="T106" fmla="*/ 0 w 51"/>
                  <a:gd name="T107" fmla="*/ 0 h 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1"/>
                  <a:gd name="T163" fmla="*/ 0 h 12"/>
                  <a:gd name="T164" fmla="*/ 51 w 51"/>
                  <a:gd name="T165" fmla="*/ 12 h 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1" h="12">
                    <a:moveTo>
                      <a:pt x="0" y="6"/>
                    </a:move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35" y="12"/>
                    </a:lnTo>
                    <a:lnTo>
                      <a:pt x="38" y="11"/>
                    </a:lnTo>
                    <a:lnTo>
                      <a:pt x="40" y="11"/>
                    </a:lnTo>
                    <a:lnTo>
                      <a:pt x="43" y="11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8" y="9"/>
                    </a:lnTo>
                    <a:lnTo>
                      <a:pt x="49" y="8"/>
                    </a:lnTo>
                    <a:lnTo>
                      <a:pt x="50" y="8"/>
                    </a:lnTo>
                    <a:lnTo>
                      <a:pt x="51" y="7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1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5" name="Line 6171"/>
              <p:cNvSpPr>
                <a:spLocks noChangeShapeType="1"/>
              </p:cNvSpPr>
              <p:nvPr/>
            </p:nvSpPr>
            <p:spPr bwMode="auto">
              <a:xfrm>
                <a:off x="1993" y="301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6" name="Line 6172"/>
              <p:cNvSpPr>
                <a:spLocks noChangeShapeType="1"/>
              </p:cNvSpPr>
              <p:nvPr/>
            </p:nvSpPr>
            <p:spPr bwMode="auto">
              <a:xfrm>
                <a:off x="1980" y="3013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7" name="Freeform 6173"/>
              <p:cNvSpPr>
                <a:spLocks/>
              </p:cNvSpPr>
              <p:nvPr/>
            </p:nvSpPr>
            <p:spPr bwMode="auto">
              <a:xfrm>
                <a:off x="1987" y="3012"/>
                <a:ext cx="6" cy="1"/>
              </a:xfrm>
              <a:custGeom>
                <a:avLst/>
                <a:gdLst>
                  <a:gd name="T0" fmla="*/ 0 w 25"/>
                  <a:gd name="T1" fmla="*/ 0 h 6"/>
                  <a:gd name="T2" fmla="*/ 0 w 25"/>
                  <a:gd name="T3" fmla="*/ 0 h 6"/>
                  <a:gd name="T4" fmla="*/ 0 w 25"/>
                  <a:gd name="T5" fmla="*/ 0 h 6"/>
                  <a:gd name="T6" fmla="*/ 0 w 25"/>
                  <a:gd name="T7" fmla="*/ 0 h 6"/>
                  <a:gd name="T8" fmla="*/ 0 w 25"/>
                  <a:gd name="T9" fmla="*/ 0 h 6"/>
                  <a:gd name="T10" fmla="*/ 0 w 25"/>
                  <a:gd name="T11" fmla="*/ 0 h 6"/>
                  <a:gd name="T12" fmla="*/ 0 w 25"/>
                  <a:gd name="T13" fmla="*/ 0 h 6"/>
                  <a:gd name="T14" fmla="*/ 0 w 25"/>
                  <a:gd name="T15" fmla="*/ 0 h 6"/>
                  <a:gd name="T16" fmla="*/ 0 w 25"/>
                  <a:gd name="T17" fmla="*/ 0 h 6"/>
                  <a:gd name="T18" fmla="*/ 0 w 25"/>
                  <a:gd name="T19" fmla="*/ 0 h 6"/>
                  <a:gd name="T20" fmla="*/ 0 w 25"/>
                  <a:gd name="T21" fmla="*/ 0 h 6"/>
                  <a:gd name="T22" fmla="*/ 0 w 25"/>
                  <a:gd name="T23" fmla="*/ 0 h 6"/>
                  <a:gd name="T24" fmla="*/ 0 w 25"/>
                  <a:gd name="T25" fmla="*/ 0 h 6"/>
                  <a:gd name="T26" fmla="*/ 0 w 25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5"/>
                  <a:gd name="T43" fmla="*/ 0 h 6"/>
                  <a:gd name="T44" fmla="*/ 25 w 25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5" h="6">
                    <a:moveTo>
                      <a:pt x="25" y="6"/>
                    </a:moveTo>
                    <a:lnTo>
                      <a:pt x="25" y="5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8" name="Line 6174"/>
              <p:cNvSpPr>
                <a:spLocks noChangeShapeType="1"/>
              </p:cNvSpPr>
              <p:nvPr/>
            </p:nvSpPr>
            <p:spPr bwMode="auto">
              <a:xfrm flipV="1">
                <a:off x="1987" y="2998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9" name="Freeform 6175"/>
              <p:cNvSpPr>
                <a:spLocks/>
              </p:cNvSpPr>
              <p:nvPr/>
            </p:nvSpPr>
            <p:spPr bwMode="auto">
              <a:xfrm>
                <a:off x="1980" y="3014"/>
                <a:ext cx="13" cy="1"/>
              </a:xfrm>
              <a:custGeom>
                <a:avLst/>
                <a:gdLst>
                  <a:gd name="T0" fmla="*/ 0 w 51"/>
                  <a:gd name="T1" fmla="*/ 0 h 6"/>
                  <a:gd name="T2" fmla="*/ 0 w 51"/>
                  <a:gd name="T3" fmla="*/ 0 h 6"/>
                  <a:gd name="T4" fmla="*/ 0 w 51"/>
                  <a:gd name="T5" fmla="*/ 0 h 6"/>
                  <a:gd name="T6" fmla="*/ 0 w 51"/>
                  <a:gd name="T7" fmla="*/ 0 h 6"/>
                  <a:gd name="T8" fmla="*/ 0 w 51"/>
                  <a:gd name="T9" fmla="*/ 0 h 6"/>
                  <a:gd name="T10" fmla="*/ 0 w 51"/>
                  <a:gd name="T11" fmla="*/ 0 h 6"/>
                  <a:gd name="T12" fmla="*/ 0 w 51"/>
                  <a:gd name="T13" fmla="*/ 0 h 6"/>
                  <a:gd name="T14" fmla="*/ 0 w 51"/>
                  <a:gd name="T15" fmla="*/ 0 h 6"/>
                  <a:gd name="T16" fmla="*/ 0 w 51"/>
                  <a:gd name="T17" fmla="*/ 0 h 6"/>
                  <a:gd name="T18" fmla="*/ 0 w 51"/>
                  <a:gd name="T19" fmla="*/ 0 h 6"/>
                  <a:gd name="T20" fmla="*/ 0 w 51"/>
                  <a:gd name="T21" fmla="*/ 0 h 6"/>
                  <a:gd name="T22" fmla="*/ 0 w 51"/>
                  <a:gd name="T23" fmla="*/ 0 h 6"/>
                  <a:gd name="T24" fmla="*/ 0 w 51"/>
                  <a:gd name="T25" fmla="*/ 0 h 6"/>
                  <a:gd name="T26" fmla="*/ 0 w 51"/>
                  <a:gd name="T27" fmla="*/ 0 h 6"/>
                  <a:gd name="T28" fmla="*/ 0 w 51"/>
                  <a:gd name="T29" fmla="*/ 0 h 6"/>
                  <a:gd name="T30" fmla="*/ 0 w 51"/>
                  <a:gd name="T31" fmla="*/ 0 h 6"/>
                  <a:gd name="T32" fmla="*/ 0 w 51"/>
                  <a:gd name="T33" fmla="*/ 0 h 6"/>
                  <a:gd name="T34" fmla="*/ 0 w 51"/>
                  <a:gd name="T35" fmla="*/ 0 h 6"/>
                  <a:gd name="T36" fmla="*/ 0 w 51"/>
                  <a:gd name="T37" fmla="*/ 0 h 6"/>
                  <a:gd name="T38" fmla="*/ 0 w 51"/>
                  <a:gd name="T39" fmla="*/ 0 h 6"/>
                  <a:gd name="T40" fmla="*/ 0 w 51"/>
                  <a:gd name="T41" fmla="*/ 0 h 6"/>
                  <a:gd name="T42" fmla="*/ 0 w 51"/>
                  <a:gd name="T43" fmla="*/ 0 h 6"/>
                  <a:gd name="T44" fmla="*/ 0 w 51"/>
                  <a:gd name="T45" fmla="*/ 0 h 6"/>
                  <a:gd name="T46" fmla="*/ 0 w 51"/>
                  <a:gd name="T47" fmla="*/ 0 h 6"/>
                  <a:gd name="T48" fmla="*/ 0 w 51"/>
                  <a:gd name="T49" fmla="*/ 0 h 6"/>
                  <a:gd name="T50" fmla="*/ 0 w 51"/>
                  <a:gd name="T51" fmla="*/ 0 h 6"/>
                  <a:gd name="T52" fmla="*/ 0 w 51"/>
                  <a:gd name="T53" fmla="*/ 0 h 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1"/>
                  <a:gd name="T82" fmla="*/ 0 h 6"/>
                  <a:gd name="T83" fmla="*/ 51 w 51"/>
                  <a:gd name="T84" fmla="*/ 6 h 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1" h="6">
                    <a:moveTo>
                      <a:pt x="51" y="6"/>
                    </a:moveTo>
                    <a:lnTo>
                      <a:pt x="51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7" y="3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2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0" name="Line 6176"/>
              <p:cNvSpPr>
                <a:spLocks noChangeShapeType="1"/>
              </p:cNvSpPr>
              <p:nvPr/>
            </p:nvSpPr>
            <p:spPr bwMode="auto">
              <a:xfrm flipV="1">
                <a:off x="1982" y="301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1" name="Line 6177"/>
              <p:cNvSpPr>
                <a:spLocks noChangeShapeType="1"/>
              </p:cNvSpPr>
              <p:nvPr/>
            </p:nvSpPr>
            <p:spPr bwMode="auto">
              <a:xfrm flipV="1">
                <a:off x="1991" y="301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2" name="Freeform 6178"/>
              <p:cNvSpPr>
                <a:spLocks/>
              </p:cNvSpPr>
              <p:nvPr/>
            </p:nvSpPr>
            <p:spPr bwMode="auto">
              <a:xfrm>
                <a:off x="1984" y="2999"/>
                <a:ext cx="5" cy="1"/>
              </a:xfrm>
              <a:custGeom>
                <a:avLst/>
                <a:gdLst>
                  <a:gd name="T0" fmla="*/ 0 w 23"/>
                  <a:gd name="T1" fmla="*/ 0 h 7"/>
                  <a:gd name="T2" fmla="*/ 0 w 23"/>
                  <a:gd name="T3" fmla="*/ 0 h 7"/>
                  <a:gd name="T4" fmla="*/ 0 w 23"/>
                  <a:gd name="T5" fmla="*/ 0 h 7"/>
                  <a:gd name="T6" fmla="*/ 0 w 23"/>
                  <a:gd name="T7" fmla="*/ 0 h 7"/>
                  <a:gd name="T8" fmla="*/ 0 w 23"/>
                  <a:gd name="T9" fmla="*/ 0 h 7"/>
                  <a:gd name="T10" fmla="*/ 0 w 23"/>
                  <a:gd name="T11" fmla="*/ 0 h 7"/>
                  <a:gd name="T12" fmla="*/ 0 w 23"/>
                  <a:gd name="T13" fmla="*/ 0 h 7"/>
                  <a:gd name="T14" fmla="*/ 0 w 23"/>
                  <a:gd name="T15" fmla="*/ 0 h 7"/>
                  <a:gd name="T16" fmla="*/ 0 w 23"/>
                  <a:gd name="T17" fmla="*/ 0 h 7"/>
                  <a:gd name="T18" fmla="*/ 0 w 23"/>
                  <a:gd name="T19" fmla="*/ 0 h 7"/>
                  <a:gd name="T20" fmla="*/ 0 w 23"/>
                  <a:gd name="T21" fmla="*/ 0 h 7"/>
                  <a:gd name="T22" fmla="*/ 0 w 23"/>
                  <a:gd name="T23" fmla="*/ 0 h 7"/>
                  <a:gd name="T24" fmla="*/ 0 w 23"/>
                  <a:gd name="T25" fmla="*/ 0 h 7"/>
                  <a:gd name="T26" fmla="*/ 0 w 23"/>
                  <a:gd name="T27" fmla="*/ 0 h 7"/>
                  <a:gd name="T28" fmla="*/ 0 w 23"/>
                  <a:gd name="T29" fmla="*/ 0 h 7"/>
                  <a:gd name="T30" fmla="*/ 0 w 23"/>
                  <a:gd name="T31" fmla="*/ 0 h 7"/>
                  <a:gd name="T32" fmla="*/ 0 w 23"/>
                  <a:gd name="T33" fmla="*/ 0 h 7"/>
                  <a:gd name="T34" fmla="*/ 0 w 23"/>
                  <a:gd name="T35" fmla="*/ 0 h 7"/>
                  <a:gd name="T36" fmla="*/ 0 w 23"/>
                  <a:gd name="T37" fmla="*/ 0 h 7"/>
                  <a:gd name="T38" fmla="*/ 0 w 23"/>
                  <a:gd name="T39" fmla="*/ 0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3"/>
                  <a:gd name="T61" fmla="*/ 0 h 7"/>
                  <a:gd name="T62" fmla="*/ 23 w 23"/>
                  <a:gd name="T63" fmla="*/ 7 h 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3" h="7">
                    <a:moveTo>
                      <a:pt x="23" y="7"/>
                    </a:moveTo>
                    <a:lnTo>
                      <a:pt x="23" y="6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0" y="3"/>
                    </a:lnTo>
                    <a:lnTo>
                      <a:pt x="19" y="2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3" name="Line 6179"/>
              <p:cNvSpPr>
                <a:spLocks noChangeShapeType="1"/>
              </p:cNvSpPr>
              <p:nvPr/>
            </p:nvSpPr>
            <p:spPr bwMode="auto">
              <a:xfrm flipH="1">
                <a:off x="1902" y="2973"/>
                <a:ext cx="8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4" name="Line 6180"/>
              <p:cNvSpPr>
                <a:spLocks noChangeShapeType="1"/>
              </p:cNvSpPr>
              <p:nvPr/>
            </p:nvSpPr>
            <p:spPr bwMode="auto">
              <a:xfrm flipH="1">
                <a:off x="1987" y="2973"/>
                <a:ext cx="8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5" name="Line 6181"/>
              <p:cNvSpPr>
                <a:spLocks noChangeShapeType="1"/>
              </p:cNvSpPr>
              <p:nvPr/>
            </p:nvSpPr>
            <p:spPr bwMode="auto">
              <a:xfrm>
                <a:off x="2336" y="297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6" name="Line 6182"/>
              <p:cNvSpPr>
                <a:spLocks noChangeShapeType="1"/>
              </p:cNvSpPr>
              <p:nvPr/>
            </p:nvSpPr>
            <p:spPr bwMode="auto">
              <a:xfrm>
                <a:off x="2178" y="2976"/>
                <a:ext cx="4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7" name="Line 6183"/>
              <p:cNvSpPr>
                <a:spLocks noChangeShapeType="1"/>
              </p:cNvSpPr>
              <p:nvPr/>
            </p:nvSpPr>
            <p:spPr bwMode="auto">
              <a:xfrm>
                <a:off x="2219" y="2976"/>
                <a:ext cx="1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8" name="Line 6184"/>
              <p:cNvSpPr>
                <a:spLocks noChangeShapeType="1"/>
              </p:cNvSpPr>
              <p:nvPr/>
            </p:nvSpPr>
            <p:spPr bwMode="auto">
              <a:xfrm>
                <a:off x="2172" y="297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9" name="Line 6185"/>
              <p:cNvSpPr>
                <a:spLocks noChangeShapeType="1"/>
              </p:cNvSpPr>
              <p:nvPr/>
            </p:nvSpPr>
            <p:spPr bwMode="auto">
              <a:xfrm>
                <a:off x="2748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0" name="Line 6186"/>
              <p:cNvSpPr>
                <a:spLocks noChangeShapeType="1"/>
              </p:cNvSpPr>
              <p:nvPr/>
            </p:nvSpPr>
            <p:spPr bwMode="auto">
              <a:xfrm flipV="1">
                <a:off x="2969" y="2480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1" name="Line 6187"/>
              <p:cNvSpPr>
                <a:spLocks noChangeShapeType="1"/>
              </p:cNvSpPr>
              <p:nvPr/>
            </p:nvSpPr>
            <p:spPr bwMode="auto">
              <a:xfrm>
                <a:off x="2927" y="2483"/>
                <a:ext cx="24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2" name="Line 6188"/>
              <p:cNvSpPr>
                <a:spLocks noChangeShapeType="1"/>
              </p:cNvSpPr>
              <p:nvPr/>
            </p:nvSpPr>
            <p:spPr bwMode="auto">
              <a:xfrm>
                <a:off x="2951" y="2522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3" name="Line 6189"/>
              <p:cNvSpPr>
                <a:spLocks noChangeShapeType="1"/>
              </p:cNvSpPr>
              <p:nvPr/>
            </p:nvSpPr>
            <p:spPr bwMode="auto">
              <a:xfrm>
                <a:off x="2730" y="2890"/>
                <a:ext cx="4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4" name="Line 6190"/>
              <p:cNvSpPr>
                <a:spLocks noChangeShapeType="1"/>
              </p:cNvSpPr>
              <p:nvPr/>
            </p:nvSpPr>
            <p:spPr bwMode="auto">
              <a:xfrm>
                <a:off x="2629" y="2890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5" name="Line 6191"/>
              <p:cNvSpPr>
                <a:spLocks noChangeShapeType="1"/>
              </p:cNvSpPr>
              <p:nvPr/>
            </p:nvSpPr>
            <p:spPr bwMode="auto">
              <a:xfrm>
                <a:off x="2678" y="2890"/>
                <a:ext cx="4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6" name="Line 6192"/>
              <p:cNvSpPr>
                <a:spLocks noChangeShapeType="1"/>
              </p:cNvSpPr>
              <p:nvPr/>
            </p:nvSpPr>
            <p:spPr bwMode="auto">
              <a:xfrm flipH="1">
                <a:off x="2673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7" name="Line 6193"/>
              <p:cNvSpPr>
                <a:spLocks noChangeShapeType="1"/>
              </p:cNvSpPr>
              <p:nvPr/>
            </p:nvSpPr>
            <p:spPr bwMode="auto">
              <a:xfrm flipH="1">
                <a:off x="2726" y="285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8" name="Line 6194"/>
              <p:cNvSpPr>
                <a:spLocks noChangeShapeType="1"/>
              </p:cNvSpPr>
              <p:nvPr/>
            </p:nvSpPr>
            <p:spPr bwMode="auto">
              <a:xfrm flipH="1">
                <a:off x="2768" y="296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9" name="Line 6195"/>
              <p:cNvSpPr>
                <a:spLocks noChangeShapeType="1"/>
              </p:cNvSpPr>
              <p:nvPr/>
            </p:nvSpPr>
            <p:spPr bwMode="auto">
              <a:xfrm flipH="1">
                <a:off x="2716" y="296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0" name="Line 6196"/>
              <p:cNvSpPr>
                <a:spLocks noChangeShapeType="1"/>
              </p:cNvSpPr>
              <p:nvPr/>
            </p:nvSpPr>
            <p:spPr bwMode="auto">
              <a:xfrm>
                <a:off x="2709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1" name="Line 6197"/>
              <p:cNvSpPr>
                <a:spLocks noChangeShapeType="1"/>
              </p:cNvSpPr>
              <p:nvPr/>
            </p:nvSpPr>
            <p:spPr bwMode="auto">
              <a:xfrm flipH="1" flipV="1">
                <a:off x="2714" y="295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2" name="Line 6198"/>
              <p:cNvSpPr>
                <a:spLocks noChangeShapeType="1"/>
              </p:cNvSpPr>
              <p:nvPr/>
            </p:nvSpPr>
            <p:spPr bwMode="auto">
              <a:xfrm flipH="1">
                <a:off x="2702" y="295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3" name="Line 6199"/>
              <p:cNvSpPr>
                <a:spLocks noChangeShapeType="1"/>
              </p:cNvSpPr>
              <p:nvPr/>
            </p:nvSpPr>
            <p:spPr bwMode="auto">
              <a:xfrm flipH="1">
                <a:off x="2710" y="29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4" name="Freeform 6200"/>
              <p:cNvSpPr>
                <a:spLocks/>
              </p:cNvSpPr>
              <p:nvPr/>
            </p:nvSpPr>
            <p:spPr bwMode="auto">
              <a:xfrm>
                <a:off x="2710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5" name="Freeform 6201"/>
              <p:cNvSpPr>
                <a:spLocks/>
              </p:cNvSpPr>
              <p:nvPr/>
            </p:nvSpPr>
            <p:spPr bwMode="auto">
              <a:xfrm>
                <a:off x="2710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6" name="Freeform 6202"/>
              <p:cNvSpPr>
                <a:spLocks/>
              </p:cNvSpPr>
              <p:nvPr/>
            </p:nvSpPr>
            <p:spPr bwMode="auto">
              <a:xfrm>
                <a:off x="2709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7" name="Freeform 6203"/>
              <p:cNvSpPr>
                <a:spLocks/>
              </p:cNvSpPr>
              <p:nvPr/>
            </p:nvSpPr>
            <p:spPr bwMode="auto">
              <a:xfrm>
                <a:off x="2709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8" name="Freeform 6204"/>
              <p:cNvSpPr>
                <a:spLocks/>
              </p:cNvSpPr>
              <p:nvPr/>
            </p:nvSpPr>
            <p:spPr bwMode="auto">
              <a:xfrm>
                <a:off x="2710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9" name="Freeform 6205"/>
              <p:cNvSpPr>
                <a:spLocks/>
              </p:cNvSpPr>
              <p:nvPr/>
            </p:nvSpPr>
            <p:spPr bwMode="auto">
              <a:xfrm>
                <a:off x="2710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0" name="Freeform 6206"/>
              <p:cNvSpPr>
                <a:spLocks/>
              </p:cNvSpPr>
              <p:nvPr/>
            </p:nvSpPr>
            <p:spPr bwMode="auto">
              <a:xfrm>
                <a:off x="2710" y="29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1" name="Freeform 6207"/>
              <p:cNvSpPr>
                <a:spLocks/>
              </p:cNvSpPr>
              <p:nvPr/>
            </p:nvSpPr>
            <p:spPr bwMode="auto">
              <a:xfrm>
                <a:off x="2711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2" name="Freeform 6208"/>
              <p:cNvSpPr>
                <a:spLocks/>
              </p:cNvSpPr>
              <p:nvPr/>
            </p:nvSpPr>
            <p:spPr bwMode="auto">
              <a:xfrm>
                <a:off x="2711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3" name="Freeform 6209"/>
              <p:cNvSpPr>
                <a:spLocks/>
              </p:cNvSpPr>
              <p:nvPr/>
            </p:nvSpPr>
            <p:spPr bwMode="auto">
              <a:xfrm>
                <a:off x="2712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4" name="Freeform 6210"/>
              <p:cNvSpPr>
                <a:spLocks/>
              </p:cNvSpPr>
              <p:nvPr/>
            </p:nvSpPr>
            <p:spPr bwMode="auto">
              <a:xfrm>
                <a:off x="2712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5" name="Freeform 6211"/>
              <p:cNvSpPr>
                <a:spLocks/>
              </p:cNvSpPr>
              <p:nvPr/>
            </p:nvSpPr>
            <p:spPr bwMode="auto">
              <a:xfrm>
                <a:off x="2712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6" name="Freeform 6212"/>
              <p:cNvSpPr>
                <a:spLocks/>
              </p:cNvSpPr>
              <p:nvPr/>
            </p:nvSpPr>
            <p:spPr bwMode="auto">
              <a:xfrm>
                <a:off x="2712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7" name="Freeform 6213"/>
              <p:cNvSpPr>
                <a:spLocks/>
              </p:cNvSpPr>
              <p:nvPr/>
            </p:nvSpPr>
            <p:spPr bwMode="auto">
              <a:xfrm>
                <a:off x="2711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8" name="Freeform 6214"/>
              <p:cNvSpPr>
                <a:spLocks/>
              </p:cNvSpPr>
              <p:nvPr/>
            </p:nvSpPr>
            <p:spPr bwMode="auto">
              <a:xfrm>
                <a:off x="2711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9" name="Line 6215"/>
              <p:cNvSpPr>
                <a:spLocks noChangeShapeType="1"/>
              </p:cNvSpPr>
              <p:nvPr/>
            </p:nvSpPr>
            <p:spPr bwMode="auto">
              <a:xfrm flipH="1">
                <a:off x="2710" y="29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0" name="Freeform 6216"/>
              <p:cNvSpPr>
                <a:spLocks/>
              </p:cNvSpPr>
              <p:nvPr/>
            </p:nvSpPr>
            <p:spPr bwMode="auto">
              <a:xfrm>
                <a:off x="2710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1" name="Freeform 6217"/>
              <p:cNvSpPr>
                <a:spLocks/>
              </p:cNvSpPr>
              <p:nvPr/>
            </p:nvSpPr>
            <p:spPr bwMode="auto">
              <a:xfrm>
                <a:off x="2710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2" name="Freeform 6218"/>
              <p:cNvSpPr>
                <a:spLocks/>
              </p:cNvSpPr>
              <p:nvPr/>
            </p:nvSpPr>
            <p:spPr bwMode="auto">
              <a:xfrm>
                <a:off x="2709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3" name="Freeform 6219"/>
              <p:cNvSpPr>
                <a:spLocks/>
              </p:cNvSpPr>
              <p:nvPr/>
            </p:nvSpPr>
            <p:spPr bwMode="auto">
              <a:xfrm>
                <a:off x="2709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4" name="Freeform 6220"/>
              <p:cNvSpPr>
                <a:spLocks/>
              </p:cNvSpPr>
              <p:nvPr/>
            </p:nvSpPr>
            <p:spPr bwMode="auto">
              <a:xfrm>
                <a:off x="2710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5" name="Freeform 6221"/>
              <p:cNvSpPr>
                <a:spLocks/>
              </p:cNvSpPr>
              <p:nvPr/>
            </p:nvSpPr>
            <p:spPr bwMode="auto">
              <a:xfrm>
                <a:off x="2710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6" name="Freeform 6222"/>
              <p:cNvSpPr>
                <a:spLocks/>
              </p:cNvSpPr>
              <p:nvPr/>
            </p:nvSpPr>
            <p:spPr bwMode="auto">
              <a:xfrm>
                <a:off x="2710" y="29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7" name="Freeform 6223"/>
              <p:cNvSpPr>
                <a:spLocks/>
              </p:cNvSpPr>
              <p:nvPr/>
            </p:nvSpPr>
            <p:spPr bwMode="auto">
              <a:xfrm>
                <a:off x="2711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8" name="Freeform 6224"/>
              <p:cNvSpPr>
                <a:spLocks/>
              </p:cNvSpPr>
              <p:nvPr/>
            </p:nvSpPr>
            <p:spPr bwMode="auto">
              <a:xfrm>
                <a:off x="2711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9" name="Freeform 6225"/>
              <p:cNvSpPr>
                <a:spLocks/>
              </p:cNvSpPr>
              <p:nvPr/>
            </p:nvSpPr>
            <p:spPr bwMode="auto">
              <a:xfrm>
                <a:off x="2712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0" name="Freeform 6226"/>
              <p:cNvSpPr>
                <a:spLocks/>
              </p:cNvSpPr>
              <p:nvPr/>
            </p:nvSpPr>
            <p:spPr bwMode="auto">
              <a:xfrm>
                <a:off x="2712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1" name="Freeform 6227"/>
              <p:cNvSpPr>
                <a:spLocks/>
              </p:cNvSpPr>
              <p:nvPr/>
            </p:nvSpPr>
            <p:spPr bwMode="auto">
              <a:xfrm>
                <a:off x="2712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2" name="Freeform 6228"/>
              <p:cNvSpPr>
                <a:spLocks/>
              </p:cNvSpPr>
              <p:nvPr/>
            </p:nvSpPr>
            <p:spPr bwMode="auto">
              <a:xfrm>
                <a:off x="2712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3" name="Freeform 6229"/>
              <p:cNvSpPr>
                <a:spLocks/>
              </p:cNvSpPr>
              <p:nvPr/>
            </p:nvSpPr>
            <p:spPr bwMode="auto">
              <a:xfrm>
                <a:off x="2711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4" name="Freeform 6230"/>
              <p:cNvSpPr>
                <a:spLocks/>
              </p:cNvSpPr>
              <p:nvPr/>
            </p:nvSpPr>
            <p:spPr bwMode="auto">
              <a:xfrm>
                <a:off x="2711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5" name="Line 6231"/>
              <p:cNvSpPr>
                <a:spLocks noChangeShapeType="1"/>
              </p:cNvSpPr>
              <p:nvPr/>
            </p:nvSpPr>
            <p:spPr bwMode="auto">
              <a:xfrm>
                <a:off x="2709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6" name="Line 6232"/>
              <p:cNvSpPr>
                <a:spLocks noChangeShapeType="1"/>
              </p:cNvSpPr>
              <p:nvPr/>
            </p:nvSpPr>
            <p:spPr bwMode="auto">
              <a:xfrm>
                <a:off x="2702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7" name="Line 6233"/>
              <p:cNvSpPr>
                <a:spLocks noChangeShapeType="1"/>
              </p:cNvSpPr>
              <p:nvPr/>
            </p:nvSpPr>
            <p:spPr bwMode="auto">
              <a:xfrm>
                <a:off x="2702" y="299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8" name="Line 6234"/>
              <p:cNvSpPr>
                <a:spLocks noChangeShapeType="1"/>
              </p:cNvSpPr>
              <p:nvPr/>
            </p:nvSpPr>
            <p:spPr bwMode="auto">
              <a:xfrm flipH="1">
                <a:off x="2688" y="299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9" name="Line 6235"/>
              <p:cNvSpPr>
                <a:spLocks noChangeShapeType="1"/>
              </p:cNvSpPr>
              <p:nvPr/>
            </p:nvSpPr>
            <p:spPr bwMode="auto">
              <a:xfrm flipH="1">
                <a:off x="2688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0" name="Line 6236"/>
              <p:cNvSpPr>
                <a:spLocks noChangeShapeType="1"/>
              </p:cNvSpPr>
              <p:nvPr/>
            </p:nvSpPr>
            <p:spPr bwMode="auto">
              <a:xfrm>
                <a:off x="2695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1" name="Freeform 6237"/>
              <p:cNvSpPr>
                <a:spLocks/>
              </p:cNvSpPr>
              <p:nvPr/>
            </p:nvSpPr>
            <p:spPr bwMode="auto">
              <a:xfrm>
                <a:off x="2693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2" name="Freeform 6238"/>
              <p:cNvSpPr>
                <a:spLocks/>
              </p:cNvSpPr>
              <p:nvPr/>
            </p:nvSpPr>
            <p:spPr bwMode="auto">
              <a:xfrm>
                <a:off x="2693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3" name="Freeform 6239"/>
              <p:cNvSpPr>
                <a:spLocks/>
              </p:cNvSpPr>
              <p:nvPr/>
            </p:nvSpPr>
            <p:spPr bwMode="auto">
              <a:xfrm>
                <a:off x="2694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4" name="Freeform 6240"/>
              <p:cNvSpPr>
                <a:spLocks/>
              </p:cNvSpPr>
              <p:nvPr/>
            </p:nvSpPr>
            <p:spPr bwMode="auto">
              <a:xfrm>
                <a:off x="2694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5" name="Freeform 6241"/>
              <p:cNvSpPr>
                <a:spLocks/>
              </p:cNvSpPr>
              <p:nvPr/>
            </p:nvSpPr>
            <p:spPr bwMode="auto">
              <a:xfrm>
                <a:off x="2694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6" name="Freeform 6242"/>
              <p:cNvSpPr>
                <a:spLocks/>
              </p:cNvSpPr>
              <p:nvPr/>
            </p:nvSpPr>
            <p:spPr bwMode="auto">
              <a:xfrm>
                <a:off x="2694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7" name="Freeform 6243"/>
              <p:cNvSpPr>
                <a:spLocks/>
              </p:cNvSpPr>
              <p:nvPr/>
            </p:nvSpPr>
            <p:spPr bwMode="auto">
              <a:xfrm>
                <a:off x="2693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8" name="Freeform 6244"/>
              <p:cNvSpPr>
                <a:spLocks/>
              </p:cNvSpPr>
              <p:nvPr/>
            </p:nvSpPr>
            <p:spPr bwMode="auto">
              <a:xfrm>
                <a:off x="2693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29" name="Freeform 6245"/>
              <p:cNvSpPr>
                <a:spLocks/>
              </p:cNvSpPr>
              <p:nvPr/>
            </p:nvSpPr>
            <p:spPr bwMode="auto">
              <a:xfrm>
                <a:off x="2692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0" name="Line 6246"/>
              <p:cNvSpPr>
                <a:spLocks noChangeShapeType="1"/>
              </p:cNvSpPr>
              <p:nvPr/>
            </p:nvSpPr>
            <p:spPr bwMode="auto">
              <a:xfrm>
                <a:off x="2692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1" name="Freeform 6247"/>
              <p:cNvSpPr>
                <a:spLocks/>
              </p:cNvSpPr>
              <p:nvPr/>
            </p:nvSpPr>
            <p:spPr bwMode="auto">
              <a:xfrm>
                <a:off x="2692" y="2972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2" name="Freeform 6248"/>
              <p:cNvSpPr>
                <a:spLocks/>
              </p:cNvSpPr>
              <p:nvPr/>
            </p:nvSpPr>
            <p:spPr bwMode="auto">
              <a:xfrm>
                <a:off x="2692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3" name="Freeform 6249"/>
              <p:cNvSpPr>
                <a:spLocks/>
              </p:cNvSpPr>
              <p:nvPr/>
            </p:nvSpPr>
            <p:spPr bwMode="auto">
              <a:xfrm>
                <a:off x="2692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4" name="Freeform 6250"/>
              <p:cNvSpPr>
                <a:spLocks/>
              </p:cNvSpPr>
              <p:nvPr/>
            </p:nvSpPr>
            <p:spPr bwMode="auto">
              <a:xfrm>
                <a:off x="2692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5" name="Freeform 6251"/>
              <p:cNvSpPr>
                <a:spLocks/>
              </p:cNvSpPr>
              <p:nvPr/>
            </p:nvSpPr>
            <p:spPr bwMode="auto">
              <a:xfrm>
                <a:off x="2692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6" name="Freeform 6252"/>
              <p:cNvSpPr>
                <a:spLocks/>
              </p:cNvSpPr>
              <p:nvPr/>
            </p:nvSpPr>
            <p:spPr bwMode="auto">
              <a:xfrm>
                <a:off x="2692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7" name="Freeform 6253"/>
              <p:cNvSpPr>
                <a:spLocks/>
              </p:cNvSpPr>
              <p:nvPr/>
            </p:nvSpPr>
            <p:spPr bwMode="auto">
              <a:xfrm>
                <a:off x="2693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8" name="Freeform 6254"/>
              <p:cNvSpPr>
                <a:spLocks/>
              </p:cNvSpPr>
              <p:nvPr/>
            </p:nvSpPr>
            <p:spPr bwMode="auto">
              <a:xfrm>
                <a:off x="2693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39" name="Freeform 6255"/>
              <p:cNvSpPr>
                <a:spLocks/>
              </p:cNvSpPr>
              <p:nvPr/>
            </p:nvSpPr>
            <p:spPr bwMode="auto">
              <a:xfrm>
                <a:off x="2694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0" name="Freeform 6256"/>
              <p:cNvSpPr>
                <a:spLocks/>
              </p:cNvSpPr>
              <p:nvPr/>
            </p:nvSpPr>
            <p:spPr bwMode="auto">
              <a:xfrm>
                <a:off x="2694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1" name="Freeform 6257"/>
              <p:cNvSpPr>
                <a:spLocks/>
              </p:cNvSpPr>
              <p:nvPr/>
            </p:nvSpPr>
            <p:spPr bwMode="auto">
              <a:xfrm>
                <a:off x="2694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2" name="Freeform 6258"/>
              <p:cNvSpPr>
                <a:spLocks/>
              </p:cNvSpPr>
              <p:nvPr/>
            </p:nvSpPr>
            <p:spPr bwMode="auto">
              <a:xfrm>
                <a:off x="2694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3" name="Freeform 6259"/>
              <p:cNvSpPr>
                <a:spLocks/>
              </p:cNvSpPr>
              <p:nvPr/>
            </p:nvSpPr>
            <p:spPr bwMode="auto">
              <a:xfrm>
                <a:off x="2693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4" name="Freeform 6260"/>
              <p:cNvSpPr>
                <a:spLocks/>
              </p:cNvSpPr>
              <p:nvPr/>
            </p:nvSpPr>
            <p:spPr bwMode="auto">
              <a:xfrm>
                <a:off x="2693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5" name="Freeform 6261"/>
              <p:cNvSpPr>
                <a:spLocks/>
              </p:cNvSpPr>
              <p:nvPr/>
            </p:nvSpPr>
            <p:spPr bwMode="auto">
              <a:xfrm>
                <a:off x="2692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6" name="Freeform 6262"/>
              <p:cNvSpPr>
                <a:spLocks/>
              </p:cNvSpPr>
              <p:nvPr/>
            </p:nvSpPr>
            <p:spPr bwMode="auto">
              <a:xfrm>
                <a:off x="2692" y="29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7" name="Freeform 6263"/>
              <p:cNvSpPr>
                <a:spLocks/>
              </p:cNvSpPr>
              <p:nvPr/>
            </p:nvSpPr>
            <p:spPr bwMode="auto">
              <a:xfrm>
                <a:off x="2692" y="2961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lnTo>
                      <a:pt x="1" y="1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8" name="Freeform 6264"/>
              <p:cNvSpPr>
                <a:spLocks/>
              </p:cNvSpPr>
              <p:nvPr/>
            </p:nvSpPr>
            <p:spPr bwMode="auto">
              <a:xfrm>
                <a:off x="2692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49" name="Freeform 6265"/>
              <p:cNvSpPr>
                <a:spLocks/>
              </p:cNvSpPr>
              <p:nvPr/>
            </p:nvSpPr>
            <p:spPr bwMode="auto">
              <a:xfrm>
                <a:off x="2692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0" name="Freeform 6266"/>
              <p:cNvSpPr>
                <a:spLocks/>
              </p:cNvSpPr>
              <p:nvPr/>
            </p:nvSpPr>
            <p:spPr bwMode="auto">
              <a:xfrm>
                <a:off x="2692" y="2959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1" name="Freeform 6267"/>
              <p:cNvSpPr>
                <a:spLocks/>
              </p:cNvSpPr>
              <p:nvPr/>
            </p:nvSpPr>
            <p:spPr bwMode="auto">
              <a:xfrm>
                <a:off x="2692" y="295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2" name="Freeform 6268"/>
              <p:cNvSpPr>
                <a:spLocks/>
              </p:cNvSpPr>
              <p:nvPr/>
            </p:nvSpPr>
            <p:spPr bwMode="auto">
              <a:xfrm>
                <a:off x="2692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3" name="Line 6269"/>
              <p:cNvSpPr>
                <a:spLocks noChangeShapeType="1"/>
              </p:cNvSpPr>
              <p:nvPr/>
            </p:nvSpPr>
            <p:spPr bwMode="auto">
              <a:xfrm flipV="1">
                <a:off x="2688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4" name="Line 6270"/>
              <p:cNvSpPr>
                <a:spLocks noChangeShapeType="1"/>
              </p:cNvSpPr>
              <p:nvPr/>
            </p:nvSpPr>
            <p:spPr bwMode="auto">
              <a:xfrm>
                <a:off x="2689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5" name="Line 6271"/>
              <p:cNvSpPr>
                <a:spLocks noChangeShapeType="1"/>
              </p:cNvSpPr>
              <p:nvPr/>
            </p:nvSpPr>
            <p:spPr bwMode="auto">
              <a:xfrm>
                <a:off x="2695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6" name="Line 6272"/>
              <p:cNvSpPr>
                <a:spLocks noChangeShapeType="1"/>
              </p:cNvSpPr>
              <p:nvPr/>
            </p:nvSpPr>
            <p:spPr bwMode="auto">
              <a:xfrm>
                <a:off x="2748" y="298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7" name="Line 6273"/>
              <p:cNvSpPr>
                <a:spLocks noChangeShapeType="1"/>
              </p:cNvSpPr>
              <p:nvPr/>
            </p:nvSpPr>
            <p:spPr bwMode="auto">
              <a:xfrm flipV="1">
                <a:off x="2741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8" name="Line 6274"/>
              <p:cNvSpPr>
                <a:spLocks noChangeShapeType="1"/>
              </p:cNvSpPr>
              <p:nvPr/>
            </p:nvSpPr>
            <p:spPr bwMode="auto">
              <a:xfrm>
                <a:off x="2742" y="2957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9" name="Freeform 6275"/>
              <p:cNvSpPr>
                <a:spLocks/>
              </p:cNvSpPr>
              <p:nvPr/>
            </p:nvSpPr>
            <p:spPr bwMode="auto">
              <a:xfrm>
                <a:off x="2746" y="2958"/>
                <a:ext cx="1" cy="3"/>
              </a:xfrm>
              <a:custGeom>
                <a:avLst/>
                <a:gdLst>
                  <a:gd name="T0" fmla="*/ 0 w 4"/>
                  <a:gd name="T1" fmla="*/ 0 h 10"/>
                  <a:gd name="T2" fmla="*/ 0 w 4"/>
                  <a:gd name="T3" fmla="*/ 0 h 10"/>
                  <a:gd name="T4" fmla="*/ 0 w 4"/>
                  <a:gd name="T5" fmla="*/ 0 h 10"/>
                  <a:gd name="T6" fmla="*/ 0 w 4"/>
                  <a:gd name="T7" fmla="*/ 0 h 10"/>
                  <a:gd name="T8" fmla="*/ 0 w 4"/>
                  <a:gd name="T9" fmla="*/ 0 h 10"/>
                  <a:gd name="T10" fmla="*/ 0 w 4"/>
                  <a:gd name="T11" fmla="*/ 0 h 10"/>
                  <a:gd name="T12" fmla="*/ 0 w 4"/>
                  <a:gd name="T13" fmla="*/ 0 h 10"/>
                  <a:gd name="T14" fmla="*/ 0 w 4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"/>
                  <a:gd name="T25" fmla="*/ 0 h 10"/>
                  <a:gd name="T26" fmla="*/ 4 w 4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" h="10">
                    <a:moveTo>
                      <a:pt x="3" y="10"/>
                    </a:moveTo>
                    <a:lnTo>
                      <a:pt x="4" y="8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0" name="Freeform 6276"/>
              <p:cNvSpPr>
                <a:spLocks/>
              </p:cNvSpPr>
              <p:nvPr/>
            </p:nvSpPr>
            <p:spPr bwMode="auto">
              <a:xfrm>
                <a:off x="2747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1" name="Freeform 6277"/>
              <p:cNvSpPr>
                <a:spLocks/>
              </p:cNvSpPr>
              <p:nvPr/>
            </p:nvSpPr>
            <p:spPr bwMode="auto">
              <a:xfrm>
                <a:off x="2746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2" name="Freeform 6278"/>
              <p:cNvSpPr>
                <a:spLocks/>
              </p:cNvSpPr>
              <p:nvPr/>
            </p:nvSpPr>
            <p:spPr bwMode="auto">
              <a:xfrm>
                <a:off x="2746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3" name="Freeform 6279"/>
              <p:cNvSpPr>
                <a:spLocks/>
              </p:cNvSpPr>
              <p:nvPr/>
            </p:nvSpPr>
            <p:spPr bwMode="auto">
              <a:xfrm>
                <a:off x="2745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4" name="Freeform 6280"/>
              <p:cNvSpPr>
                <a:spLocks/>
              </p:cNvSpPr>
              <p:nvPr/>
            </p:nvSpPr>
            <p:spPr bwMode="auto">
              <a:xfrm>
                <a:off x="2745" y="29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5" name="Freeform 6281"/>
              <p:cNvSpPr>
                <a:spLocks/>
              </p:cNvSpPr>
              <p:nvPr/>
            </p:nvSpPr>
            <p:spPr bwMode="auto">
              <a:xfrm>
                <a:off x="2745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6" name="Freeform 6282"/>
              <p:cNvSpPr>
                <a:spLocks/>
              </p:cNvSpPr>
              <p:nvPr/>
            </p:nvSpPr>
            <p:spPr bwMode="auto">
              <a:xfrm>
                <a:off x="2744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7" name="Freeform 6283"/>
              <p:cNvSpPr>
                <a:spLocks/>
              </p:cNvSpPr>
              <p:nvPr/>
            </p:nvSpPr>
            <p:spPr bwMode="auto">
              <a:xfrm>
                <a:off x="2744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8" name="Freeform 6284"/>
              <p:cNvSpPr>
                <a:spLocks/>
              </p:cNvSpPr>
              <p:nvPr/>
            </p:nvSpPr>
            <p:spPr bwMode="auto">
              <a:xfrm>
                <a:off x="2745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9" name="Freeform 6285"/>
              <p:cNvSpPr>
                <a:spLocks/>
              </p:cNvSpPr>
              <p:nvPr/>
            </p:nvSpPr>
            <p:spPr bwMode="auto">
              <a:xfrm>
                <a:off x="2745" y="2958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0" name="Freeform 6286"/>
              <p:cNvSpPr>
                <a:spLocks/>
              </p:cNvSpPr>
              <p:nvPr/>
            </p:nvSpPr>
            <p:spPr bwMode="auto">
              <a:xfrm>
                <a:off x="2745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1" name="Freeform 6287"/>
              <p:cNvSpPr>
                <a:spLocks/>
              </p:cNvSpPr>
              <p:nvPr/>
            </p:nvSpPr>
            <p:spPr bwMode="auto">
              <a:xfrm>
                <a:off x="2746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2" name="Freeform 6288"/>
              <p:cNvSpPr>
                <a:spLocks/>
              </p:cNvSpPr>
              <p:nvPr/>
            </p:nvSpPr>
            <p:spPr bwMode="auto">
              <a:xfrm>
                <a:off x="2746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3" name="Freeform 6289"/>
              <p:cNvSpPr>
                <a:spLocks/>
              </p:cNvSpPr>
              <p:nvPr/>
            </p:nvSpPr>
            <p:spPr bwMode="auto">
              <a:xfrm>
                <a:off x="2746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4" name="Freeform 6290"/>
              <p:cNvSpPr>
                <a:spLocks/>
              </p:cNvSpPr>
              <p:nvPr/>
            </p:nvSpPr>
            <p:spPr bwMode="auto">
              <a:xfrm>
                <a:off x="2746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5" name="Freeform 6291"/>
              <p:cNvSpPr>
                <a:spLocks/>
              </p:cNvSpPr>
              <p:nvPr/>
            </p:nvSpPr>
            <p:spPr bwMode="auto">
              <a:xfrm>
                <a:off x="2747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6" name="Freeform 6292"/>
              <p:cNvSpPr>
                <a:spLocks/>
              </p:cNvSpPr>
              <p:nvPr/>
            </p:nvSpPr>
            <p:spPr bwMode="auto">
              <a:xfrm>
                <a:off x="2747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7" name="Freeform 6293"/>
              <p:cNvSpPr>
                <a:spLocks/>
              </p:cNvSpPr>
              <p:nvPr/>
            </p:nvSpPr>
            <p:spPr bwMode="auto">
              <a:xfrm>
                <a:off x="2747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8" name="Freeform 6294"/>
              <p:cNvSpPr>
                <a:spLocks/>
              </p:cNvSpPr>
              <p:nvPr/>
            </p:nvSpPr>
            <p:spPr bwMode="auto">
              <a:xfrm>
                <a:off x="2747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9" name="Freeform 6295"/>
              <p:cNvSpPr>
                <a:spLocks/>
              </p:cNvSpPr>
              <p:nvPr/>
            </p:nvSpPr>
            <p:spPr bwMode="auto">
              <a:xfrm>
                <a:off x="2746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0" name="Freeform 6296"/>
              <p:cNvSpPr>
                <a:spLocks/>
              </p:cNvSpPr>
              <p:nvPr/>
            </p:nvSpPr>
            <p:spPr bwMode="auto">
              <a:xfrm>
                <a:off x="2746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1" name="Freeform 6297"/>
              <p:cNvSpPr>
                <a:spLocks/>
              </p:cNvSpPr>
              <p:nvPr/>
            </p:nvSpPr>
            <p:spPr bwMode="auto">
              <a:xfrm>
                <a:off x="2745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2" name="Line 6298"/>
              <p:cNvSpPr>
                <a:spLocks noChangeShapeType="1"/>
              </p:cNvSpPr>
              <p:nvPr/>
            </p:nvSpPr>
            <p:spPr bwMode="auto">
              <a:xfrm>
                <a:off x="2745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3" name="Freeform 6299"/>
              <p:cNvSpPr>
                <a:spLocks/>
              </p:cNvSpPr>
              <p:nvPr/>
            </p:nvSpPr>
            <p:spPr bwMode="auto">
              <a:xfrm>
                <a:off x="2745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4" name="Freeform 6300"/>
              <p:cNvSpPr>
                <a:spLocks/>
              </p:cNvSpPr>
              <p:nvPr/>
            </p:nvSpPr>
            <p:spPr bwMode="auto">
              <a:xfrm>
                <a:off x="2744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5" name="Freeform 6301"/>
              <p:cNvSpPr>
                <a:spLocks/>
              </p:cNvSpPr>
              <p:nvPr/>
            </p:nvSpPr>
            <p:spPr bwMode="auto">
              <a:xfrm>
                <a:off x="2744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6" name="Freeform 6302"/>
              <p:cNvSpPr>
                <a:spLocks/>
              </p:cNvSpPr>
              <p:nvPr/>
            </p:nvSpPr>
            <p:spPr bwMode="auto">
              <a:xfrm>
                <a:off x="2745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7" name="Freeform 6303"/>
              <p:cNvSpPr>
                <a:spLocks/>
              </p:cNvSpPr>
              <p:nvPr/>
            </p:nvSpPr>
            <p:spPr bwMode="auto">
              <a:xfrm>
                <a:off x="2745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8" name="Freeform 6304"/>
              <p:cNvSpPr>
                <a:spLocks/>
              </p:cNvSpPr>
              <p:nvPr/>
            </p:nvSpPr>
            <p:spPr bwMode="auto">
              <a:xfrm>
                <a:off x="2745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9" name="Line 6305"/>
              <p:cNvSpPr>
                <a:spLocks noChangeShapeType="1"/>
              </p:cNvSpPr>
              <p:nvPr/>
            </p:nvSpPr>
            <p:spPr bwMode="auto">
              <a:xfrm flipH="1">
                <a:off x="2741" y="2964"/>
                <a:ext cx="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0" name="Line 6306"/>
              <p:cNvSpPr>
                <a:spLocks noChangeShapeType="1"/>
              </p:cNvSpPr>
              <p:nvPr/>
            </p:nvSpPr>
            <p:spPr bwMode="auto">
              <a:xfrm flipH="1">
                <a:off x="2741" y="2992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1" name="Line 6307"/>
              <p:cNvSpPr>
                <a:spLocks noChangeShapeType="1"/>
              </p:cNvSpPr>
              <p:nvPr/>
            </p:nvSpPr>
            <p:spPr bwMode="auto">
              <a:xfrm>
                <a:off x="2709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2" name="Line 6308"/>
              <p:cNvSpPr>
                <a:spLocks noChangeShapeType="1"/>
              </p:cNvSpPr>
              <p:nvPr/>
            </p:nvSpPr>
            <p:spPr bwMode="auto">
              <a:xfrm>
                <a:off x="2685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3" name="Line 6309"/>
              <p:cNvSpPr>
                <a:spLocks noChangeShapeType="1"/>
              </p:cNvSpPr>
              <p:nvPr/>
            </p:nvSpPr>
            <p:spPr bwMode="auto">
              <a:xfrm>
                <a:off x="2685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4" name="Line 6310"/>
              <p:cNvSpPr>
                <a:spLocks noChangeShapeType="1"/>
              </p:cNvSpPr>
              <p:nvPr/>
            </p:nvSpPr>
            <p:spPr bwMode="auto">
              <a:xfrm>
                <a:off x="2738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5" name="Line 6311"/>
              <p:cNvSpPr>
                <a:spLocks noChangeShapeType="1"/>
              </p:cNvSpPr>
              <p:nvPr/>
            </p:nvSpPr>
            <p:spPr bwMode="auto">
              <a:xfrm>
                <a:off x="2709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6" name="Line 6312"/>
              <p:cNvSpPr>
                <a:spLocks noChangeShapeType="1"/>
              </p:cNvSpPr>
              <p:nvPr/>
            </p:nvSpPr>
            <p:spPr bwMode="auto">
              <a:xfrm>
                <a:off x="2685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7" name="Line 6313"/>
              <p:cNvSpPr>
                <a:spLocks noChangeShapeType="1"/>
              </p:cNvSpPr>
              <p:nvPr/>
            </p:nvSpPr>
            <p:spPr bwMode="auto">
              <a:xfrm>
                <a:off x="2685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8" name="Line 6314"/>
              <p:cNvSpPr>
                <a:spLocks noChangeShapeType="1"/>
              </p:cNvSpPr>
              <p:nvPr/>
            </p:nvSpPr>
            <p:spPr bwMode="auto">
              <a:xfrm>
                <a:off x="2673" y="302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9" name="Line 6315"/>
              <p:cNvSpPr>
                <a:spLocks noChangeShapeType="1"/>
              </p:cNvSpPr>
              <p:nvPr/>
            </p:nvSpPr>
            <p:spPr bwMode="auto">
              <a:xfrm flipH="1">
                <a:off x="2730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0" name="Line 6316"/>
              <p:cNvSpPr>
                <a:spLocks noChangeShapeType="1"/>
              </p:cNvSpPr>
              <p:nvPr/>
            </p:nvSpPr>
            <p:spPr bwMode="auto">
              <a:xfrm>
                <a:off x="2163" y="2970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1" name="Line 6317"/>
              <p:cNvSpPr>
                <a:spLocks noChangeShapeType="1"/>
              </p:cNvSpPr>
              <p:nvPr/>
            </p:nvSpPr>
            <p:spPr bwMode="auto">
              <a:xfrm flipH="1">
                <a:off x="3009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2" name="Line 6318"/>
              <p:cNvSpPr>
                <a:spLocks noChangeShapeType="1"/>
              </p:cNvSpPr>
              <p:nvPr/>
            </p:nvSpPr>
            <p:spPr bwMode="auto">
              <a:xfrm flipH="1">
                <a:off x="3008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3" name="Line 6319"/>
              <p:cNvSpPr>
                <a:spLocks noChangeShapeType="1"/>
              </p:cNvSpPr>
              <p:nvPr/>
            </p:nvSpPr>
            <p:spPr bwMode="auto">
              <a:xfrm flipH="1">
                <a:off x="3007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4" name="Line 6320"/>
              <p:cNvSpPr>
                <a:spLocks noChangeShapeType="1"/>
              </p:cNvSpPr>
              <p:nvPr/>
            </p:nvSpPr>
            <p:spPr bwMode="auto">
              <a:xfrm flipH="1">
                <a:off x="3007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5" name="Line 6321"/>
              <p:cNvSpPr>
                <a:spLocks noChangeShapeType="1"/>
              </p:cNvSpPr>
              <p:nvPr/>
            </p:nvSpPr>
            <p:spPr bwMode="auto">
              <a:xfrm flipH="1">
                <a:off x="3006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6" name="Line 6322"/>
              <p:cNvSpPr>
                <a:spLocks noChangeShapeType="1"/>
              </p:cNvSpPr>
              <p:nvPr/>
            </p:nvSpPr>
            <p:spPr bwMode="auto">
              <a:xfrm flipH="1">
                <a:off x="3006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7" name="Line 6323"/>
              <p:cNvSpPr>
                <a:spLocks noChangeShapeType="1"/>
              </p:cNvSpPr>
              <p:nvPr/>
            </p:nvSpPr>
            <p:spPr bwMode="auto">
              <a:xfrm flipH="1">
                <a:off x="300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8" name="Line 6324"/>
              <p:cNvSpPr>
                <a:spLocks noChangeShapeType="1"/>
              </p:cNvSpPr>
              <p:nvPr/>
            </p:nvSpPr>
            <p:spPr bwMode="auto">
              <a:xfrm flipH="1">
                <a:off x="300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9" name="Line 6325"/>
              <p:cNvSpPr>
                <a:spLocks noChangeShapeType="1"/>
              </p:cNvSpPr>
              <p:nvPr/>
            </p:nvSpPr>
            <p:spPr bwMode="auto">
              <a:xfrm flipH="1">
                <a:off x="300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0" name="Line 6326"/>
              <p:cNvSpPr>
                <a:spLocks noChangeShapeType="1"/>
              </p:cNvSpPr>
              <p:nvPr/>
            </p:nvSpPr>
            <p:spPr bwMode="auto">
              <a:xfrm>
                <a:off x="300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1" name="Line 6327"/>
              <p:cNvSpPr>
                <a:spLocks noChangeShapeType="1"/>
              </p:cNvSpPr>
              <p:nvPr/>
            </p:nvSpPr>
            <p:spPr bwMode="auto">
              <a:xfrm flipH="1">
                <a:off x="300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2" name="Line 6328"/>
              <p:cNvSpPr>
                <a:spLocks noChangeShapeType="1"/>
              </p:cNvSpPr>
              <p:nvPr/>
            </p:nvSpPr>
            <p:spPr bwMode="auto">
              <a:xfrm flipH="1">
                <a:off x="300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3" name="Line 6329"/>
              <p:cNvSpPr>
                <a:spLocks noChangeShapeType="1"/>
              </p:cNvSpPr>
              <p:nvPr/>
            </p:nvSpPr>
            <p:spPr bwMode="auto">
              <a:xfrm flipH="1">
                <a:off x="300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4" name="Line 6330"/>
              <p:cNvSpPr>
                <a:spLocks noChangeShapeType="1"/>
              </p:cNvSpPr>
              <p:nvPr/>
            </p:nvSpPr>
            <p:spPr bwMode="auto">
              <a:xfrm>
                <a:off x="300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5" name="Line 6331"/>
              <p:cNvSpPr>
                <a:spLocks noChangeShapeType="1"/>
              </p:cNvSpPr>
              <p:nvPr/>
            </p:nvSpPr>
            <p:spPr bwMode="auto">
              <a:xfrm flipH="1">
                <a:off x="300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6" name="Line 6332"/>
              <p:cNvSpPr>
                <a:spLocks noChangeShapeType="1"/>
              </p:cNvSpPr>
              <p:nvPr/>
            </p:nvSpPr>
            <p:spPr bwMode="auto">
              <a:xfrm flipH="1">
                <a:off x="300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7" name="Line 6333"/>
              <p:cNvSpPr>
                <a:spLocks noChangeShapeType="1"/>
              </p:cNvSpPr>
              <p:nvPr/>
            </p:nvSpPr>
            <p:spPr bwMode="auto">
              <a:xfrm flipH="1"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8" name="Line 6334"/>
              <p:cNvSpPr>
                <a:spLocks noChangeShapeType="1"/>
              </p:cNvSpPr>
              <p:nvPr/>
            </p:nvSpPr>
            <p:spPr bwMode="auto">
              <a:xfrm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9" name="Line 6335"/>
              <p:cNvSpPr>
                <a:spLocks noChangeShapeType="1"/>
              </p:cNvSpPr>
              <p:nvPr/>
            </p:nvSpPr>
            <p:spPr bwMode="auto">
              <a:xfrm flipH="1"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0" name="Line 6336"/>
              <p:cNvSpPr>
                <a:spLocks noChangeShapeType="1"/>
              </p:cNvSpPr>
              <p:nvPr/>
            </p:nvSpPr>
            <p:spPr bwMode="auto">
              <a:xfrm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1" name="Line 6337"/>
              <p:cNvSpPr>
                <a:spLocks noChangeShapeType="1"/>
              </p:cNvSpPr>
              <p:nvPr/>
            </p:nvSpPr>
            <p:spPr bwMode="auto">
              <a:xfrm flipH="1"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2" name="Line 6338"/>
              <p:cNvSpPr>
                <a:spLocks noChangeShapeType="1"/>
              </p:cNvSpPr>
              <p:nvPr/>
            </p:nvSpPr>
            <p:spPr bwMode="auto">
              <a:xfrm>
                <a:off x="3002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3" name="Line 6339"/>
              <p:cNvSpPr>
                <a:spLocks noChangeShapeType="1"/>
              </p:cNvSpPr>
              <p:nvPr/>
            </p:nvSpPr>
            <p:spPr bwMode="auto">
              <a:xfrm flipH="1">
                <a:off x="3001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4" name="Line 6340"/>
              <p:cNvSpPr>
                <a:spLocks noChangeShapeType="1"/>
              </p:cNvSpPr>
              <p:nvPr/>
            </p:nvSpPr>
            <p:spPr bwMode="auto">
              <a:xfrm>
                <a:off x="3001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5" name="Line 6341"/>
              <p:cNvSpPr>
                <a:spLocks noChangeShapeType="1"/>
              </p:cNvSpPr>
              <p:nvPr/>
            </p:nvSpPr>
            <p:spPr bwMode="auto">
              <a:xfrm flipH="1">
                <a:off x="3001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6" name="Line 6342"/>
              <p:cNvSpPr>
                <a:spLocks noChangeShapeType="1"/>
              </p:cNvSpPr>
              <p:nvPr/>
            </p:nvSpPr>
            <p:spPr bwMode="auto">
              <a:xfrm flipH="1">
                <a:off x="3001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7" name="Line 6343"/>
              <p:cNvSpPr>
                <a:spLocks noChangeShapeType="1"/>
              </p:cNvSpPr>
              <p:nvPr/>
            </p:nvSpPr>
            <p:spPr bwMode="auto">
              <a:xfrm flipH="1">
                <a:off x="2992" y="2569"/>
                <a:ext cx="9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8" name="Freeform 6344"/>
              <p:cNvSpPr>
                <a:spLocks/>
              </p:cNvSpPr>
              <p:nvPr/>
            </p:nvSpPr>
            <p:spPr bwMode="auto">
              <a:xfrm>
                <a:off x="2974" y="2611"/>
                <a:ext cx="1" cy="5"/>
              </a:xfrm>
              <a:custGeom>
                <a:avLst/>
                <a:gdLst>
                  <a:gd name="T0" fmla="*/ 0 w 5"/>
                  <a:gd name="T1" fmla="*/ 0 h 20"/>
                  <a:gd name="T2" fmla="*/ 0 w 5"/>
                  <a:gd name="T3" fmla="*/ 0 h 20"/>
                  <a:gd name="T4" fmla="*/ 0 w 5"/>
                  <a:gd name="T5" fmla="*/ 0 h 20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0"/>
                  <a:gd name="T11" fmla="*/ 5 w 5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0">
                    <a:moveTo>
                      <a:pt x="5" y="20"/>
                    </a:moveTo>
                    <a:lnTo>
                      <a:pt x="3" y="1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9" name="Line 6345"/>
              <p:cNvSpPr>
                <a:spLocks noChangeShapeType="1"/>
              </p:cNvSpPr>
              <p:nvPr/>
            </p:nvSpPr>
            <p:spPr bwMode="auto">
              <a:xfrm>
                <a:off x="3001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0" name="Line 6346"/>
              <p:cNvSpPr>
                <a:spLocks noChangeShapeType="1"/>
              </p:cNvSpPr>
              <p:nvPr/>
            </p:nvSpPr>
            <p:spPr bwMode="auto">
              <a:xfrm flipV="1">
                <a:off x="3001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1" name="Line 6347"/>
              <p:cNvSpPr>
                <a:spLocks noChangeShapeType="1"/>
              </p:cNvSpPr>
              <p:nvPr/>
            </p:nvSpPr>
            <p:spPr bwMode="auto">
              <a:xfrm>
                <a:off x="3001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6001" name="Group 6348"/>
            <p:cNvGrpSpPr>
              <a:grpSpLocks/>
            </p:cNvGrpSpPr>
            <p:nvPr/>
          </p:nvGrpSpPr>
          <p:grpSpPr bwMode="auto">
            <a:xfrm>
              <a:off x="1412" y="2448"/>
              <a:ext cx="1598" cy="694"/>
              <a:chOff x="1412" y="2448"/>
              <a:chExt cx="1598" cy="694"/>
            </a:xfrm>
          </p:grpSpPr>
          <p:sp>
            <p:nvSpPr>
              <p:cNvPr id="76692" name="Line 6349"/>
              <p:cNvSpPr>
                <a:spLocks noChangeShapeType="1"/>
              </p:cNvSpPr>
              <p:nvPr/>
            </p:nvSpPr>
            <p:spPr bwMode="auto">
              <a:xfrm>
                <a:off x="3002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3" name="Line 6350"/>
              <p:cNvSpPr>
                <a:spLocks noChangeShapeType="1"/>
              </p:cNvSpPr>
              <p:nvPr/>
            </p:nvSpPr>
            <p:spPr bwMode="auto">
              <a:xfrm flipV="1">
                <a:off x="3002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4" name="Line 6351"/>
              <p:cNvSpPr>
                <a:spLocks noChangeShapeType="1"/>
              </p:cNvSpPr>
              <p:nvPr/>
            </p:nvSpPr>
            <p:spPr bwMode="auto">
              <a:xfrm>
                <a:off x="3002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5" name="Line 6352"/>
              <p:cNvSpPr>
                <a:spLocks noChangeShapeType="1"/>
              </p:cNvSpPr>
              <p:nvPr/>
            </p:nvSpPr>
            <p:spPr bwMode="auto">
              <a:xfrm>
                <a:off x="3003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6" name="Line 6353"/>
              <p:cNvSpPr>
                <a:spLocks noChangeShapeType="1"/>
              </p:cNvSpPr>
              <p:nvPr/>
            </p:nvSpPr>
            <p:spPr bwMode="auto">
              <a:xfrm>
                <a:off x="3003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7" name="Line 6354"/>
              <p:cNvSpPr>
                <a:spLocks noChangeShapeType="1"/>
              </p:cNvSpPr>
              <p:nvPr/>
            </p:nvSpPr>
            <p:spPr bwMode="auto">
              <a:xfrm flipV="1">
                <a:off x="3003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8" name="Line 6355"/>
              <p:cNvSpPr>
                <a:spLocks noChangeShapeType="1"/>
              </p:cNvSpPr>
              <p:nvPr/>
            </p:nvSpPr>
            <p:spPr bwMode="auto">
              <a:xfrm>
                <a:off x="3004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9" name="Line 6356"/>
              <p:cNvSpPr>
                <a:spLocks noChangeShapeType="1"/>
              </p:cNvSpPr>
              <p:nvPr/>
            </p:nvSpPr>
            <p:spPr bwMode="auto">
              <a:xfrm>
                <a:off x="3004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0" name="Line 6357"/>
              <p:cNvSpPr>
                <a:spLocks noChangeShapeType="1"/>
              </p:cNvSpPr>
              <p:nvPr/>
            </p:nvSpPr>
            <p:spPr bwMode="auto">
              <a:xfrm flipV="1">
                <a:off x="3004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1" name="Line 6358"/>
              <p:cNvSpPr>
                <a:spLocks noChangeShapeType="1"/>
              </p:cNvSpPr>
              <p:nvPr/>
            </p:nvSpPr>
            <p:spPr bwMode="auto">
              <a:xfrm>
                <a:off x="300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2" name="Line 6359"/>
              <p:cNvSpPr>
                <a:spLocks noChangeShapeType="1"/>
              </p:cNvSpPr>
              <p:nvPr/>
            </p:nvSpPr>
            <p:spPr bwMode="auto">
              <a:xfrm flipV="1">
                <a:off x="300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3" name="Line 6360"/>
              <p:cNvSpPr>
                <a:spLocks noChangeShapeType="1"/>
              </p:cNvSpPr>
              <p:nvPr/>
            </p:nvSpPr>
            <p:spPr bwMode="auto">
              <a:xfrm>
                <a:off x="3006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4" name="Line 6361"/>
              <p:cNvSpPr>
                <a:spLocks noChangeShapeType="1"/>
              </p:cNvSpPr>
              <p:nvPr/>
            </p:nvSpPr>
            <p:spPr bwMode="auto">
              <a:xfrm flipV="1">
                <a:off x="3007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5" name="Line 6362"/>
              <p:cNvSpPr>
                <a:spLocks noChangeShapeType="1"/>
              </p:cNvSpPr>
              <p:nvPr/>
            </p:nvSpPr>
            <p:spPr bwMode="auto">
              <a:xfrm flipV="1">
                <a:off x="3007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6" name="Line 6363"/>
              <p:cNvSpPr>
                <a:spLocks noChangeShapeType="1"/>
              </p:cNvSpPr>
              <p:nvPr/>
            </p:nvSpPr>
            <p:spPr bwMode="auto">
              <a:xfrm>
                <a:off x="3008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7" name="Line 6364"/>
              <p:cNvSpPr>
                <a:spLocks noChangeShapeType="1"/>
              </p:cNvSpPr>
              <p:nvPr/>
            </p:nvSpPr>
            <p:spPr bwMode="auto">
              <a:xfrm flipV="1">
                <a:off x="3009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8" name="Line 6365"/>
              <p:cNvSpPr>
                <a:spLocks noChangeShapeType="1"/>
              </p:cNvSpPr>
              <p:nvPr/>
            </p:nvSpPr>
            <p:spPr bwMode="auto">
              <a:xfrm flipH="1">
                <a:off x="3008" y="256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9" name="Line 6366"/>
              <p:cNvSpPr>
                <a:spLocks noChangeShapeType="1"/>
              </p:cNvSpPr>
              <p:nvPr/>
            </p:nvSpPr>
            <p:spPr bwMode="auto">
              <a:xfrm flipH="1">
                <a:off x="3008" y="256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0" name="Line 6367"/>
              <p:cNvSpPr>
                <a:spLocks noChangeShapeType="1"/>
              </p:cNvSpPr>
              <p:nvPr/>
            </p:nvSpPr>
            <p:spPr bwMode="auto">
              <a:xfrm flipH="1">
                <a:off x="3007" y="256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1" name="Line 6368"/>
              <p:cNvSpPr>
                <a:spLocks noChangeShapeType="1"/>
              </p:cNvSpPr>
              <p:nvPr/>
            </p:nvSpPr>
            <p:spPr bwMode="auto">
              <a:xfrm flipH="1">
                <a:off x="3006" y="256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2" name="Line 6369"/>
              <p:cNvSpPr>
                <a:spLocks noChangeShapeType="1"/>
              </p:cNvSpPr>
              <p:nvPr/>
            </p:nvSpPr>
            <p:spPr bwMode="auto">
              <a:xfrm flipH="1">
                <a:off x="3006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3" name="Line 6370"/>
              <p:cNvSpPr>
                <a:spLocks noChangeShapeType="1"/>
              </p:cNvSpPr>
              <p:nvPr/>
            </p:nvSpPr>
            <p:spPr bwMode="auto">
              <a:xfrm flipH="1">
                <a:off x="3005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4" name="Line 6371"/>
              <p:cNvSpPr>
                <a:spLocks noChangeShapeType="1"/>
              </p:cNvSpPr>
              <p:nvPr/>
            </p:nvSpPr>
            <p:spPr bwMode="auto">
              <a:xfrm flipH="1">
                <a:off x="3005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5" name="Line 6372"/>
              <p:cNvSpPr>
                <a:spLocks noChangeShapeType="1"/>
              </p:cNvSpPr>
              <p:nvPr/>
            </p:nvSpPr>
            <p:spPr bwMode="auto">
              <a:xfrm flipH="1">
                <a:off x="3004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6" name="Line 6373"/>
              <p:cNvSpPr>
                <a:spLocks noChangeShapeType="1"/>
              </p:cNvSpPr>
              <p:nvPr/>
            </p:nvSpPr>
            <p:spPr bwMode="auto">
              <a:xfrm flipH="1">
                <a:off x="3004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7" name="Line 6374"/>
              <p:cNvSpPr>
                <a:spLocks noChangeShapeType="1"/>
              </p:cNvSpPr>
              <p:nvPr/>
            </p:nvSpPr>
            <p:spPr bwMode="auto">
              <a:xfrm flipH="1">
                <a:off x="3003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8" name="Line 6375"/>
              <p:cNvSpPr>
                <a:spLocks noChangeShapeType="1"/>
              </p:cNvSpPr>
              <p:nvPr/>
            </p:nvSpPr>
            <p:spPr bwMode="auto">
              <a:xfrm flipH="1">
                <a:off x="3003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9" name="Line 6376"/>
              <p:cNvSpPr>
                <a:spLocks noChangeShapeType="1"/>
              </p:cNvSpPr>
              <p:nvPr/>
            </p:nvSpPr>
            <p:spPr bwMode="auto">
              <a:xfrm flipH="1">
                <a:off x="3003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0" name="Line 6377"/>
              <p:cNvSpPr>
                <a:spLocks noChangeShapeType="1"/>
              </p:cNvSpPr>
              <p:nvPr/>
            </p:nvSpPr>
            <p:spPr bwMode="auto">
              <a:xfrm flipH="1">
                <a:off x="3003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1" name="Line 6378"/>
              <p:cNvSpPr>
                <a:spLocks noChangeShapeType="1"/>
              </p:cNvSpPr>
              <p:nvPr/>
            </p:nvSpPr>
            <p:spPr bwMode="auto">
              <a:xfrm flipH="1">
                <a:off x="3002" y="2566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2" name="Line 6379"/>
              <p:cNvSpPr>
                <a:spLocks noChangeShapeType="1"/>
              </p:cNvSpPr>
              <p:nvPr/>
            </p:nvSpPr>
            <p:spPr bwMode="auto">
              <a:xfrm>
                <a:off x="3002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3" name="Line 6380"/>
              <p:cNvSpPr>
                <a:spLocks noChangeShapeType="1"/>
              </p:cNvSpPr>
              <p:nvPr/>
            </p:nvSpPr>
            <p:spPr bwMode="auto">
              <a:xfrm flipH="1">
                <a:off x="3002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4" name="Line 6381"/>
              <p:cNvSpPr>
                <a:spLocks noChangeShapeType="1"/>
              </p:cNvSpPr>
              <p:nvPr/>
            </p:nvSpPr>
            <p:spPr bwMode="auto">
              <a:xfrm flipH="1">
                <a:off x="3002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5" name="Line 6382"/>
              <p:cNvSpPr>
                <a:spLocks noChangeShapeType="1"/>
              </p:cNvSpPr>
              <p:nvPr/>
            </p:nvSpPr>
            <p:spPr bwMode="auto">
              <a:xfrm flipH="1">
                <a:off x="3002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6" name="Line 6383"/>
              <p:cNvSpPr>
                <a:spLocks noChangeShapeType="1"/>
              </p:cNvSpPr>
              <p:nvPr/>
            </p:nvSpPr>
            <p:spPr bwMode="auto">
              <a:xfrm flipH="1">
                <a:off x="3001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7" name="Line 6384"/>
              <p:cNvSpPr>
                <a:spLocks noChangeShapeType="1"/>
              </p:cNvSpPr>
              <p:nvPr/>
            </p:nvSpPr>
            <p:spPr bwMode="auto">
              <a:xfrm flipH="1">
                <a:off x="3001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8" name="Line 6385"/>
              <p:cNvSpPr>
                <a:spLocks noChangeShapeType="1"/>
              </p:cNvSpPr>
              <p:nvPr/>
            </p:nvSpPr>
            <p:spPr bwMode="auto">
              <a:xfrm flipH="1">
                <a:off x="3001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9" name="Line 6386"/>
              <p:cNvSpPr>
                <a:spLocks noChangeShapeType="1"/>
              </p:cNvSpPr>
              <p:nvPr/>
            </p:nvSpPr>
            <p:spPr bwMode="auto">
              <a:xfrm flipH="1">
                <a:off x="3000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0" name="Line 6387"/>
              <p:cNvSpPr>
                <a:spLocks noChangeShapeType="1"/>
              </p:cNvSpPr>
              <p:nvPr/>
            </p:nvSpPr>
            <p:spPr bwMode="auto">
              <a:xfrm flipH="1">
                <a:off x="3000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1" name="Line 6388"/>
              <p:cNvSpPr>
                <a:spLocks noChangeShapeType="1"/>
              </p:cNvSpPr>
              <p:nvPr/>
            </p:nvSpPr>
            <p:spPr bwMode="auto">
              <a:xfrm flipV="1">
                <a:off x="2992" y="257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2" name="Line 6389"/>
              <p:cNvSpPr>
                <a:spLocks noChangeShapeType="1"/>
              </p:cNvSpPr>
              <p:nvPr/>
            </p:nvSpPr>
            <p:spPr bwMode="auto">
              <a:xfrm flipV="1">
                <a:off x="2993" y="257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3" name="Line 6390"/>
              <p:cNvSpPr>
                <a:spLocks noChangeShapeType="1"/>
              </p:cNvSpPr>
              <p:nvPr/>
            </p:nvSpPr>
            <p:spPr bwMode="auto">
              <a:xfrm flipV="1">
                <a:off x="2994" y="257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4" name="Line 6391"/>
              <p:cNvSpPr>
                <a:spLocks noChangeShapeType="1"/>
              </p:cNvSpPr>
              <p:nvPr/>
            </p:nvSpPr>
            <p:spPr bwMode="auto">
              <a:xfrm flipV="1">
                <a:off x="2995" y="257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5" name="Line 6392"/>
              <p:cNvSpPr>
                <a:spLocks noChangeShapeType="1"/>
              </p:cNvSpPr>
              <p:nvPr/>
            </p:nvSpPr>
            <p:spPr bwMode="auto">
              <a:xfrm flipV="1">
                <a:off x="2996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6" name="Line 6393"/>
              <p:cNvSpPr>
                <a:spLocks noChangeShapeType="1"/>
              </p:cNvSpPr>
              <p:nvPr/>
            </p:nvSpPr>
            <p:spPr bwMode="auto">
              <a:xfrm>
                <a:off x="2997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7" name="Line 6394"/>
              <p:cNvSpPr>
                <a:spLocks noChangeShapeType="1"/>
              </p:cNvSpPr>
              <p:nvPr/>
            </p:nvSpPr>
            <p:spPr bwMode="auto">
              <a:xfrm flipV="1">
                <a:off x="2998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8" name="Line 6395"/>
              <p:cNvSpPr>
                <a:spLocks noChangeShapeType="1"/>
              </p:cNvSpPr>
              <p:nvPr/>
            </p:nvSpPr>
            <p:spPr bwMode="auto">
              <a:xfrm>
                <a:off x="2998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9" name="Line 6396"/>
              <p:cNvSpPr>
                <a:spLocks noChangeShapeType="1"/>
              </p:cNvSpPr>
              <p:nvPr/>
            </p:nvSpPr>
            <p:spPr bwMode="auto">
              <a:xfrm flipV="1">
                <a:off x="2999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0" name="Line 6397"/>
              <p:cNvSpPr>
                <a:spLocks noChangeShapeType="1"/>
              </p:cNvSpPr>
              <p:nvPr/>
            </p:nvSpPr>
            <p:spPr bwMode="auto">
              <a:xfrm>
                <a:off x="2999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1" name="Line 6398"/>
              <p:cNvSpPr>
                <a:spLocks noChangeShapeType="1"/>
              </p:cNvSpPr>
              <p:nvPr/>
            </p:nvSpPr>
            <p:spPr bwMode="auto">
              <a:xfrm>
                <a:off x="3000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2" name="Line 6399"/>
              <p:cNvSpPr>
                <a:spLocks noChangeShapeType="1"/>
              </p:cNvSpPr>
              <p:nvPr/>
            </p:nvSpPr>
            <p:spPr bwMode="auto">
              <a:xfrm flipH="1">
                <a:off x="2999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3" name="Line 6400"/>
              <p:cNvSpPr>
                <a:spLocks noChangeShapeType="1"/>
              </p:cNvSpPr>
              <p:nvPr/>
            </p:nvSpPr>
            <p:spPr bwMode="auto">
              <a:xfrm flipH="1">
                <a:off x="2999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4" name="Line 6401"/>
              <p:cNvSpPr>
                <a:spLocks noChangeShapeType="1"/>
              </p:cNvSpPr>
              <p:nvPr/>
            </p:nvSpPr>
            <p:spPr bwMode="auto">
              <a:xfrm flipH="1">
                <a:off x="2998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5" name="Line 6402"/>
              <p:cNvSpPr>
                <a:spLocks noChangeShapeType="1"/>
              </p:cNvSpPr>
              <p:nvPr/>
            </p:nvSpPr>
            <p:spPr bwMode="auto">
              <a:xfrm flipH="1">
                <a:off x="2998" y="256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6" name="Line 6403"/>
              <p:cNvSpPr>
                <a:spLocks noChangeShapeType="1"/>
              </p:cNvSpPr>
              <p:nvPr/>
            </p:nvSpPr>
            <p:spPr bwMode="auto">
              <a:xfrm flipH="1">
                <a:off x="2997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7" name="Line 6404"/>
              <p:cNvSpPr>
                <a:spLocks noChangeShapeType="1"/>
              </p:cNvSpPr>
              <p:nvPr/>
            </p:nvSpPr>
            <p:spPr bwMode="auto">
              <a:xfrm flipH="1">
                <a:off x="2997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8" name="Line 6405"/>
              <p:cNvSpPr>
                <a:spLocks noChangeShapeType="1"/>
              </p:cNvSpPr>
              <p:nvPr/>
            </p:nvSpPr>
            <p:spPr bwMode="auto">
              <a:xfrm flipH="1">
                <a:off x="2996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9" name="Line 6406"/>
              <p:cNvSpPr>
                <a:spLocks noChangeShapeType="1"/>
              </p:cNvSpPr>
              <p:nvPr/>
            </p:nvSpPr>
            <p:spPr bwMode="auto">
              <a:xfrm flipH="1">
                <a:off x="299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0" name="Line 6407"/>
              <p:cNvSpPr>
                <a:spLocks noChangeShapeType="1"/>
              </p:cNvSpPr>
              <p:nvPr/>
            </p:nvSpPr>
            <p:spPr bwMode="auto">
              <a:xfrm flipH="1">
                <a:off x="299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1" name="Line 6408"/>
              <p:cNvSpPr>
                <a:spLocks noChangeShapeType="1"/>
              </p:cNvSpPr>
              <p:nvPr/>
            </p:nvSpPr>
            <p:spPr bwMode="auto">
              <a:xfrm flipH="1">
                <a:off x="299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2" name="Line 6409"/>
              <p:cNvSpPr>
                <a:spLocks noChangeShapeType="1"/>
              </p:cNvSpPr>
              <p:nvPr/>
            </p:nvSpPr>
            <p:spPr bwMode="auto">
              <a:xfrm flipH="1">
                <a:off x="2993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3" name="Line 6410"/>
              <p:cNvSpPr>
                <a:spLocks noChangeShapeType="1"/>
              </p:cNvSpPr>
              <p:nvPr/>
            </p:nvSpPr>
            <p:spPr bwMode="auto">
              <a:xfrm flipH="1">
                <a:off x="2993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4" name="Line 6411"/>
              <p:cNvSpPr>
                <a:spLocks noChangeShapeType="1"/>
              </p:cNvSpPr>
              <p:nvPr/>
            </p:nvSpPr>
            <p:spPr bwMode="auto">
              <a:xfrm flipH="1">
                <a:off x="2992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5" name="Line 6412"/>
              <p:cNvSpPr>
                <a:spLocks noChangeShapeType="1"/>
              </p:cNvSpPr>
              <p:nvPr/>
            </p:nvSpPr>
            <p:spPr bwMode="auto">
              <a:xfrm flipH="1">
                <a:off x="2991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6" name="Line 6413"/>
              <p:cNvSpPr>
                <a:spLocks noChangeShapeType="1"/>
              </p:cNvSpPr>
              <p:nvPr/>
            </p:nvSpPr>
            <p:spPr bwMode="auto">
              <a:xfrm flipH="1">
                <a:off x="296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7" name="Line 6414"/>
              <p:cNvSpPr>
                <a:spLocks noChangeShapeType="1"/>
              </p:cNvSpPr>
              <p:nvPr/>
            </p:nvSpPr>
            <p:spPr bwMode="auto">
              <a:xfrm flipH="1">
                <a:off x="2964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8" name="Line 6415"/>
              <p:cNvSpPr>
                <a:spLocks noChangeShapeType="1"/>
              </p:cNvSpPr>
              <p:nvPr/>
            </p:nvSpPr>
            <p:spPr bwMode="auto">
              <a:xfrm>
                <a:off x="2966" y="257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9" name="Line 6416"/>
              <p:cNvSpPr>
                <a:spLocks noChangeShapeType="1"/>
              </p:cNvSpPr>
              <p:nvPr/>
            </p:nvSpPr>
            <p:spPr bwMode="auto">
              <a:xfrm flipV="1">
                <a:off x="2966" y="257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0" name="Line 6417"/>
              <p:cNvSpPr>
                <a:spLocks noChangeShapeType="1"/>
              </p:cNvSpPr>
              <p:nvPr/>
            </p:nvSpPr>
            <p:spPr bwMode="auto">
              <a:xfrm>
                <a:off x="2967" y="2575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1" name="Line 6418"/>
              <p:cNvSpPr>
                <a:spLocks noChangeShapeType="1"/>
              </p:cNvSpPr>
              <p:nvPr/>
            </p:nvSpPr>
            <p:spPr bwMode="auto">
              <a:xfrm flipV="1">
                <a:off x="2967" y="257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2" name="Line 6419"/>
              <p:cNvSpPr>
                <a:spLocks noChangeShapeType="1"/>
              </p:cNvSpPr>
              <p:nvPr/>
            </p:nvSpPr>
            <p:spPr bwMode="auto">
              <a:xfrm flipV="1">
                <a:off x="2967" y="257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3" name="Line 6420"/>
              <p:cNvSpPr>
                <a:spLocks noChangeShapeType="1"/>
              </p:cNvSpPr>
              <p:nvPr/>
            </p:nvSpPr>
            <p:spPr bwMode="auto">
              <a:xfrm flipH="1" flipV="1">
                <a:off x="2966" y="2574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4" name="Line 6421"/>
              <p:cNvSpPr>
                <a:spLocks noChangeShapeType="1"/>
              </p:cNvSpPr>
              <p:nvPr/>
            </p:nvSpPr>
            <p:spPr bwMode="auto">
              <a:xfrm flipV="1">
                <a:off x="2966" y="25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5" name="Line 6422"/>
              <p:cNvSpPr>
                <a:spLocks noChangeShapeType="1"/>
              </p:cNvSpPr>
              <p:nvPr/>
            </p:nvSpPr>
            <p:spPr bwMode="auto">
              <a:xfrm flipH="1" flipV="1">
                <a:off x="2966" y="25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6" name="Line 6423"/>
              <p:cNvSpPr>
                <a:spLocks noChangeShapeType="1"/>
              </p:cNvSpPr>
              <p:nvPr/>
            </p:nvSpPr>
            <p:spPr bwMode="auto">
              <a:xfrm flipV="1">
                <a:off x="2966" y="25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7" name="Line 6424"/>
              <p:cNvSpPr>
                <a:spLocks noChangeShapeType="1"/>
              </p:cNvSpPr>
              <p:nvPr/>
            </p:nvSpPr>
            <p:spPr bwMode="auto">
              <a:xfrm flipH="1" flipV="1">
                <a:off x="2966" y="257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8" name="Line 6425"/>
              <p:cNvSpPr>
                <a:spLocks noChangeShapeType="1"/>
              </p:cNvSpPr>
              <p:nvPr/>
            </p:nvSpPr>
            <p:spPr bwMode="auto">
              <a:xfrm flipV="1">
                <a:off x="2966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9" name="Line 6426"/>
              <p:cNvSpPr>
                <a:spLocks noChangeShapeType="1"/>
              </p:cNvSpPr>
              <p:nvPr/>
            </p:nvSpPr>
            <p:spPr bwMode="auto">
              <a:xfrm flipH="1" flipV="1">
                <a:off x="2966" y="25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0" name="Line 6427"/>
              <p:cNvSpPr>
                <a:spLocks noChangeShapeType="1"/>
              </p:cNvSpPr>
              <p:nvPr/>
            </p:nvSpPr>
            <p:spPr bwMode="auto">
              <a:xfrm flipV="1">
                <a:off x="2966" y="25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1" name="Line 6428"/>
              <p:cNvSpPr>
                <a:spLocks noChangeShapeType="1"/>
              </p:cNvSpPr>
              <p:nvPr/>
            </p:nvSpPr>
            <p:spPr bwMode="auto">
              <a:xfrm flipH="1" flipV="1">
                <a:off x="296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2" name="Line 6429"/>
              <p:cNvSpPr>
                <a:spLocks noChangeShapeType="1"/>
              </p:cNvSpPr>
              <p:nvPr/>
            </p:nvSpPr>
            <p:spPr bwMode="auto">
              <a:xfrm flipH="1" flipV="1">
                <a:off x="296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3" name="Line 6430"/>
              <p:cNvSpPr>
                <a:spLocks noChangeShapeType="1"/>
              </p:cNvSpPr>
              <p:nvPr/>
            </p:nvSpPr>
            <p:spPr bwMode="auto">
              <a:xfrm flipV="1">
                <a:off x="2965" y="256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4" name="Line 6431"/>
              <p:cNvSpPr>
                <a:spLocks noChangeShapeType="1"/>
              </p:cNvSpPr>
              <p:nvPr/>
            </p:nvSpPr>
            <p:spPr bwMode="auto">
              <a:xfrm flipH="1" flipV="1"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5" name="Line 6432"/>
              <p:cNvSpPr>
                <a:spLocks noChangeShapeType="1"/>
              </p:cNvSpPr>
              <p:nvPr/>
            </p:nvSpPr>
            <p:spPr bwMode="auto">
              <a:xfrm flipV="1"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6" name="Line 6433"/>
              <p:cNvSpPr>
                <a:spLocks noChangeShapeType="1"/>
              </p:cNvSpPr>
              <p:nvPr/>
            </p:nvSpPr>
            <p:spPr bwMode="auto">
              <a:xfrm flipV="1"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7" name="Line 6434"/>
              <p:cNvSpPr>
                <a:spLocks noChangeShapeType="1"/>
              </p:cNvSpPr>
              <p:nvPr/>
            </p:nvSpPr>
            <p:spPr bwMode="auto">
              <a:xfrm flipH="1"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8" name="Line 6435"/>
              <p:cNvSpPr>
                <a:spLocks noChangeShapeType="1"/>
              </p:cNvSpPr>
              <p:nvPr/>
            </p:nvSpPr>
            <p:spPr bwMode="auto">
              <a:xfrm>
                <a:off x="2965" y="25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9" name="Line 6436"/>
              <p:cNvSpPr>
                <a:spLocks noChangeShapeType="1"/>
              </p:cNvSpPr>
              <p:nvPr/>
            </p:nvSpPr>
            <p:spPr bwMode="auto">
              <a:xfrm>
                <a:off x="2830" y="2448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0" name="Freeform 6437"/>
              <p:cNvSpPr>
                <a:spLocks/>
              </p:cNvSpPr>
              <p:nvPr/>
            </p:nvSpPr>
            <p:spPr bwMode="auto">
              <a:xfrm>
                <a:off x="1567" y="3137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7"/>
                  <a:gd name="T64" fmla="*/ 0 h 19"/>
                  <a:gd name="T65" fmla="*/ 37 w 37"/>
                  <a:gd name="T66" fmla="*/ 19 h 1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7" h="19">
                    <a:moveTo>
                      <a:pt x="0" y="0"/>
                    </a:moveTo>
                    <a:lnTo>
                      <a:pt x="1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10" y="16"/>
                    </a:lnTo>
                    <a:lnTo>
                      <a:pt x="12" y="17"/>
                    </a:lnTo>
                    <a:lnTo>
                      <a:pt x="16" y="18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28" y="17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4" y="13"/>
                    </a:lnTo>
                    <a:lnTo>
                      <a:pt x="35" y="11"/>
                    </a:lnTo>
                    <a:lnTo>
                      <a:pt x="37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1" name="Freeform 6438"/>
              <p:cNvSpPr>
                <a:spLocks/>
              </p:cNvSpPr>
              <p:nvPr/>
            </p:nvSpPr>
            <p:spPr bwMode="auto">
              <a:xfrm>
                <a:off x="1497" y="3137"/>
                <a:ext cx="9" cy="5"/>
              </a:xfrm>
              <a:custGeom>
                <a:avLst/>
                <a:gdLst>
                  <a:gd name="T0" fmla="*/ 0 w 35"/>
                  <a:gd name="T1" fmla="*/ 0 h 19"/>
                  <a:gd name="T2" fmla="*/ 0 w 35"/>
                  <a:gd name="T3" fmla="*/ 0 h 19"/>
                  <a:gd name="T4" fmla="*/ 0 w 35"/>
                  <a:gd name="T5" fmla="*/ 0 h 19"/>
                  <a:gd name="T6" fmla="*/ 0 w 35"/>
                  <a:gd name="T7" fmla="*/ 0 h 19"/>
                  <a:gd name="T8" fmla="*/ 0 w 35"/>
                  <a:gd name="T9" fmla="*/ 0 h 19"/>
                  <a:gd name="T10" fmla="*/ 0 w 35"/>
                  <a:gd name="T11" fmla="*/ 0 h 19"/>
                  <a:gd name="T12" fmla="*/ 0 w 35"/>
                  <a:gd name="T13" fmla="*/ 0 h 19"/>
                  <a:gd name="T14" fmla="*/ 0 w 35"/>
                  <a:gd name="T15" fmla="*/ 0 h 19"/>
                  <a:gd name="T16" fmla="*/ 0 w 35"/>
                  <a:gd name="T17" fmla="*/ 0 h 19"/>
                  <a:gd name="T18" fmla="*/ 0 w 35"/>
                  <a:gd name="T19" fmla="*/ 0 h 19"/>
                  <a:gd name="T20" fmla="*/ 0 w 35"/>
                  <a:gd name="T21" fmla="*/ 0 h 19"/>
                  <a:gd name="T22" fmla="*/ 0 w 35"/>
                  <a:gd name="T23" fmla="*/ 0 h 19"/>
                  <a:gd name="T24" fmla="*/ 0 w 35"/>
                  <a:gd name="T25" fmla="*/ 0 h 19"/>
                  <a:gd name="T26" fmla="*/ 0 w 35"/>
                  <a:gd name="T27" fmla="*/ 0 h 19"/>
                  <a:gd name="T28" fmla="*/ 0 w 35"/>
                  <a:gd name="T29" fmla="*/ 0 h 19"/>
                  <a:gd name="T30" fmla="*/ 0 w 35"/>
                  <a:gd name="T31" fmla="*/ 0 h 19"/>
                  <a:gd name="T32" fmla="*/ 0 w 35"/>
                  <a:gd name="T33" fmla="*/ 0 h 19"/>
                  <a:gd name="T34" fmla="*/ 0 w 35"/>
                  <a:gd name="T35" fmla="*/ 0 h 19"/>
                  <a:gd name="T36" fmla="*/ 0 w 35"/>
                  <a:gd name="T37" fmla="*/ 0 h 19"/>
                  <a:gd name="T38" fmla="*/ 0 w 35"/>
                  <a:gd name="T39" fmla="*/ 0 h 19"/>
                  <a:gd name="T40" fmla="*/ 0 w 35"/>
                  <a:gd name="T41" fmla="*/ 0 h 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19"/>
                  <a:gd name="T65" fmla="*/ 35 w 35"/>
                  <a:gd name="T66" fmla="*/ 19 h 1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19">
                    <a:moveTo>
                      <a:pt x="0" y="9"/>
                    </a:moveTo>
                    <a:lnTo>
                      <a:pt x="1" y="11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3" y="17"/>
                    </a:lnTo>
                    <a:lnTo>
                      <a:pt x="25" y="16"/>
                    </a:lnTo>
                    <a:lnTo>
                      <a:pt x="28" y="15"/>
                    </a:lnTo>
                    <a:lnTo>
                      <a:pt x="29" y="13"/>
                    </a:lnTo>
                    <a:lnTo>
                      <a:pt x="31" y="12"/>
                    </a:lnTo>
                    <a:lnTo>
                      <a:pt x="32" y="9"/>
                    </a:lnTo>
                    <a:lnTo>
                      <a:pt x="34" y="7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2" name="Freeform 6439"/>
              <p:cNvSpPr>
                <a:spLocks/>
              </p:cNvSpPr>
              <p:nvPr/>
            </p:nvSpPr>
            <p:spPr bwMode="auto">
              <a:xfrm>
                <a:off x="2663" y="3137"/>
                <a:ext cx="8" cy="5"/>
              </a:xfrm>
              <a:custGeom>
                <a:avLst/>
                <a:gdLst>
                  <a:gd name="T0" fmla="*/ 0 w 35"/>
                  <a:gd name="T1" fmla="*/ 0 h 19"/>
                  <a:gd name="T2" fmla="*/ 0 w 35"/>
                  <a:gd name="T3" fmla="*/ 0 h 19"/>
                  <a:gd name="T4" fmla="*/ 0 w 35"/>
                  <a:gd name="T5" fmla="*/ 0 h 19"/>
                  <a:gd name="T6" fmla="*/ 0 w 35"/>
                  <a:gd name="T7" fmla="*/ 0 h 19"/>
                  <a:gd name="T8" fmla="*/ 0 w 35"/>
                  <a:gd name="T9" fmla="*/ 0 h 19"/>
                  <a:gd name="T10" fmla="*/ 0 w 35"/>
                  <a:gd name="T11" fmla="*/ 0 h 19"/>
                  <a:gd name="T12" fmla="*/ 0 w 35"/>
                  <a:gd name="T13" fmla="*/ 0 h 19"/>
                  <a:gd name="T14" fmla="*/ 0 w 35"/>
                  <a:gd name="T15" fmla="*/ 0 h 19"/>
                  <a:gd name="T16" fmla="*/ 0 w 35"/>
                  <a:gd name="T17" fmla="*/ 0 h 19"/>
                  <a:gd name="T18" fmla="*/ 0 w 35"/>
                  <a:gd name="T19" fmla="*/ 0 h 19"/>
                  <a:gd name="T20" fmla="*/ 0 w 35"/>
                  <a:gd name="T21" fmla="*/ 0 h 19"/>
                  <a:gd name="T22" fmla="*/ 0 w 35"/>
                  <a:gd name="T23" fmla="*/ 0 h 19"/>
                  <a:gd name="T24" fmla="*/ 0 w 35"/>
                  <a:gd name="T25" fmla="*/ 0 h 19"/>
                  <a:gd name="T26" fmla="*/ 0 w 35"/>
                  <a:gd name="T27" fmla="*/ 0 h 19"/>
                  <a:gd name="T28" fmla="*/ 0 w 35"/>
                  <a:gd name="T29" fmla="*/ 0 h 19"/>
                  <a:gd name="T30" fmla="*/ 0 w 35"/>
                  <a:gd name="T31" fmla="*/ 0 h 19"/>
                  <a:gd name="T32" fmla="*/ 0 w 35"/>
                  <a:gd name="T33" fmla="*/ 0 h 19"/>
                  <a:gd name="T34" fmla="*/ 0 w 35"/>
                  <a:gd name="T35" fmla="*/ 0 h 19"/>
                  <a:gd name="T36" fmla="*/ 0 w 35"/>
                  <a:gd name="T37" fmla="*/ 0 h 19"/>
                  <a:gd name="T38" fmla="*/ 0 w 35"/>
                  <a:gd name="T39" fmla="*/ 0 h 19"/>
                  <a:gd name="T40" fmla="*/ 0 w 35"/>
                  <a:gd name="T41" fmla="*/ 0 h 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19"/>
                  <a:gd name="T65" fmla="*/ 35 w 35"/>
                  <a:gd name="T66" fmla="*/ 19 h 1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19">
                    <a:moveTo>
                      <a:pt x="0" y="9"/>
                    </a:moveTo>
                    <a:lnTo>
                      <a:pt x="1" y="11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6" y="16"/>
                    </a:lnTo>
                    <a:lnTo>
                      <a:pt x="8" y="17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3" y="17"/>
                    </a:lnTo>
                    <a:lnTo>
                      <a:pt x="25" y="16"/>
                    </a:lnTo>
                    <a:lnTo>
                      <a:pt x="27" y="15"/>
                    </a:lnTo>
                    <a:lnTo>
                      <a:pt x="29" y="13"/>
                    </a:lnTo>
                    <a:lnTo>
                      <a:pt x="31" y="12"/>
                    </a:lnTo>
                    <a:lnTo>
                      <a:pt x="32" y="9"/>
                    </a:lnTo>
                    <a:lnTo>
                      <a:pt x="33" y="7"/>
                    </a:lnTo>
                    <a:lnTo>
                      <a:pt x="34" y="5"/>
                    </a:lnTo>
                    <a:lnTo>
                      <a:pt x="35" y="2"/>
                    </a:lnTo>
                    <a:lnTo>
                      <a:pt x="3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3" name="Freeform 6440"/>
              <p:cNvSpPr>
                <a:spLocks/>
              </p:cNvSpPr>
              <p:nvPr/>
            </p:nvSpPr>
            <p:spPr bwMode="auto">
              <a:xfrm>
                <a:off x="2732" y="3137"/>
                <a:ext cx="9" cy="5"/>
              </a:xfrm>
              <a:custGeom>
                <a:avLst/>
                <a:gdLst>
                  <a:gd name="T0" fmla="*/ 0 w 35"/>
                  <a:gd name="T1" fmla="*/ 0 h 19"/>
                  <a:gd name="T2" fmla="*/ 0 w 35"/>
                  <a:gd name="T3" fmla="*/ 0 h 19"/>
                  <a:gd name="T4" fmla="*/ 0 w 35"/>
                  <a:gd name="T5" fmla="*/ 0 h 19"/>
                  <a:gd name="T6" fmla="*/ 0 w 35"/>
                  <a:gd name="T7" fmla="*/ 0 h 19"/>
                  <a:gd name="T8" fmla="*/ 0 w 35"/>
                  <a:gd name="T9" fmla="*/ 0 h 19"/>
                  <a:gd name="T10" fmla="*/ 0 w 35"/>
                  <a:gd name="T11" fmla="*/ 0 h 19"/>
                  <a:gd name="T12" fmla="*/ 0 w 35"/>
                  <a:gd name="T13" fmla="*/ 0 h 19"/>
                  <a:gd name="T14" fmla="*/ 0 w 35"/>
                  <a:gd name="T15" fmla="*/ 0 h 19"/>
                  <a:gd name="T16" fmla="*/ 0 w 35"/>
                  <a:gd name="T17" fmla="*/ 0 h 19"/>
                  <a:gd name="T18" fmla="*/ 0 w 35"/>
                  <a:gd name="T19" fmla="*/ 0 h 19"/>
                  <a:gd name="T20" fmla="*/ 0 w 35"/>
                  <a:gd name="T21" fmla="*/ 0 h 19"/>
                  <a:gd name="T22" fmla="*/ 0 w 35"/>
                  <a:gd name="T23" fmla="*/ 0 h 19"/>
                  <a:gd name="T24" fmla="*/ 0 w 35"/>
                  <a:gd name="T25" fmla="*/ 0 h 19"/>
                  <a:gd name="T26" fmla="*/ 0 w 35"/>
                  <a:gd name="T27" fmla="*/ 0 h 19"/>
                  <a:gd name="T28" fmla="*/ 0 w 35"/>
                  <a:gd name="T29" fmla="*/ 0 h 19"/>
                  <a:gd name="T30" fmla="*/ 0 w 35"/>
                  <a:gd name="T31" fmla="*/ 0 h 19"/>
                  <a:gd name="T32" fmla="*/ 0 w 35"/>
                  <a:gd name="T33" fmla="*/ 0 h 19"/>
                  <a:gd name="T34" fmla="*/ 0 w 35"/>
                  <a:gd name="T35" fmla="*/ 0 h 19"/>
                  <a:gd name="T36" fmla="*/ 0 w 35"/>
                  <a:gd name="T37" fmla="*/ 0 h 19"/>
                  <a:gd name="T38" fmla="*/ 0 w 35"/>
                  <a:gd name="T39" fmla="*/ 0 h 19"/>
                  <a:gd name="T40" fmla="*/ 0 w 35"/>
                  <a:gd name="T41" fmla="*/ 0 h 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19"/>
                  <a:gd name="T65" fmla="*/ 35 w 35"/>
                  <a:gd name="T66" fmla="*/ 19 h 1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19">
                    <a:moveTo>
                      <a:pt x="0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10" y="16"/>
                    </a:lnTo>
                    <a:lnTo>
                      <a:pt x="12" y="17"/>
                    </a:lnTo>
                    <a:lnTo>
                      <a:pt x="14" y="18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7"/>
                    </a:lnTo>
                    <a:lnTo>
                      <a:pt x="29" y="16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4" y="11"/>
                    </a:lnTo>
                    <a:lnTo>
                      <a:pt x="35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4" name="Line 6441"/>
              <p:cNvSpPr>
                <a:spLocks noChangeShapeType="1"/>
              </p:cNvSpPr>
              <p:nvPr/>
            </p:nvSpPr>
            <p:spPr bwMode="auto">
              <a:xfrm>
                <a:off x="1610" y="285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5" name="Line 6442"/>
              <p:cNvSpPr>
                <a:spLocks noChangeShapeType="1"/>
              </p:cNvSpPr>
              <p:nvPr/>
            </p:nvSpPr>
            <p:spPr bwMode="auto">
              <a:xfrm flipH="1">
                <a:off x="1603" y="296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6" name="Line 6443"/>
              <p:cNvSpPr>
                <a:spLocks noChangeShapeType="1"/>
              </p:cNvSpPr>
              <p:nvPr/>
            </p:nvSpPr>
            <p:spPr bwMode="auto">
              <a:xfrm flipH="1">
                <a:off x="1550" y="296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7" name="Line 6444"/>
              <p:cNvSpPr>
                <a:spLocks noChangeShapeType="1"/>
              </p:cNvSpPr>
              <p:nvPr/>
            </p:nvSpPr>
            <p:spPr bwMode="auto">
              <a:xfrm flipH="1">
                <a:off x="1497" y="296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8" name="Line 6445"/>
              <p:cNvSpPr>
                <a:spLocks noChangeShapeType="1"/>
              </p:cNvSpPr>
              <p:nvPr/>
            </p:nvSpPr>
            <p:spPr bwMode="auto">
              <a:xfrm flipH="1">
                <a:off x="1412" y="2966"/>
                <a:ext cx="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9" name="Line 6446"/>
              <p:cNvSpPr>
                <a:spLocks noChangeShapeType="1"/>
              </p:cNvSpPr>
              <p:nvPr/>
            </p:nvSpPr>
            <p:spPr bwMode="auto">
              <a:xfrm flipH="1">
                <a:off x="1512" y="2966"/>
                <a:ext cx="1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0" name="Line 6447"/>
              <p:cNvSpPr>
                <a:spLocks noChangeShapeType="1"/>
              </p:cNvSpPr>
              <p:nvPr/>
            </p:nvSpPr>
            <p:spPr bwMode="auto">
              <a:xfrm>
                <a:off x="1543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1" name="Line 6448"/>
              <p:cNvSpPr>
                <a:spLocks noChangeShapeType="1"/>
              </p:cNvSpPr>
              <p:nvPr/>
            </p:nvSpPr>
            <p:spPr bwMode="auto">
              <a:xfrm flipH="1" flipV="1">
                <a:off x="1549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2" name="Line 6449"/>
              <p:cNvSpPr>
                <a:spLocks noChangeShapeType="1"/>
              </p:cNvSpPr>
              <p:nvPr/>
            </p:nvSpPr>
            <p:spPr bwMode="auto">
              <a:xfrm flipH="1">
                <a:off x="1536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3" name="Freeform 6450"/>
              <p:cNvSpPr>
                <a:spLocks/>
              </p:cNvSpPr>
              <p:nvPr/>
            </p:nvSpPr>
            <p:spPr bwMode="auto">
              <a:xfrm>
                <a:off x="1545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4" name="Freeform 6451"/>
              <p:cNvSpPr>
                <a:spLocks/>
              </p:cNvSpPr>
              <p:nvPr/>
            </p:nvSpPr>
            <p:spPr bwMode="auto">
              <a:xfrm>
                <a:off x="1544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5" name="Freeform 6452"/>
              <p:cNvSpPr>
                <a:spLocks/>
              </p:cNvSpPr>
              <p:nvPr/>
            </p:nvSpPr>
            <p:spPr bwMode="auto">
              <a:xfrm>
                <a:off x="1544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6" name="Freeform 6453"/>
              <p:cNvSpPr>
                <a:spLocks/>
              </p:cNvSpPr>
              <p:nvPr/>
            </p:nvSpPr>
            <p:spPr bwMode="auto">
              <a:xfrm>
                <a:off x="1544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7" name="Freeform 6454"/>
              <p:cNvSpPr>
                <a:spLocks/>
              </p:cNvSpPr>
              <p:nvPr/>
            </p:nvSpPr>
            <p:spPr bwMode="auto">
              <a:xfrm>
                <a:off x="1544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8" name="Freeform 6455"/>
              <p:cNvSpPr>
                <a:spLocks/>
              </p:cNvSpPr>
              <p:nvPr/>
            </p:nvSpPr>
            <p:spPr bwMode="auto">
              <a:xfrm>
                <a:off x="1544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9" name="Freeform 6456"/>
              <p:cNvSpPr>
                <a:spLocks/>
              </p:cNvSpPr>
              <p:nvPr/>
            </p:nvSpPr>
            <p:spPr bwMode="auto">
              <a:xfrm>
                <a:off x="1544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0" name="Freeform 6457"/>
              <p:cNvSpPr>
                <a:spLocks/>
              </p:cNvSpPr>
              <p:nvPr/>
            </p:nvSpPr>
            <p:spPr bwMode="auto">
              <a:xfrm>
                <a:off x="1545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1" name="Freeform 6458"/>
              <p:cNvSpPr>
                <a:spLocks/>
              </p:cNvSpPr>
              <p:nvPr/>
            </p:nvSpPr>
            <p:spPr bwMode="auto">
              <a:xfrm>
                <a:off x="1545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2" name="Freeform 6459"/>
              <p:cNvSpPr>
                <a:spLocks/>
              </p:cNvSpPr>
              <p:nvPr/>
            </p:nvSpPr>
            <p:spPr bwMode="auto">
              <a:xfrm>
                <a:off x="1546" y="29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3" name="Freeform 6460"/>
              <p:cNvSpPr>
                <a:spLocks/>
              </p:cNvSpPr>
              <p:nvPr/>
            </p:nvSpPr>
            <p:spPr bwMode="auto">
              <a:xfrm>
                <a:off x="1546" y="2961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4" name="Freeform 6461"/>
              <p:cNvSpPr>
                <a:spLocks/>
              </p:cNvSpPr>
              <p:nvPr/>
            </p:nvSpPr>
            <p:spPr bwMode="auto">
              <a:xfrm>
                <a:off x="1547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5" name="Freeform 6462"/>
              <p:cNvSpPr>
                <a:spLocks/>
              </p:cNvSpPr>
              <p:nvPr/>
            </p:nvSpPr>
            <p:spPr bwMode="auto">
              <a:xfrm>
                <a:off x="1547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6" name="Freeform 6463"/>
              <p:cNvSpPr>
                <a:spLocks/>
              </p:cNvSpPr>
              <p:nvPr/>
            </p:nvSpPr>
            <p:spPr bwMode="auto">
              <a:xfrm>
                <a:off x="1546" y="295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7" name="Freeform 6464"/>
              <p:cNvSpPr>
                <a:spLocks/>
              </p:cNvSpPr>
              <p:nvPr/>
            </p:nvSpPr>
            <p:spPr bwMode="auto">
              <a:xfrm>
                <a:off x="1546" y="295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8" name="Freeform 6465"/>
              <p:cNvSpPr>
                <a:spLocks/>
              </p:cNvSpPr>
              <p:nvPr/>
            </p:nvSpPr>
            <p:spPr bwMode="auto">
              <a:xfrm>
                <a:off x="1545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49" name="Freeform 6466"/>
              <p:cNvSpPr>
                <a:spLocks/>
              </p:cNvSpPr>
              <p:nvPr/>
            </p:nvSpPr>
            <p:spPr bwMode="auto">
              <a:xfrm>
                <a:off x="1545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0" name="Freeform 6467"/>
              <p:cNvSpPr>
                <a:spLocks/>
              </p:cNvSpPr>
              <p:nvPr/>
            </p:nvSpPr>
            <p:spPr bwMode="auto">
              <a:xfrm>
                <a:off x="1544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1" name="Freeform 6468"/>
              <p:cNvSpPr>
                <a:spLocks/>
              </p:cNvSpPr>
              <p:nvPr/>
            </p:nvSpPr>
            <p:spPr bwMode="auto">
              <a:xfrm>
                <a:off x="1544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2" name="Freeform 6469"/>
              <p:cNvSpPr>
                <a:spLocks/>
              </p:cNvSpPr>
              <p:nvPr/>
            </p:nvSpPr>
            <p:spPr bwMode="auto">
              <a:xfrm>
                <a:off x="1544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3" name="Freeform 6470"/>
              <p:cNvSpPr>
                <a:spLocks/>
              </p:cNvSpPr>
              <p:nvPr/>
            </p:nvSpPr>
            <p:spPr bwMode="auto">
              <a:xfrm>
                <a:off x="1544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4" name="Freeform 6471"/>
              <p:cNvSpPr>
                <a:spLocks/>
              </p:cNvSpPr>
              <p:nvPr/>
            </p:nvSpPr>
            <p:spPr bwMode="auto">
              <a:xfrm>
                <a:off x="1544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5" name="Freeform 6472"/>
              <p:cNvSpPr>
                <a:spLocks/>
              </p:cNvSpPr>
              <p:nvPr/>
            </p:nvSpPr>
            <p:spPr bwMode="auto">
              <a:xfrm>
                <a:off x="1544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6" name="Freeform 6473"/>
              <p:cNvSpPr>
                <a:spLocks/>
              </p:cNvSpPr>
              <p:nvPr/>
            </p:nvSpPr>
            <p:spPr bwMode="auto">
              <a:xfrm>
                <a:off x="1545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7" name="Freeform 6474"/>
              <p:cNvSpPr>
                <a:spLocks/>
              </p:cNvSpPr>
              <p:nvPr/>
            </p:nvSpPr>
            <p:spPr bwMode="auto">
              <a:xfrm>
                <a:off x="1545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8" name="Line 6475"/>
              <p:cNvSpPr>
                <a:spLocks noChangeShapeType="1"/>
              </p:cNvSpPr>
              <p:nvPr/>
            </p:nvSpPr>
            <p:spPr bwMode="auto">
              <a:xfrm flipV="1">
                <a:off x="1546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59" name="Freeform 6476"/>
              <p:cNvSpPr>
                <a:spLocks/>
              </p:cNvSpPr>
              <p:nvPr/>
            </p:nvSpPr>
            <p:spPr bwMode="auto">
              <a:xfrm>
                <a:off x="1546" y="2972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0" name="Freeform 6477"/>
              <p:cNvSpPr>
                <a:spLocks/>
              </p:cNvSpPr>
              <p:nvPr/>
            </p:nvSpPr>
            <p:spPr bwMode="auto">
              <a:xfrm>
                <a:off x="1547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1" name="Freeform 6478"/>
              <p:cNvSpPr>
                <a:spLocks/>
              </p:cNvSpPr>
              <p:nvPr/>
            </p:nvSpPr>
            <p:spPr bwMode="auto">
              <a:xfrm>
                <a:off x="1547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2" name="Freeform 6479"/>
              <p:cNvSpPr>
                <a:spLocks/>
              </p:cNvSpPr>
              <p:nvPr/>
            </p:nvSpPr>
            <p:spPr bwMode="auto">
              <a:xfrm>
                <a:off x="1546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3" name="Freeform 6480"/>
              <p:cNvSpPr>
                <a:spLocks/>
              </p:cNvSpPr>
              <p:nvPr/>
            </p:nvSpPr>
            <p:spPr bwMode="auto">
              <a:xfrm>
                <a:off x="1546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4" name="Freeform 6481"/>
              <p:cNvSpPr>
                <a:spLocks/>
              </p:cNvSpPr>
              <p:nvPr/>
            </p:nvSpPr>
            <p:spPr bwMode="auto">
              <a:xfrm>
                <a:off x="1545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5" name="Line 6482"/>
              <p:cNvSpPr>
                <a:spLocks noChangeShapeType="1"/>
              </p:cNvSpPr>
              <p:nvPr/>
            </p:nvSpPr>
            <p:spPr bwMode="auto">
              <a:xfrm>
                <a:off x="1543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6" name="Line 6483"/>
              <p:cNvSpPr>
                <a:spLocks noChangeShapeType="1"/>
              </p:cNvSpPr>
              <p:nvPr/>
            </p:nvSpPr>
            <p:spPr bwMode="auto">
              <a:xfrm>
                <a:off x="1536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7" name="Line 6484"/>
              <p:cNvSpPr>
                <a:spLocks noChangeShapeType="1"/>
              </p:cNvSpPr>
              <p:nvPr/>
            </p:nvSpPr>
            <p:spPr bwMode="auto">
              <a:xfrm>
                <a:off x="1536" y="299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8" name="Line 6485"/>
              <p:cNvSpPr>
                <a:spLocks noChangeShapeType="1"/>
              </p:cNvSpPr>
              <p:nvPr/>
            </p:nvSpPr>
            <p:spPr bwMode="auto">
              <a:xfrm flipH="1">
                <a:off x="1523" y="299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9" name="Line 6486"/>
              <p:cNvSpPr>
                <a:spLocks noChangeShapeType="1"/>
              </p:cNvSpPr>
              <p:nvPr/>
            </p:nvSpPr>
            <p:spPr bwMode="auto">
              <a:xfrm flipH="1">
                <a:off x="1522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0" name="Line 6487"/>
              <p:cNvSpPr>
                <a:spLocks noChangeShapeType="1"/>
              </p:cNvSpPr>
              <p:nvPr/>
            </p:nvSpPr>
            <p:spPr bwMode="auto">
              <a:xfrm>
                <a:off x="1529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1" name="Freeform 6488"/>
              <p:cNvSpPr>
                <a:spLocks/>
              </p:cNvSpPr>
              <p:nvPr/>
            </p:nvSpPr>
            <p:spPr bwMode="auto">
              <a:xfrm>
                <a:off x="1527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2" name="Freeform 6489"/>
              <p:cNvSpPr>
                <a:spLocks/>
              </p:cNvSpPr>
              <p:nvPr/>
            </p:nvSpPr>
            <p:spPr bwMode="auto">
              <a:xfrm>
                <a:off x="1528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3" name="Freeform 6490"/>
              <p:cNvSpPr>
                <a:spLocks/>
              </p:cNvSpPr>
              <p:nvPr/>
            </p:nvSpPr>
            <p:spPr bwMode="auto">
              <a:xfrm>
                <a:off x="1528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4" name="Freeform 6491"/>
              <p:cNvSpPr>
                <a:spLocks/>
              </p:cNvSpPr>
              <p:nvPr/>
            </p:nvSpPr>
            <p:spPr bwMode="auto">
              <a:xfrm>
                <a:off x="1528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5" name="Freeform 6492"/>
              <p:cNvSpPr>
                <a:spLocks/>
              </p:cNvSpPr>
              <p:nvPr/>
            </p:nvSpPr>
            <p:spPr bwMode="auto">
              <a:xfrm>
                <a:off x="1528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6" name="Freeform 6493"/>
              <p:cNvSpPr>
                <a:spLocks/>
              </p:cNvSpPr>
              <p:nvPr/>
            </p:nvSpPr>
            <p:spPr bwMode="auto">
              <a:xfrm>
                <a:off x="1528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7" name="Freeform 6494"/>
              <p:cNvSpPr>
                <a:spLocks/>
              </p:cNvSpPr>
              <p:nvPr/>
            </p:nvSpPr>
            <p:spPr bwMode="auto">
              <a:xfrm>
                <a:off x="1528" y="297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8" name="Freeform 6495"/>
              <p:cNvSpPr>
                <a:spLocks/>
              </p:cNvSpPr>
              <p:nvPr/>
            </p:nvSpPr>
            <p:spPr bwMode="auto">
              <a:xfrm>
                <a:off x="1527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79" name="Freeform 6496"/>
              <p:cNvSpPr>
                <a:spLocks/>
              </p:cNvSpPr>
              <p:nvPr/>
            </p:nvSpPr>
            <p:spPr bwMode="auto">
              <a:xfrm>
                <a:off x="1527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0" name="Freeform 6497"/>
              <p:cNvSpPr>
                <a:spLocks/>
              </p:cNvSpPr>
              <p:nvPr/>
            </p:nvSpPr>
            <p:spPr bwMode="auto">
              <a:xfrm>
                <a:off x="1526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1" name="Freeform 6498"/>
              <p:cNvSpPr>
                <a:spLocks/>
              </p:cNvSpPr>
              <p:nvPr/>
            </p:nvSpPr>
            <p:spPr bwMode="auto">
              <a:xfrm>
                <a:off x="1526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2" name="Freeform 6499"/>
              <p:cNvSpPr>
                <a:spLocks/>
              </p:cNvSpPr>
              <p:nvPr/>
            </p:nvSpPr>
            <p:spPr bwMode="auto">
              <a:xfrm>
                <a:off x="1526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3" name="Freeform 6500"/>
              <p:cNvSpPr>
                <a:spLocks/>
              </p:cNvSpPr>
              <p:nvPr/>
            </p:nvSpPr>
            <p:spPr bwMode="auto">
              <a:xfrm>
                <a:off x="1526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4" name="Freeform 6501"/>
              <p:cNvSpPr>
                <a:spLocks/>
              </p:cNvSpPr>
              <p:nvPr/>
            </p:nvSpPr>
            <p:spPr bwMode="auto">
              <a:xfrm>
                <a:off x="1526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5" name="Freeform 6502"/>
              <p:cNvSpPr>
                <a:spLocks/>
              </p:cNvSpPr>
              <p:nvPr/>
            </p:nvSpPr>
            <p:spPr bwMode="auto">
              <a:xfrm>
                <a:off x="1526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6" name="Freeform 6503"/>
              <p:cNvSpPr>
                <a:spLocks/>
              </p:cNvSpPr>
              <p:nvPr/>
            </p:nvSpPr>
            <p:spPr bwMode="auto">
              <a:xfrm>
                <a:off x="1527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7" name="Freeform 6504"/>
              <p:cNvSpPr>
                <a:spLocks/>
              </p:cNvSpPr>
              <p:nvPr/>
            </p:nvSpPr>
            <p:spPr bwMode="auto">
              <a:xfrm>
                <a:off x="1527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8" name="Freeform 6505"/>
              <p:cNvSpPr>
                <a:spLocks/>
              </p:cNvSpPr>
              <p:nvPr/>
            </p:nvSpPr>
            <p:spPr bwMode="auto">
              <a:xfrm>
                <a:off x="1528" y="295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9" name="Freeform 6506"/>
              <p:cNvSpPr>
                <a:spLocks/>
              </p:cNvSpPr>
              <p:nvPr/>
            </p:nvSpPr>
            <p:spPr bwMode="auto">
              <a:xfrm>
                <a:off x="1528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0" name="Freeform 6507"/>
              <p:cNvSpPr>
                <a:spLocks/>
              </p:cNvSpPr>
              <p:nvPr/>
            </p:nvSpPr>
            <p:spPr bwMode="auto">
              <a:xfrm>
                <a:off x="1528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1" name="Freeform 6508"/>
              <p:cNvSpPr>
                <a:spLocks/>
              </p:cNvSpPr>
              <p:nvPr/>
            </p:nvSpPr>
            <p:spPr bwMode="auto">
              <a:xfrm>
                <a:off x="1528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2" name="Freeform 6509"/>
              <p:cNvSpPr>
                <a:spLocks/>
              </p:cNvSpPr>
              <p:nvPr/>
            </p:nvSpPr>
            <p:spPr bwMode="auto">
              <a:xfrm>
                <a:off x="1528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3" name="Line 6510"/>
              <p:cNvSpPr>
                <a:spLocks noChangeShapeType="1"/>
              </p:cNvSpPr>
              <p:nvPr/>
            </p:nvSpPr>
            <p:spPr bwMode="auto">
              <a:xfrm flipV="1">
                <a:off x="1528" y="296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4" name="Freeform 6511"/>
              <p:cNvSpPr>
                <a:spLocks/>
              </p:cNvSpPr>
              <p:nvPr/>
            </p:nvSpPr>
            <p:spPr bwMode="auto">
              <a:xfrm>
                <a:off x="1527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5" name="Freeform 6512"/>
              <p:cNvSpPr>
                <a:spLocks/>
              </p:cNvSpPr>
              <p:nvPr/>
            </p:nvSpPr>
            <p:spPr bwMode="auto">
              <a:xfrm>
                <a:off x="1527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6" name="Freeform 6513"/>
              <p:cNvSpPr>
                <a:spLocks/>
              </p:cNvSpPr>
              <p:nvPr/>
            </p:nvSpPr>
            <p:spPr bwMode="auto">
              <a:xfrm>
                <a:off x="1526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7" name="Freeform 6514"/>
              <p:cNvSpPr>
                <a:spLocks/>
              </p:cNvSpPr>
              <p:nvPr/>
            </p:nvSpPr>
            <p:spPr bwMode="auto">
              <a:xfrm>
                <a:off x="1526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8" name="Freeform 6515"/>
              <p:cNvSpPr>
                <a:spLocks/>
              </p:cNvSpPr>
              <p:nvPr/>
            </p:nvSpPr>
            <p:spPr bwMode="auto">
              <a:xfrm>
                <a:off x="1526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9" name="Freeform 6516"/>
              <p:cNvSpPr>
                <a:spLocks/>
              </p:cNvSpPr>
              <p:nvPr/>
            </p:nvSpPr>
            <p:spPr bwMode="auto">
              <a:xfrm>
                <a:off x="1526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0" name="Freeform 6517"/>
              <p:cNvSpPr>
                <a:spLocks/>
              </p:cNvSpPr>
              <p:nvPr/>
            </p:nvSpPr>
            <p:spPr bwMode="auto">
              <a:xfrm>
                <a:off x="1526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1" name="Freeform 6518"/>
              <p:cNvSpPr>
                <a:spLocks/>
              </p:cNvSpPr>
              <p:nvPr/>
            </p:nvSpPr>
            <p:spPr bwMode="auto">
              <a:xfrm>
                <a:off x="1526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2" name="Freeform 6519"/>
              <p:cNvSpPr>
                <a:spLocks/>
              </p:cNvSpPr>
              <p:nvPr/>
            </p:nvSpPr>
            <p:spPr bwMode="auto">
              <a:xfrm>
                <a:off x="1527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3" name="Line 6520"/>
              <p:cNvSpPr>
                <a:spLocks noChangeShapeType="1"/>
              </p:cNvSpPr>
              <p:nvPr/>
            </p:nvSpPr>
            <p:spPr bwMode="auto">
              <a:xfrm flipV="1">
                <a:off x="1522" y="2957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4" name="Line 6521"/>
              <p:cNvSpPr>
                <a:spLocks noChangeShapeType="1"/>
              </p:cNvSpPr>
              <p:nvPr/>
            </p:nvSpPr>
            <p:spPr bwMode="auto">
              <a:xfrm>
                <a:off x="1524" y="295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5" name="Line 6522"/>
              <p:cNvSpPr>
                <a:spLocks noChangeShapeType="1"/>
              </p:cNvSpPr>
              <p:nvPr/>
            </p:nvSpPr>
            <p:spPr bwMode="auto">
              <a:xfrm>
                <a:off x="1529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6" name="Line 6523"/>
              <p:cNvSpPr>
                <a:spLocks noChangeShapeType="1"/>
              </p:cNvSpPr>
              <p:nvPr/>
            </p:nvSpPr>
            <p:spPr bwMode="auto">
              <a:xfrm>
                <a:off x="1582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7" name="Line 6524"/>
              <p:cNvSpPr>
                <a:spLocks noChangeShapeType="1"/>
              </p:cNvSpPr>
              <p:nvPr/>
            </p:nvSpPr>
            <p:spPr bwMode="auto">
              <a:xfrm flipV="1">
                <a:off x="1575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8" name="Line 6525"/>
              <p:cNvSpPr>
                <a:spLocks noChangeShapeType="1"/>
              </p:cNvSpPr>
              <p:nvPr/>
            </p:nvSpPr>
            <p:spPr bwMode="auto">
              <a:xfrm>
                <a:off x="1576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09" name="Freeform 6526"/>
              <p:cNvSpPr>
                <a:spLocks/>
              </p:cNvSpPr>
              <p:nvPr/>
            </p:nvSpPr>
            <p:spPr bwMode="auto">
              <a:xfrm>
                <a:off x="1580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0" name="Freeform 6527"/>
              <p:cNvSpPr>
                <a:spLocks/>
              </p:cNvSpPr>
              <p:nvPr/>
            </p:nvSpPr>
            <p:spPr bwMode="auto">
              <a:xfrm>
                <a:off x="1581" y="295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1" name="Freeform 6528"/>
              <p:cNvSpPr>
                <a:spLocks/>
              </p:cNvSpPr>
              <p:nvPr/>
            </p:nvSpPr>
            <p:spPr bwMode="auto">
              <a:xfrm>
                <a:off x="1581" y="2959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2" name="Freeform 6529"/>
              <p:cNvSpPr>
                <a:spLocks/>
              </p:cNvSpPr>
              <p:nvPr/>
            </p:nvSpPr>
            <p:spPr bwMode="auto">
              <a:xfrm>
                <a:off x="1581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3" name="Freeform 6530"/>
              <p:cNvSpPr>
                <a:spLocks/>
              </p:cNvSpPr>
              <p:nvPr/>
            </p:nvSpPr>
            <p:spPr bwMode="auto">
              <a:xfrm>
                <a:off x="1581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4" name="Freeform 6531"/>
              <p:cNvSpPr>
                <a:spLocks/>
              </p:cNvSpPr>
              <p:nvPr/>
            </p:nvSpPr>
            <p:spPr bwMode="auto">
              <a:xfrm>
                <a:off x="1581" y="2961"/>
                <a:ext cx="1" cy="1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5" name="Freeform 6532"/>
              <p:cNvSpPr>
                <a:spLocks/>
              </p:cNvSpPr>
              <p:nvPr/>
            </p:nvSpPr>
            <p:spPr bwMode="auto">
              <a:xfrm>
                <a:off x="1581" y="29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6" name="Freeform 6533"/>
              <p:cNvSpPr>
                <a:spLocks/>
              </p:cNvSpPr>
              <p:nvPr/>
            </p:nvSpPr>
            <p:spPr bwMode="auto">
              <a:xfrm>
                <a:off x="1580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7" name="Freeform 6534"/>
              <p:cNvSpPr>
                <a:spLocks/>
              </p:cNvSpPr>
              <p:nvPr/>
            </p:nvSpPr>
            <p:spPr bwMode="auto">
              <a:xfrm>
                <a:off x="1580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8" name="Freeform 6535"/>
              <p:cNvSpPr>
                <a:spLocks/>
              </p:cNvSpPr>
              <p:nvPr/>
            </p:nvSpPr>
            <p:spPr bwMode="auto">
              <a:xfrm>
                <a:off x="1579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19" name="Freeform 6536"/>
              <p:cNvSpPr>
                <a:spLocks/>
              </p:cNvSpPr>
              <p:nvPr/>
            </p:nvSpPr>
            <p:spPr bwMode="auto">
              <a:xfrm>
                <a:off x="1579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0" name="Freeform 6537"/>
              <p:cNvSpPr>
                <a:spLocks/>
              </p:cNvSpPr>
              <p:nvPr/>
            </p:nvSpPr>
            <p:spPr bwMode="auto">
              <a:xfrm>
                <a:off x="1579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1" name="Freeform 6538"/>
              <p:cNvSpPr>
                <a:spLocks/>
              </p:cNvSpPr>
              <p:nvPr/>
            </p:nvSpPr>
            <p:spPr bwMode="auto">
              <a:xfrm>
                <a:off x="1579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2" name="Freeform 6539"/>
              <p:cNvSpPr>
                <a:spLocks/>
              </p:cNvSpPr>
              <p:nvPr/>
            </p:nvSpPr>
            <p:spPr bwMode="auto">
              <a:xfrm>
                <a:off x="1579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3" name="Freeform 6540"/>
              <p:cNvSpPr>
                <a:spLocks/>
              </p:cNvSpPr>
              <p:nvPr/>
            </p:nvSpPr>
            <p:spPr bwMode="auto">
              <a:xfrm>
                <a:off x="1579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4" name="Freeform 6541"/>
              <p:cNvSpPr>
                <a:spLocks/>
              </p:cNvSpPr>
              <p:nvPr/>
            </p:nvSpPr>
            <p:spPr bwMode="auto">
              <a:xfrm>
                <a:off x="1580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5" name="Freeform 6542"/>
              <p:cNvSpPr>
                <a:spLocks/>
              </p:cNvSpPr>
              <p:nvPr/>
            </p:nvSpPr>
            <p:spPr bwMode="auto">
              <a:xfrm>
                <a:off x="1580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6" name="Freeform 6543"/>
              <p:cNvSpPr>
                <a:spLocks/>
              </p:cNvSpPr>
              <p:nvPr/>
            </p:nvSpPr>
            <p:spPr bwMode="auto">
              <a:xfrm>
                <a:off x="1581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7" name="Freeform 6544"/>
              <p:cNvSpPr>
                <a:spLocks/>
              </p:cNvSpPr>
              <p:nvPr/>
            </p:nvSpPr>
            <p:spPr bwMode="auto">
              <a:xfrm>
                <a:off x="1581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8" name="Freeform 6545"/>
              <p:cNvSpPr>
                <a:spLocks/>
              </p:cNvSpPr>
              <p:nvPr/>
            </p:nvSpPr>
            <p:spPr bwMode="auto">
              <a:xfrm>
                <a:off x="1581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29" name="Freeform 6546"/>
              <p:cNvSpPr>
                <a:spLocks/>
              </p:cNvSpPr>
              <p:nvPr/>
            </p:nvSpPr>
            <p:spPr bwMode="auto">
              <a:xfrm>
                <a:off x="1581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0" name="Freeform 6547"/>
              <p:cNvSpPr>
                <a:spLocks/>
              </p:cNvSpPr>
              <p:nvPr/>
            </p:nvSpPr>
            <p:spPr bwMode="auto">
              <a:xfrm>
                <a:off x="1581" y="2972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31" name="Line 6548"/>
              <p:cNvSpPr>
                <a:spLocks noChangeShapeType="1"/>
              </p:cNvSpPr>
              <p:nvPr/>
            </p:nvSpPr>
            <p:spPr bwMode="auto">
              <a:xfrm flipV="1">
                <a:off x="1581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6002" name="Group 6549"/>
            <p:cNvGrpSpPr>
              <a:grpSpLocks/>
            </p:cNvGrpSpPr>
            <p:nvPr/>
          </p:nvGrpSpPr>
          <p:grpSpPr bwMode="auto">
            <a:xfrm>
              <a:off x="1463" y="2853"/>
              <a:ext cx="1278" cy="348"/>
              <a:chOff x="1463" y="2853"/>
              <a:chExt cx="1278" cy="348"/>
            </a:xfrm>
          </p:grpSpPr>
          <p:sp>
            <p:nvSpPr>
              <p:cNvPr id="76492" name="Freeform 6550"/>
              <p:cNvSpPr>
                <a:spLocks/>
              </p:cNvSpPr>
              <p:nvPr/>
            </p:nvSpPr>
            <p:spPr bwMode="auto">
              <a:xfrm>
                <a:off x="1580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3" name="Freeform 6551"/>
              <p:cNvSpPr>
                <a:spLocks/>
              </p:cNvSpPr>
              <p:nvPr/>
            </p:nvSpPr>
            <p:spPr bwMode="auto">
              <a:xfrm>
                <a:off x="1580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4" name="Freeform 6552"/>
              <p:cNvSpPr>
                <a:spLocks/>
              </p:cNvSpPr>
              <p:nvPr/>
            </p:nvSpPr>
            <p:spPr bwMode="auto">
              <a:xfrm>
                <a:off x="1579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5" name="Freeform 6553"/>
              <p:cNvSpPr>
                <a:spLocks/>
              </p:cNvSpPr>
              <p:nvPr/>
            </p:nvSpPr>
            <p:spPr bwMode="auto">
              <a:xfrm>
                <a:off x="1579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6" name="Freeform 6554"/>
              <p:cNvSpPr>
                <a:spLocks/>
              </p:cNvSpPr>
              <p:nvPr/>
            </p:nvSpPr>
            <p:spPr bwMode="auto">
              <a:xfrm>
                <a:off x="1579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7" name="Freeform 6555"/>
              <p:cNvSpPr>
                <a:spLocks/>
              </p:cNvSpPr>
              <p:nvPr/>
            </p:nvSpPr>
            <p:spPr bwMode="auto">
              <a:xfrm>
                <a:off x="1579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8" name="Freeform 6556"/>
              <p:cNvSpPr>
                <a:spLocks/>
              </p:cNvSpPr>
              <p:nvPr/>
            </p:nvSpPr>
            <p:spPr bwMode="auto">
              <a:xfrm>
                <a:off x="1579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9" name="Freeform 6557"/>
              <p:cNvSpPr>
                <a:spLocks/>
              </p:cNvSpPr>
              <p:nvPr/>
            </p:nvSpPr>
            <p:spPr bwMode="auto">
              <a:xfrm>
                <a:off x="1579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0" name="Freeform 6558"/>
              <p:cNvSpPr>
                <a:spLocks/>
              </p:cNvSpPr>
              <p:nvPr/>
            </p:nvSpPr>
            <p:spPr bwMode="auto">
              <a:xfrm>
                <a:off x="1580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1" name="Line 6559"/>
              <p:cNvSpPr>
                <a:spLocks noChangeShapeType="1"/>
              </p:cNvSpPr>
              <p:nvPr/>
            </p:nvSpPr>
            <p:spPr bwMode="auto">
              <a:xfrm>
                <a:off x="1582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2" name="Line 6560"/>
              <p:cNvSpPr>
                <a:spLocks noChangeShapeType="1"/>
              </p:cNvSpPr>
              <p:nvPr/>
            </p:nvSpPr>
            <p:spPr bwMode="auto">
              <a:xfrm flipH="1">
                <a:off x="1575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3" name="Line 6561"/>
              <p:cNvSpPr>
                <a:spLocks noChangeShapeType="1"/>
              </p:cNvSpPr>
              <p:nvPr/>
            </p:nvSpPr>
            <p:spPr bwMode="auto">
              <a:xfrm flipH="1">
                <a:off x="1576" y="2992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4" name="Line 6562"/>
              <p:cNvSpPr>
                <a:spLocks noChangeShapeType="1"/>
              </p:cNvSpPr>
              <p:nvPr/>
            </p:nvSpPr>
            <p:spPr bwMode="auto">
              <a:xfrm>
                <a:off x="1589" y="299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5" name="Line 6563"/>
              <p:cNvSpPr>
                <a:spLocks noChangeShapeType="1"/>
              </p:cNvSpPr>
              <p:nvPr/>
            </p:nvSpPr>
            <p:spPr bwMode="auto">
              <a:xfrm>
                <a:off x="1508" y="285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6" name="Line 6564"/>
              <p:cNvSpPr>
                <a:spLocks noChangeShapeType="1"/>
              </p:cNvSpPr>
              <p:nvPr/>
            </p:nvSpPr>
            <p:spPr bwMode="auto">
              <a:xfrm flipH="1">
                <a:off x="1652" y="2966"/>
                <a:ext cx="3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7" name="Line 6565"/>
              <p:cNvSpPr>
                <a:spLocks noChangeShapeType="1"/>
              </p:cNvSpPr>
              <p:nvPr/>
            </p:nvSpPr>
            <p:spPr bwMode="auto">
              <a:xfrm>
                <a:off x="2663" y="3166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8" name="Line 6566"/>
              <p:cNvSpPr>
                <a:spLocks noChangeShapeType="1"/>
              </p:cNvSpPr>
              <p:nvPr/>
            </p:nvSpPr>
            <p:spPr bwMode="auto">
              <a:xfrm flipH="1">
                <a:off x="2716" y="3166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9" name="Line 6567"/>
              <p:cNvSpPr>
                <a:spLocks noChangeShapeType="1"/>
              </p:cNvSpPr>
              <p:nvPr/>
            </p:nvSpPr>
            <p:spPr bwMode="auto">
              <a:xfrm flipH="1">
                <a:off x="2624" y="3017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0" name="Line 6568"/>
              <p:cNvSpPr>
                <a:spLocks noChangeShapeType="1"/>
              </p:cNvSpPr>
              <p:nvPr/>
            </p:nvSpPr>
            <p:spPr bwMode="auto">
              <a:xfrm flipV="1">
                <a:off x="2624" y="3013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1" name="Line 6569"/>
              <p:cNvSpPr>
                <a:spLocks noChangeShapeType="1"/>
              </p:cNvSpPr>
              <p:nvPr/>
            </p:nvSpPr>
            <p:spPr bwMode="auto">
              <a:xfrm>
                <a:off x="2656" y="3022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2" name="Line 6570"/>
              <p:cNvSpPr>
                <a:spLocks noChangeShapeType="1"/>
              </p:cNvSpPr>
              <p:nvPr/>
            </p:nvSpPr>
            <p:spPr bwMode="auto">
              <a:xfrm flipH="1">
                <a:off x="2636" y="2992"/>
                <a:ext cx="2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3" name="Line 6571"/>
              <p:cNvSpPr>
                <a:spLocks noChangeShapeType="1"/>
              </p:cNvSpPr>
              <p:nvPr/>
            </p:nvSpPr>
            <p:spPr bwMode="auto">
              <a:xfrm>
                <a:off x="2662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4" name="Line 6572"/>
              <p:cNvSpPr>
                <a:spLocks noChangeShapeType="1"/>
              </p:cNvSpPr>
              <p:nvPr/>
            </p:nvSpPr>
            <p:spPr bwMode="auto">
              <a:xfrm>
                <a:off x="2656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5" name="Line 6573"/>
              <p:cNvSpPr>
                <a:spLocks noChangeShapeType="1"/>
              </p:cNvSpPr>
              <p:nvPr/>
            </p:nvSpPr>
            <p:spPr bwMode="auto">
              <a:xfrm>
                <a:off x="2658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6" name="Line 6574"/>
              <p:cNvSpPr>
                <a:spLocks noChangeShapeType="1"/>
              </p:cNvSpPr>
              <p:nvPr/>
            </p:nvSpPr>
            <p:spPr bwMode="auto">
              <a:xfrm flipH="1">
                <a:off x="1463" y="296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7" name="Line 6575"/>
              <p:cNvSpPr>
                <a:spLocks noChangeShapeType="1"/>
              </p:cNvSpPr>
              <p:nvPr/>
            </p:nvSpPr>
            <p:spPr bwMode="auto">
              <a:xfrm flipV="1">
                <a:off x="1582" y="2999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8" name="Line 6576"/>
              <p:cNvSpPr>
                <a:spLocks noChangeShapeType="1"/>
              </p:cNvSpPr>
              <p:nvPr/>
            </p:nvSpPr>
            <p:spPr bwMode="auto">
              <a:xfrm>
                <a:off x="1596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9" name="Line 6577"/>
              <p:cNvSpPr>
                <a:spLocks noChangeShapeType="1"/>
              </p:cNvSpPr>
              <p:nvPr/>
            </p:nvSpPr>
            <p:spPr bwMode="auto">
              <a:xfrm>
                <a:off x="1589" y="296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0" name="Freeform 6578"/>
              <p:cNvSpPr>
                <a:spLocks/>
              </p:cNvSpPr>
              <p:nvPr/>
            </p:nvSpPr>
            <p:spPr bwMode="auto">
              <a:xfrm>
                <a:off x="1597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1" name="Freeform 6579"/>
              <p:cNvSpPr>
                <a:spLocks/>
              </p:cNvSpPr>
              <p:nvPr/>
            </p:nvSpPr>
            <p:spPr bwMode="auto">
              <a:xfrm>
                <a:off x="1597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2" name="Freeform 6580"/>
              <p:cNvSpPr>
                <a:spLocks/>
              </p:cNvSpPr>
              <p:nvPr/>
            </p:nvSpPr>
            <p:spPr bwMode="auto">
              <a:xfrm>
                <a:off x="1597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3" name="Freeform 6581"/>
              <p:cNvSpPr>
                <a:spLocks/>
              </p:cNvSpPr>
              <p:nvPr/>
            </p:nvSpPr>
            <p:spPr bwMode="auto">
              <a:xfrm>
                <a:off x="1597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4" name="Freeform 6582"/>
              <p:cNvSpPr>
                <a:spLocks/>
              </p:cNvSpPr>
              <p:nvPr/>
            </p:nvSpPr>
            <p:spPr bwMode="auto">
              <a:xfrm>
                <a:off x="1597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5" name="Freeform 6583"/>
              <p:cNvSpPr>
                <a:spLocks/>
              </p:cNvSpPr>
              <p:nvPr/>
            </p:nvSpPr>
            <p:spPr bwMode="auto">
              <a:xfrm>
                <a:off x="1597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6" name="Freeform 6584"/>
              <p:cNvSpPr>
                <a:spLocks/>
              </p:cNvSpPr>
              <p:nvPr/>
            </p:nvSpPr>
            <p:spPr bwMode="auto">
              <a:xfrm>
                <a:off x="1597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7" name="Freeform 6585"/>
              <p:cNvSpPr>
                <a:spLocks/>
              </p:cNvSpPr>
              <p:nvPr/>
            </p:nvSpPr>
            <p:spPr bwMode="auto">
              <a:xfrm>
                <a:off x="1597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8" name="Freeform 6586"/>
              <p:cNvSpPr>
                <a:spLocks/>
              </p:cNvSpPr>
              <p:nvPr/>
            </p:nvSpPr>
            <p:spPr bwMode="auto">
              <a:xfrm>
                <a:off x="1598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9" name="Freeform 6587"/>
              <p:cNvSpPr>
                <a:spLocks/>
              </p:cNvSpPr>
              <p:nvPr/>
            </p:nvSpPr>
            <p:spPr bwMode="auto">
              <a:xfrm>
                <a:off x="1598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0" name="Freeform 6588"/>
              <p:cNvSpPr>
                <a:spLocks/>
              </p:cNvSpPr>
              <p:nvPr/>
            </p:nvSpPr>
            <p:spPr bwMode="auto">
              <a:xfrm>
                <a:off x="1599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1" name="Freeform 6589"/>
              <p:cNvSpPr>
                <a:spLocks/>
              </p:cNvSpPr>
              <p:nvPr/>
            </p:nvSpPr>
            <p:spPr bwMode="auto">
              <a:xfrm>
                <a:off x="1599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2" name="Freeform 6590"/>
              <p:cNvSpPr>
                <a:spLocks/>
              </p:cNvSpPr>
              <p:nvPr/>
            </p:nvSpPr>
            <p:spPr bwMode="auto">
              <a:xfrm>
                <a:off x="1599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3" name="Freeform 6591"/>
              <p:cNvSpPr>
                <a:spLocks/>
              </p:cNvSpPr>
              <p:nvPr/>
            </p:nvSpPr>
            <p:spPr bwMode="auto">
              <a:xfrm>
                <a:off x="1599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4" name="Freeform 6592"/>
              <p:cNvSpPr>
                <a:spLocks/>
              </p:cNvSpPr>
              <p:nvPr/>
            </p:nvSpPr>
            <p:spPr bwMode="auto">
              <a:xfrm>
                <a:off x="1598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5" name="Freeform 6593"/>
              <p:cNvSpPr>
                <a:spLocks/>
              </p:cNvSpPr>
              <p:nvPr/>
            </p:nvSpPr>
            <p:spPr bwMode="auto">
              <a:xfrm>
                <a:off x="1598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6" name="Freeform 6594"/>
              <p:cNvSpPr>
                <a:spLocks/>
              </p:cNvSpPr>
              <p:nvPr/>
            </p:nvSpPr>
            <p:spPr bwMode="auto">
              <a:xfrm>
                <a:off x="1597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7" name="Freeform 6595"/>
              <p:cNvSpPr>
                <a:spLocks/>
              </p:cNvSpPr>
              <p:nvPr/>
            </p:nvSpPr>
            <p:spPr bwMode="auto">
              <a:xfrm>
                <a:off x="1597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8" name="Freeform 6596"/>
              <p:cNvSpPr>
                <a:spLocks/>
              </p:cNvSpPr>
              <p:nvPr/>
            </p:nvSpPr>
            <p:spPr bwMode="auto">
              <a:xfrm>
                <a:off x="1597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9" name="Freeform 6597"/>
              <p:cNvSpPr>
                <a:spLocks/>
              </p:cNvSpPr>
              <p:nvPr/>
            </p:nvSpPr>
            <p:spPr bwMode="auto">
              <a:xfrm>
                <a:off x="1597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0" name="Freeform 6598"/>
              <p:cNvSpPr>
                <a:spLocks/>
              </p:cNvSpPr>
              <p:nvPr/>
            </p:nvSpPr>
            <p:spPr bwMode="auto">
              <a:xfrm>
                <a:off x="1597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1" name="Freeform 6599"/>
              <p:cNvSpPr>
                <a:spLocks/>
              </p:cNvSpPr>
              <p:nvPr/>
            </p:nvSpPr>
            <p:spPr bwMode="auto">
              <a:xfrm>
                <a:off x="1597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2" name="Freeform 6600"/>
              <p:cNvSpPr>
                <a:spLocks/>
              </p:cNvSpPr>
              <p:nvPr/>
            </p:nvSpPr>
            <p:spPr bwMode="auto">
              <a:xfrm>
                <a:off x="1597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3" name="Freeform 6601"/>
              <p:cNvSpPr>
                <a:spLocks/>
              </p:cNvSpPr>
              <p:nvPr/>
            </p:nvSpPr>
            <p:spPr bwMode="auto">
              <a:xfrm>
                <a:off x="1597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4" name="Freeform 6602"/>
              <p:cNvSpPr>
                <a:spLocks/>
              </p:cNvSpPr>
              <p:nvPr/>
            </p:nvSpPr>
            <p:spPr bwMode="auto">
              <a:xfrm>
                <a:off x="1598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5" name="Freeform 6603"/>
              <p:cNvSpPr>
                <a:spLocks/>
              </p:cNvSpPr>
              <p:nvPr/>
            </p:nvSpPr>
            <p:spPr bwMode="auto">
              <a:xfrm>
                <a:off x="1598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6" name="Freeform 6604"/>
              <p:cNvSpPr>
                <a:spLocks/>
              </p:cNvSpPr>
              <p:nvPr/>
            </p:nvSpPr>
            <p:spPr bwMode="auto">
              <a:xfrm>
                <a:off x="1599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7" name="Freeform 6605"/>
              <p:cNvSpPr>
                <a:spLocks/>
              </p:cNvSpPr>
              <p:nvPr/>
            </p:nvSpPr>
            <p:spPr bwMode="auto">
              <a:xfrm>
                <a:off x="1599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8" name="Freeform 6606"/>
              <p:cNvSpPr>
                <a:spLocks/>
              </p:cNvSpPr>
              <p:nvPr/>
            </p:nvSpPr>
            <p:spPr bwMode="auto">
              <a:xfrm>
                <a:off x="1599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9" name="Freeform 6607"/>
              <p:cNvSpPr>
                <a:spLocks/>
              </p:cNvSpPr>
              <p:nvPr/>
            </p:nvSpPr>
            <p:spPr bwMode="auto">
              <a:xfrm>
                <a:off x="1599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0" name="Freeform 6608"/>
              <p:cNvSpPr>
                <a:spLocks/>
              </p:cNvSpPr>
              <p:nvPr/>
            </p:nvSpPr>
            <p:spPr bwMode="auto">
              <a:xfrm>
                <a:off x="1598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1" name="Freeform 6609"/>
              <p:cNvSpPr>
                <a:spLocks/>
              </p:cNvSpPr>
              <p:nvPr/>
            </p:nvSpPr>
            <p:spPr bwMode="auto">
              <a:xfrm>
                <a:off x="1598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2" name="Line 6610"/>
              <p:cNvSpPr>
                <a:spLocks noChangeShapeType="1"/>
              </p:cNvSpPr>
              <p:nvPr/>
            </p:nvSpPr>
            <p:spPr bwMode="auto">
              <a:xfrm flipH="1" flipV="1">
                <a:off x="1602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3" name="Line 6611"/>
              <p:cNvSpPr>
                <a:spLocks noChangeShapeType="1"/>
              </p:cNvSpPr>
              <p:nvPr/>
            </p:nvSpPr>
            <p:spPr bwMode="auto">
              <a:xfrm flipH="1">
                <a:off x="1589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4" name="Line 6612"/>
              <p:cNvSpPr>
                <a:spLocks noChangeShapeType="1"/>
              </p:cNvSpPr>
              <p:nvPr/>
            </p:nvSpPr>
            <p:spPr bwMode="auto">
              <a:xfrm>
                <a:off x="1596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5" name="Freeform 6613"/>
              <p:cNvSpPr>
                <a:spLocks/>
              </p:cNvSpPr>
              <p:nvPr/>
            </p:nvSpPr>
            <p:spPr bwMode="auto">
              <a:xfrm>
                <a:off x="1579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6" name="Freeform 6614"/>
              <p:cNvSpPr>
                <a:spLocks/>
              </p:cNvSpPr>
              <p:nvPr/>
            </p:nvSpPr>
            <p:spPr bwMode="auto">
              <a:xfrm>
                <a:off x="1578" y="3135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7" name="Freeform 6615"/>
              <p:cNvSpPr>
                <a:spLocks/>
              </p:cNvSpPr>
              <p:nvPr/>
            </p:nvSpPr>
            <p:spPr bwMode="auto">
              <a:xfrm>
                <a:off x="1578" y="3136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8" name="Freeform 6616"/>
              <p:cNvSpPr>
                <a:spLocks/>
              </p:cNvSpPr>
              <p:nvPr/>
            </p:nvSpPr>
            <p:spPr bwMode="auto">
              <a:xfrm>
                <a:off x="1578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9" name="Freeform 6617"/>
              <p:cNvSpPr>
                <a:spLocks/>
              </p:cNvSpPr>
              <p:nvPr/>
            </p:nvSpPr>
            <p:spPr bwMode="auto">
              <a:xfrm>
                <a:off x="1578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0" name="Freeform 6618"/>
              <p:cNvSpPr>
                <a:spLocks/>
              </p:cNvSpPr>
              <p:nvPr/>
            </p:nvSpPr>
            <p:spPr bwMode="auto">
              <a:xfrm>
                <a:off x="1578" y="3138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1" name="Freeform 6619"/>
              <p:cNvSpPr>
                <a:spLocks/>
              </p:cNvSpPr>
              <p:nvPr/>
            </p:nvSpPr>
            <p:spPr bwMode="auto">
              <a:xfrm>
                <a:off x="1578" y="31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2" name="Freeform 6620"/>
              <p:cNvSpPr>
                <a:spLocks/>
              </p:cNvSpPr>
              <p:nvPr/>
            </p:nvSpPr>
            <p:spPr bwMode="auto">
              <a:xfrm>
                <a:off x="1579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3" name="Freeform 6621"/>
              <p:cNvSpPr>
                <a:spLocks/>
              </p:cNvSpPr>
              <p:nvPr/>
            </p:nvSpPr>
            <p:spPr bwMode="auto">
              <a:xfrm>
                <a:off x="1579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4" name="Freeform 6622"/>
              <p:cNvSpPr>
                <a:spLocks/>
              </p:cNvSpPr>
              <p:nvPr/>
            </p:nvSpPr>
            <p:spPr bwMode="auto">
              <a:xfrm>
                <a:off x="1580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5" name="Freeform 6623"/>
              <p:cNvSpPr>
                <a:spLocks/>
              </p:cNvSpPr>
              <p:nvPr/>
            </p:nvSpPr>
            <p:spPr bwMode="auto">
              <a:xfrm>
                <a:off x="1580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6" name="Freeform 6624"/>
              <p:cNvSpPr>
                <a:spLocks/>
              </p:cNvSpPr>
              <p:nvPr/>
            </p:nvSpPr>
            <p:spPr bwMode="auto">
              <a:xfrm>
                <a:off x="1580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7" name="Freeform 6625"/>
              <p:cNvSpPr>
                <a:spLocks/>
              </p:cNvSpPr>
              <p:nvPr/>
            </p:nvSpPr>
            <p:spPr bwMode="auto">
              <a:xfrm>
                <a:off x="1580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8" name="Freeform 6626"/>
              <p:cNvSpPr>
                <a:spLocks/>
              </p:cNvSpPr>
              <p:nvPr/>
            </p:nvSpPr>
            <p:spPr bwMode="auto">
              <a:xfrm>
                <a:off x="1580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9" name="Freeform 6627"/>
              <p:cNvSpPr>
                <a:spLocks/>
              </p:cNvSpPr>
              <p:nvPr/>
            </p:nvSpPr>
            <p:spPr bwMode="auto">
              <a:xfrm>
                <a:off x="1580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0" name="Freeform 6628"/>
              <p:cNvSpPr>
                <a:spLocks/>
              </p:cNvSpPr>
              <p:nvPr/>
            </p:nvSpPr>
            <p:spPr bwMode="auto">
              <a:xfrm>
                <a:off x="1579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1" name="Freeform 6629"/>
              <p:cNvSpPr>
                <a:spLocks/>
              </p:cNvSpPr>
              <p:nvPr/>
            </p:nvSpPr>
            <p:spPr bwMode="auto">
              <a:xfrm>
                <a:off x="1597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2" name="Freeform 6630"/>
              <p:cNvSpPr>
                <a:spLocks/>
              </p:cNvSpPr>
              <p:nvPr/>
            </p:nvSpPr>
            <p:spPr bwMode="auto">
              <a:xfrm>
                <a:off x="1597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3" name="Freeform 6631"/>
              <p:cNvSpPr>
                <a:spLocks/>
              </p:cNvSpPr>
              <p:nvPr/>
            </p:nvSpPr>
            <p:spPr bwMode="auto">
              <a:xfrm>
                <a:off x="1597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4" name="Freeform 6632"/>
              <p:cNvSpPr>
                <a:spLocks/>
              </p:cNvSpPr>
              <p:nvPr/>
            </p:nvSpPr>
            <p:spPr bwMode="auto">
              <a:xfrm>
                <a:off x="1597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5" name="Freeform 6633"/>
              <p:cNvSpPr>
                <a:spLocks/>
              </p:cNvSpPr>
              <p:nvPr/>
            </p:nvSpPr>
            <p:spPr bwMode="auto">
              <a:xfrm>
                <a:off x="1597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6" name="Freeform 6634"/>
              <p:cNvSpPr>
                <a:spLocks/>
              </p:cNvSpPr>
              <p:nvPr/>
            </p:nvSpPr>
            <p:spPr bwMode="auto">
              <a:xfrm>
                <a:off x="1597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7" name="Freeform 6635"/>
              <p:cNvSpPr>
                <a:spLocks/>
              </p:cNvSpPr>
              <p:nvPr/>
            </p:nvSpPr>
            <p:spPr bwMode="auto">
              <a:xfrm>
                <a:off x="1597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8" name="Freeform 6636"/>
              <p:cNvSpPr>
                <a:spLocks/>
              </p:cNvSpPr>
              <p:nvPr/>
            </p:nvSpPr>
            <p:spPr bwMode="auto">
              <a:xfrm>
                <a:off x="1597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9" name="Freeform 6637"/>
              <p:cNvSpPr>
                <a:spLocks/>
              </p:cNvSpPr>
              <p:nvPr/>
            </p:nvSpPr>
            <p:spPr bwMode="auto">
              <a:xfrm>
                <a:off x="1598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0" name="Freeform 6638"/>
              <p:cNvSpPr>
                <a:spLocks/>
              </p:cNvSpPr>
              <p:nvPr/>
            </p:nvSpPr>
            <p:spPr bwMode="auto">
              <a:xfrm>
                <a:off x="1598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1" name="Freeform 6639"/>
              <p:cNvSpPr>
                <a:spLocks/>
              </p:cNvSpPr>
              <p:nvPr/>
            </p:nvSpPr>
            <p:spPr bwMode="auto">
              <a:xfrm>
                <a:off x="1599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2" name="Freeform 6640"/>
              <p:cNvSpPr>
                <a:spLocks/>
              </p:cNvSpPr>
              <p:nvPr/>
            </p:nvSpPr>
            <p:spPr bwMode="auto">
              <a:xfrm>
                <a:off x="1599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3" name="Freeform 6641"/>
              <p:cNvSpPr>
                <a:spLocks/>
              </p:cNvSpPr>
              <p:nvPr/>
            </p:nvSpPr>
            <p:spPr bwMode="auto">
              <a:xfrm>
                <a:off x="1599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4" name="Freeform 6642"/>
              <p:cNvSpPr>
                <a:spLocks/>
              </p:cNvSpPr>
              <p:nvPr/>
            </p:nvSpPr>
            <p:spPr bwMode="auto">
              <a:xfrm>
                <a:off x="1599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5" name="Freeform 6643"/>
              <p:cNvSpPr>
                <a:spLocks/>
              </p:cNvSpPr>
              <p:nvPr/>
            </p:nvSpPr>
            <p:spPr bwMode="auto">
              <a:xfrm>
                <a:off x="1598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6" name="Freeform 6644"/>
              <p:cNvSpPr>
                <a:spLocks/>
              </p:cNvSpPr>
              <p:nvPr/>
            </p:nvSpPr>
            <p:spPr bwMode="auto">
              <a:xfrm>
                <a:off x="1598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7" name="Freeform 6645"/>
              <p:cNvSpPr>
                <a:spLocks/>
              </p:cNvSpPr>
              <p:nvPr/>
            </p:nvSpPr>
            <p:spPr bwMode="auto">
              <a:xfrm>
                <a:off x="1597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8" name="Freeform 6646"/>
              <p:cNvSpPr>
                <a:spLocks/>
              </p:cNvSpPr>
              <p:nvPr/>
            </p:nvSpPr>
            <p:spPr bwMode="auto">
              <a:xfrm>
                <a:off x="1597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9" name="Freeform 6647"/>
              <p:cNvSpPr>
                <a:spLocks/>
              </p:cNvSpPr>
              <p:nvPr/>
            </p:nvSpPr>
            <p:spPr bwMode="auto">
              <a:xfrm>
                <a:off x="1597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0" name="Freeform 6648"/>
              <p:cNvSpPr>
                <a:spLocks/>
              </p:cNvSpPr>
              <p:nvPr/>
            </p:nvSpPr>
            <p:spPr bwMode="auto">
              <a:xfrm>
                <a:off x="1597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1" name="Freeform 6649"/>
              <p:cNvSpPr>
                <a:spLocks/>
              </p:cNvSpPr>
              <p:nvPr/>
            </p:nvSpPr>
            <p:spPr bwMode="auto">
              <a:xfrm>
                <a:off x="1597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2" name="Freeform 6650"/>
              <p:cNvSpPr>
                <a:spLocks/>
              </p:cNvSpPr>
              <p:nvPr/>
            </p:nvSpPr>
            <p:spPr bwMode="auto">
              <a:xfrm>
                <a:off x="1597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3" name="Freeform 6651"/>
              <p:cNvSpPr>
                <a:spLocks/>
              </p:cNvSpPr>
              <p:nvPr/>
            </p:nvSpPr>
            <p:spPr bwMode="auto">
              <a:xfrm>
                <a:off x="1597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4" name="Freeform 6652"/>
              <p:cNvSpPr>
                <a:spLocks/>
              </p:cNvSpPr>
              <p:nvPr/>
            </p:nvSpPr>
            <p:spPr bwMode="auto">
              <a:xfrm>
                <a:off x="1597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5" name="Freeform 6653"/>
              <p:cNvSpPr>
                <a:spLocks/>
              </p:cNvSpPr>
              <p:nvPr/>
            </p:nvSpPr>
            <p:spPr bwMode="auto">
              <a:xfrm>
                <a:off x="1598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6" name="Freeform 6654"/>
              <p:cNvSpPr>
                <a:spLocks/>
              </p:cNvSpPr>
              <p:nvPr/>
            </p:nvSpPr>
            <p:spPr bwMode="auto">
              <a:xfrm>
                <a:off x="1598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7" name="Freeform 6655"/>
              <p:cNvSpPr>
                <a:spLocks/>
              </p:cNvSpPr>
              <p:nvPr/>
            </p:nvSpPr>
            <p:spPr bwMode="auto">
              <a:xfrm>
                <a:off x="1599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8" name="Freeform 6656"/>
              <p:cNvSpPr>
                <a:spLocks/>
              </p:cNvSpPr>
              <p:nvPr/>
            </p:nvSpPr>
            <p:spPr bwMode="auto">
              <a:xfrm>
                <a:off x="1599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9" name="Freeform 6657"/>
              <p:cNvSpPr>
                <a:spLocks/>
              </p:cNvSpPr>
              <p:nvPr/>
            </p:nvSpPr>
            <p:spPr bwMode="auto">
              <a:xfrm>
                <a:off x="1599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0" name="Freeform 6658"/>
              <p:cNvSpPr>
                <a:spLocks/>
              </p:cNvSpPr>
              <p:nvPr/>
            </p:nvSpPr>
            <p:spPr bwMode="auto">
              <a:xfrm>
                <a:off x="1599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1" name="Freeform 6659"/>
              <p:cNvSpPr>
                <a:spLocks/>
              </p:cNvSpPr>
              <p:nvPr/>
            </p:nvSpPr>
            <p:spPr bwMode="auto">
              <a:xfrm>
                <a:off x="1598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2" name="Freeform 6660"/>
              <p:cNvSpPr>
                <a:spLocks/>
              </p:cNvSpPr>
              <p:nvPr/>
            </p:nvSpPr>
            <p:spPr bwMode="auto">
              <a:xfrm>
                <a:off x="1598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3" name="Freeform 6661"/>
              <p:cNvSpPr>
                <a:spLocks/>
              </p:cNvSpPr>
              <p:nvPr/>
            </p:nvSpPr>
            <p:spPr bwMode="auto">
              <a:xfrm>
                <a:off x="1579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4" name="Freeform 6662"/>
              <p:cNvSpPr>
                <a:spLocks/>
              </p:cNvSpPr>
              <p:nvPr/>
            </p:nvSpPr>
            <p:spPr bwMode="auto">
              <a:xfrm>
                <a:off x="1578" y="31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5" name="Freeform 6663"/>
              <p:cNvSpPr>
                <a:spLocks/>
              </p:cNvSpPr>
              <p:nvPr/>
            </p:nvSpPr>
            <p:spPr bwMode="auto">
              <a:xfrm>
                <a:off x="1578" y="3193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6" name="Freeform 6664"/>
              <p:cNvSpPr>
                <a:spLocks/>
              </p:cNvSpPr>
              <p:nvPr/>
            </p:nvSpPr>
            <p:spPr bwMode="auto">
              <a:xfrm>
                <a:off x="1578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7" name="Freeform 6665"/>
              <p:cNvSpPr>
                <a:spLocks/>
              </p:cNvSpPr>
              <p:nvPr/>
            </p:nvSpPr>
            <p:spPr bwMode="auto">
              <a:xfrm>
                <a:off x="1578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8" name="Freeform 6666"/>
              <p:cNvSpPr>
                <a:spLocks/>
              </p:cNvSpPr>
              <p:nvPr/>
            </p:nvSpPr>
            <p:spPr bwMode="auto">
              <a:xfrm>
                <a:off x="1578" y="3191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9" name="Freeform 6667"/>
              <p:cNvSpPr>
                <a:spLocks/>
              </p:cNvSpPr>
              <p:nvPr/>
            </p:nvSpPr>
            <p:spPr bwMode="auto">
              <a:xfrm>
                <a:off x="1578" y="319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0" name="Freeform 6668"/>
              <p:cNvSpPr>
                <a:spLocks/>
              </p:cNvSpPr>
              <p:nvPr/>
            </p:nvSpPr>
            <p:spPr bwMode="auto">
              <a:xfrm>
                <a:off x="1579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1" name="Freeform 6669"/>
              <p:cNvSpPr>
                <a:spLocks/>
              </p:cNvSpPr>
              <p:nvPr/>
            </p:nvSpPr>
            <p:spPr bwMode="auto">
              <a:xfrm>
                <a:off x="1579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2" name="Freeform 6670"/>
              <p:cNvSpPr>
                <a:spLocks/>
              </p:cNvSpPr>
              <p:nvPr/>
            </p:nvSpPr>
            <p:spPr bwMode="auto">
              <a:xfrm>
                <a:off x="1580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3" name="Freeform 6671"/>
              <p:cNvSpPr>
                <a:spLocks/>
              </p:cNvSpPr>
              <p:nvPr/>
            </p:nvSpPr>
            <p:spPr bwMode="auto">
              <a:xfrm>
                <a:off x="1580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4" name="Freeform 6672"/>
              <p:cNvSpPr>
                <a:spLocks/>
              </p:cNvSpPr>
              <p:nvPr/>
            </p:nvSpPr>
            <p:spPr bwMode="auto">
              <a:xfrm>
                <a:off x="1580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5" name="Freeform 6673"/>
              <p:cNvSpPr>
                <a:spLocks/>
              </p:cNvSpPr>
              <p:nvPr/>
            </p:nvSpPr>
            <p:spPr bwMode="auto">
              <a:xfrm>
                <a:off x="1580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6" name="Freeform 6674"/>
              <p:cNvSpPr>
                <a:spLocks/>
              </p:cNvSpPr>
              <p:nvPr/>
            </p:nvSpPr>
            <p:spPr bwMode="auto">
              <a:xfrm>
                <a:off x="1580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7" name="Freeform 6675"/>
              <p:cNvSpPr>
                <a:spLocks/>
              </p:cNvSpPr>
              <p:nvPr/>
            </p:nvSpPr>
            <p:spPr bwMode="auto">
              <a:xfrm>
                <a:off x="1580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8" name="Freeform 6676"/>
              <p:cNvSpPr>
                <a:spLocks/>
              </p:cNvSpPr>
              <p:nvPr/>
            </p:nvSpPr>
            <p:spPr bwMode="auto">
              <a:xfrm>
                <a:off x="1579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9" name="Line 6677"/>
              <p:cNvSpPr>
                <a:spLocks noChangeShapeType="1"/>
              </p:cNvSpPr>
              <p:nvPr/>
            </p:nvSpPr>
            <p:spPr bwMode="auto">
              <a:xfrm>
                <a:off x="1582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0" name="Line 6678"/>
              <p:cNvSpPr>
                <a:spLocks noChangeShapeType="1"/>
              </p:cNvSpPr>
              <p:nvPr/>
            </p:nvSpPr>
            <p:spPr bwMode="auto">
              <a:xfrm flipV="1">
                <a:off x="1581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1" name="Freeform 6679"/>
              <p:cNvSpPr>
                <a:spLocks/>
              </p:cNvSpPr>
              <p:nvPr/>
            </p:nvSpPr>
            <p:spPr bwMode="auto">
              <a:xfrm>
                <a:off x="1545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2" name="Freeform 6680"/>
              <p:cNvSpPr>
                <a:spLocks/>
              </p:cNvSpPr>
              <p:nvPr/>
            </p:nvSpPr>
            <p:spPr bwMode="auto">
              <a:xfrm>
                <a:off x="1544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3" name="Freeform 6681"/>
              <p:cNvSpPr>
                <a:spLocks/>
              </p:cNvSpPr>
              <p:nvPr/>
            </p:nvSpPr>
            <p:spPr bwMode="auto">
              <a:xfrm>
                <a:off x="1544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4" name="Freeform 6682"/>
              <p:cNvSpPr>
                <a:spLocks/>
              </p:cNvSpPr>
              <p:nvPr/>
            </p:nvSpPr>
            <p:spPr bwMode="auto">
              <a:xfrm>
                <a:off x="1544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5" name="Freeform 6683"/>
              <p:cNvSpPr>
                <a:spLocks/>
              </p:cNvSpPr>
              <p:nvPr/>
            </p:nvSpPr>
            <p:spPr bwMode="auto">
              <a:xfrm>
                <a:off x="1544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6" name="Freeform 6684"/>
              <p:cNvSpPr>
                <a:spLocks/>
              </p:cNvSpPr>
              <p:nvPr/>
            </p:nvSpPr>
            <p:spPr bwMode="auto">
              <a:xfrm>
                <a:off x="1544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7" name="Freeform 6685"/>
              <p:cNvSpPr>
                <a:spLocks/>
              </p:cNvSpPr>
              <p:nvPr/>
            </p:nvSpPr>
            <p:spPr bwMode="auto">
              <a:xfrm>
                <a:off x="1544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8" name="Freeform 6686"/>
              <p:cNvSpPr>
                <a:spLocks/>
              </p:cNvSpPr>
              <p:nvPr/>
            </p:nvSpPr>
            <p:spPr bwMode="auto">
              <a:xfrm>
                <a:off x="1545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9" name="Freeform 6687"/>
              <p:cNvSpPr>
                <a:spLocks/>
              </p:cNvSpPr>
              <p:nvPr/>
            </p:nvSpPr>
            <p:spPr bwMode="auto">
              <a:xfrm>
                <a:off x="1545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0" name="Freeform 6688"/>
              <p:cNvSpPr>
                <a:spLocks/>
              </p:cNvSpPr>
              <p:nvPr/>
            </p:nvSpPr>
            <p:spPr bwMode="auto">
              <a:xfrm>
                <a:off x="1546" y="319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1" name="Freeform 6689"/>
              <p:cNvSpPr>
                <a:spLocks/>
              </p:cNvSpPr>
              <p:nvPr/>
            </p:nvSpPr>
            <p:spPr bwMode="auto">
              <a:xfrm>
                <a:off x="1546" y="3191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2" name="Freeform 6690"/>
              <p:cNvSpPr>
                <a:spLocks/>
              </p:cNvSpPr>
              <p:nvPr/>
            </p:nvSpPr>
            <p:spPr bwMode="auto">
              <a:xfrm>
                <a:off x="1547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3" name="Freeform 6691"/>
              <p:cNvSpPr>
                <a:spLocks/>
              </p:cNvSpPr>
              <p:nvPr/>
            </p:nvSpPr>
            <p:spPr bwMode="auto">
              <a:xfrm>
                <a:off x="1547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4" name="Freeform 6692"/>
              <p:cNvSpPr>
                <a:spLocks/>
              </p:cNvSpPr>
              <p:nvPr/>
            </p:nvSpPr>
            <p:spPr bwMode="auto">
              <a:xfrm>
                <a:off x="1546" y="3193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5" name="Freeform 6693"/>
              <p:cNvSpPr>
                <a:spLocks/>
              </p:cNvSpPr>
              <p:nvPr/>
            </p:nvSpPr>
            <p:spPr bwMode="auto">
              <a:xfrm>
                <a:off x="1546" y="31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6" name="Freeform 6694"/>
              <p:cNvSpPr>
                <a:spLocks/>
              </p:cNvSpPr>
              <p:nvPr/>
            </p:nvSpPr>
            <p:spPr bwMode="auto">
              <a:xfrm>
                <a:off x="1545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7" name="Line 6695"/>
              <p:cNvSpPr>
                <a:spLocks noChangeShapeType="1"/>
              </p:cNvSpPr>
              <p:nvPr/>
            </p:nvSpPr>
            <p:spPr bwMode="auto">
              <a:xfrm flipV="1">
                <a:off x="1545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8" name="Freeform 6696"/>
              <p:cNvSpPr>
                <a:spLocks/>
              </p:cNvSpPr>
              <p:nvPr/>
            </p:nvSpPr>
            <p:spPr bwMode="auto">
              <a:xfrm>
                <a:off x="1526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9" name="Freeform 6697"/>
              <p:cNvSpPr>
                <a:spLocks/>
              </p:cNvSpPr>
              <p:nvPr/>
            </p:nvSpPr>
            <p:spPr bwMode="auto">
              <a:xfrm>
                <a:off x="1525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0" name="Freeform 6698"/>
              <p:cNvSpPr>
                <a:spLocks/>
              </p:cNvSpPr>
              <p:nvPr/>
            </p:nvSpPr>
            <p:spPr bwMode="auto">
              <a:xfrm>
                <a:off x="1525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1" name="Freeform 6699"/>
              <p:cNvSpPr>
                <a:spLocks/>
              </p:cNvSpPr>
              <p:nvPr/>
            </p:nvSpPr>
            <p:spPr bwMode="auto">
              <a:xfrm>
                <a:off x="1525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2" name="Freeform 6700"/>
              <p:cNvSpPr>
                <a:spLocks/>
              </p:cNvSpPr>
              <p:nvPr/>
            </p:nvSpPr>
            <p:spPr bwMode="auto">
              <a:xfrm>
                <a:off x="1525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3" name="Freeform 6701"/>
              <p:cNvSpPr>
                <a:spLocks/>
              </p:cNvSpPr>
              <p:nvPr/>
            </p:nvSpPr>
            <p:spPr bwMode="auto">
              <a:xfrm>
                <a:off x="1525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4" name="Freeform 6702"/>
              <p:cNvSpPr>
                <a:spLocks/>
              </p:cNvSpPr>
              <p:nvPr/>
            </p:nvSpPr>
            <p:spPr bwMode="auto">
              <a:xfrm>
                <a:off x="1525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5" name="Freeform 6703"/>
              <p:cNvSpPr>
                <a:spLocks/>
              </p:cNvSpPr>
              <p:nvPr/>
            </p:nvSpPr>
            <p:spPr bwMode="auto">
              <a:xfrm>
                <a:off x="1526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6" name="Freeform 6704"/>
              <p:cNvSpPr>
                <a:spLocks/>
              </p:cNvSpPr>
              <p:nvPr/>
            </p:nvSpPr>
            <p:spPr bwMode="auto">
              <a:xfrm>
                <a:off x="1526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7" name="Freeform 6705"/>
              <p:cNvSpPr>
                <a:spLocks/>
              </p:cNvSpPr>
              <p:nvPr/>
            </p:nvSpPr>
            <p:spPr bwMode="auto">
              <a:xfrm>
                <a:off x="1527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8" name="Freeform 6706"/>
              <p:cNvSpPr>
                <a:spLocks/>
              </p:cNvSpPr>
              <p:nvPr/>
            </p:nvSpPr>
            <p:spPr bwMode="auto">
              <a:xfrm>
                <a:off x="1527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9" name="Freeform 6707"/>
              <p:cNvSpPr>
                <a:spLocks/>
              </p:cNvSpPr>
              <p:nvPr/>
            </p:nvSpPr>
            <p:spPr bwMode="auto">
              <a:xfrm>
                <a:off x="1528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0" name="Freeform 6708"/>
              <p:cNvSpPr>
                <a:spLocks/>
              </p:cNvSpPr>
              <p:nvPr/>
            </p:nvSpPr>
            <p:spPr bwMode="auto">
              <a:xfrm>
                <a:off x="1528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1" name="Freeform 6709"/>
              <p:cNvSpPr>
                <a:spLocks/>
              </p:cNvSpPr>
              <p:nvPr/>
            </p:nvSpPr>
            <p:spPr bwMode="auto">
              <a:xfrm>
                <a:off x="1527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2" name="Freeform 6710"/>
              <p:cNvSpPr>
                <a:spLocks/>
              </p:cNvSpPr>
              <p:nvPr/>
            </p:nvSpPr>
            <p:spPr bwMode="auto">
              <a:xfrm>
                <a:off x="1527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3" name="Freeform 6711"/>
              <p:cNvSpPr>
                <a:spLocks/>
              </p:cNvSpPr>
              <p:nvPr/>
            </p:nvSpPr>
            <p:spPr bwMode="auto">
              <a:xfrm>
                <a:off x="1526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4" name="Line 6712"/>
              <p:cNvSpPr>
                <a:spLocks noChangeShapeType="1"/>
              </p:cNvSpPr>
              <p:nvPr/>
            </p:nvSpPr>
            <p:spPr bwMode="auto">
              <a:xfrm flipH="1" flipV="1">
                <a:off x="1544" y="3122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5" name="Freeform 6713"/>
              <p:cNvSpPr>
                <a:spLocks/>
              </p:cNvSpPr>
              <p:nvPr/>
            </p:nvSpPr>
            <p:spPr bwMode="auto">
              <a:xfrm>
                <a:off x="1545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6" name="Freeform 6714"/>
              <p:cNvSpPr>
                <a:spLocks/>
              </p:cNvSpPr>
              <p:nvPr/>
            </p:nvSpPr>
            <p:spPr bwMode="auto">
              <a:xfrm>
                <a:off x="1544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7" name="Freeform 6715"/>
              <p:cNvSpPr>
                <a:spLocks/>
              </p:cNvSpPr>
              <p:nvPr/>
            </p:nvSpPr>
            <p:spPr bwMode="auto">
              <a:xfrm>
                <a:off x="1544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8" name="Freeform 6716"/>
              <p:cNvSpPr>
                <a:spLocks/>
              </p:cNvSpPr>
              <p:nvPr/>
            </p:nvSpPr>
            <p:spPr bwMode="auto">
              <a:xfrm>
                <a:off x="1544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9" name="Freeform 6717"/>
              <p:cNvSpPr>
                <a:spLocks/>
              </p:cNvSpPr>
              <p:nvPr/>
            </p:nvSpPr>
            <p:spPr bwMode="auto">
              <a:xfrm>
                <a:off x="1544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0" name="Freeform 6718"/>
              <p:cNvSpPr>
                <a:spLocks/>
              </p:cNvSpPr>
              <p:nvPr/>
            </p:nvSpPr>
            <p:spPr bwMode="auto">
              <a:xfrm>
                <a:off x="1544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1" name="Freeform 6719"/>
              <p:cNvSpPr>
                <a:spLocks/>
              </p:cNvSpPr>
              <p:nvPr/>
            </p:nvSpPr>
            <p:spPr bwMode="auto">
              <a:xfrm>
                <a:off x="1544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2" name="Freeform 6720"/>
              <p:cNvSpPr>
                <a:spLocks/>
              </p:cNvSpPr>
              <p:nvPr/>
            </p:nvSpPr>
            <p:spPr bwMode="auto">
              <a:xfrm>
                <a:off x="1545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3" name="Freeform 6721"/>
              <p:cNvSpPr>
                <a:spLocks/>
              </p:cNvSpPr>
              <p:nvPr/>
            </p:nvSpPr>
            <p:spPr bwMode="auto">
              <a:xfrm>
                <a:off x="1545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4" name="Freeform 6722"/>
              <p:cNvSpPr>
                <a:spLocks/>
              </p:cNvSpPr>
              <p:nvPr/>
            </p:nvSpPr>
            <p:spPr bwMode="auto">
              <a:xfrm>
                <a:off x="1546" y="313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5" name="Freeform 6723"/>
              <p:cNvSpPr>
                <a:spLocks/>
              </p:cNvSpPr>
              <p:nvPr/>
            </p:nvSpPr>
            <p:spPr bwMode="auto">
              <a:xfrm>
                <a:off x="1546" y="3138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3"/>
                    </a:move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6" name="Freeform 6724"/>
              <p:cNvSpPr>
                <a:spLocks/>
              </p:cNvSpPr>
              <p:nvPr/>
            </p:nvSpPr>
            <p:spPr bwMode="auto">
              <a:xfrm>
                <a:off x="1547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7" name="Freeform 6725"/>
              <p:cNvSpPr>
                <a:spLocks/>
              </p:cNvSpPr>
              <p:nvPr/>
            </p:nvSpPr>
            <p:spPr bwMode="auto">
              <a:xfrm>
                <a:off x="1547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8" name="Freeform 6726"/>
              <p:cNvSpPr>
                <a:spLocks/>
              </p:cNvSpPr>
              <p:nvPr/>
            </p:nvSpPr>
            <p:spPr bwMode="auto">
              <a:xfrm>
                <a:off x="1546" y="3136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9" name="Freeform 6727"/>
              <p:cNvSpPr>
                <a:spLocks/>
              </p:cNvSpPr>
              <p:nvPr/>
            </p:nvSpPr>
            <p:spPr bwMode="auto">
              <a:xfrm>
                <a:off x="1546" y="313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0" name="Freeform 6728"/>
              <p:cNvSpPr>
                <a:spLocks/>
              </p:cNvSpPr>
              <p:nvPr/>
            </p:nvSpPr>
            <p:spPr bwMode="auto">
              <a:xfrm>
                <a:off x="1545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1" name="Freeform 6729"/>
              <p:cNvSpPr>
                <a:spLocks/>
              </p:cNvSpPr>
              <p:nvPr/>
            </p:nvSpPr>
            <p:spPr bwMode="auto">
              <a:xfrm>
                <a:off x="1526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2" name="Freeform 6730"/>
              <p:cNvSpPr>
                <a:spLocks/>
              </p:cNvSpPr>
              <p:nvPr/>
            </p:nvSpPr>
            <p:spPr bwMode="auto">
              <a:xfrm>
                <a:off x="1525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3" name="Freeform 6731"/>
              <p:cNvSpPr>
                <a:spLocks/>
              </p:cNvSpPr>
              <p:nvPr/>
            </p:nvSpPr>
            <p:spPr bwMode="auto">
              <a:xfrm>
                <a:off x="1525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4" name="Freeform 6732"/>
              <p:cNvSpPr>
                <a:spLocks/>
              </p:cNvSpPr>
              <p:nvPr/>
            </p:nvSpPr>
            <p:spPr bwMode="auto">
              <a:xfrm>
                <a:off x="1525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5" name="Freeform 6733"/>
              <p:cNvSpPr>
                <a:spLocks/>
              </p:cNvSpPr>
              <p:nvPr/>
            </p:nvSpPr>
            <p:spPr bwMode="auto">
              <a:xfrm>
                <a:off x="1525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6" name="Freeform 6734"/>
              <p:cNvSpPr>
                <a:spLocks/>
              </p:cNvSpPr>
              <p:nvPr/>
            </p:nvSpPr>
            <p:spPr bwMode="auto">
              <a:xfrm>
                <a:off x="1525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7" name="Freeform 6735"/>
              <p:cNvSpPr>
                <a:spLocks/>
              </p:cNvSpPr>
              <p:nvPr/>
            </p:nvSpPr>
            <p:spPr bwMode="auto">
              <a:xfrm>
                <a:off x="1525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8" name="Freeform 6736"/>
              <p:cNvSpPr>
                <a:spLocks/>
              </p:cNvSpPr>
              <p:nvPr/>
            </p:nvSpPr>
            <p:spPr bwMode="auto">
              <a:xfrm>
                <a:off x="1526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9" name="Freeform 6737"/>
              <p:cNvSpPr>
                <a:spLocks/>
              </p:cNvSpPr>
              <p:nvPr/>
            </p:nvSpPr>
            <p:spPr bwMode="auto">
              <a:xfrm>
                <a:off x="1526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0" name="Freeform 6738"/>
              <p:cNvSpPr>
                <a:spLocks/>
              </p:cNvSpPr>
              <p:nvPr/>
            </p:nvSpPr>
            <p:spPr bwMode="auto">
              <a:xfrm>
                <a:off x="1527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1" name="Freeform 6739"/>
              <p:cNvSpPr>
                <a:spLocks/>
              </p:cNvSpPr>
              <p:nvPr/>
            </p:nvSpPr>
            <p:spPr bwMode="auto">
              <a:xfrm>
                <a:off x="1527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2" name="Freeform 6740"/>
              <p:cNvSpPr>
                <a:spLocks/>
              </p:cNvSpPr>
              <p:nvPr/>
            </p:nvSpPr>
            <p:spPr bwMode="auto">
              <a:xfrm>
                <a:off x="1528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3" name="Freeform 6741"/>
              <p:cNvSpPr>
                <a:spLocks/>
              </p:cNvSpPr>
              <p:nvPr/>
            </p:nvSpPr>
            <p:spPr bwMode="auto">
              <a:xfrm>
                <a:off x="1528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4" name="Freeform 6742"/>
              <p:cNvSpPr>
                <a:spLocks/>
              </p:cNvSpPr>
              <p:nvPr/>
            </p:nvSpPr>
            <p:spPr bwMode="auto">
              <a:xfrm>
                <a:off x="1527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5" name="Freeform 6743"/>
              <p:cNvSpPr>
                <a:spLocks/>
              </p:cNvSpPr>
              <p:nvPr/>
            </p:nvSpPr>
            <p:spPr bwMode="auto">
              <a:xfrm>
                <a:off x="1527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6" name="Freeform 6744"/>
              <p:cNvSpPr>
                <a:spLocks/>
              </p:cNvSpPr>
              <p:nvPr/>
            </p:nvSpPr>
            <p:spPr bwMode="auto">
              <a:xfrm>
                <a:off x="1526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7" name="Line 6745"/>
              <p:cNvSpPr>
                <a:spLocks noChangeShapeType="1"/>
              </p:cNvSpPr>
              <p:nvPr/>
            </p:nvSpPr>
            <p:spPr bwMode="auto">
              <a:xfrm>
                <a:off x="1524" y="312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8" name="Freeform 6746"/>
              <p:cNvSpPr>
                <a:spLocks/>
              </p:cNvSpPr>
              <p:nvPr/>
            </p:nvSpPr>
            <p:spPr bwMode="auto">
              <a:xfrm>
                <a:off x="1492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9" name="Freeform 6747"/>
              <p:cNvSpPr>
                <a:spLocks/>
              </p:cNvSpPr>
              <p:nvPr/>
            </p:nvSpPr>
            <p:spPr bwMode="auto">
              <a:xfrm>
                <a:off x="1492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0" name="Freeform 6748"/>
              <p:cNvSpPr>
                <a:spLocks/>
              </p:cNvSpPr>
              <p:nvPr/>
            </p:nvSpPr>
            <p:spPr bwMode="auto">
              <a:xfrm>
                <a:off x="1491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1" name="Freeform 6749"/>
              <p:cNvSpPr>
                <a:spLocks/>
              </p:cNvSpPr>
              <p:nvPr/>
            </p:nvSpPr>
            <p:spPr bwMode="auto">
              <a:xfrm>
                <a:off x="1491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6003" name="Group 6750"/>
            <p:cNvGrpSpPr>
              <a:grpSpLocks/>
            </p:cNvGrpSpPr>
            <p:nvPr/>
          </p:nvGrpSpPr>
          <p:grpSpPr bwMode="auto">
            <a:xfrm>
              <a:off x="1215" y="2387"/>
              <a:ext cx="1770" cy="814"/>
              <a:chOff x="1215" y="2387"/>
              <a:chExt cx="1770" cy="814"/>
            </a:xfrm>
          </p:grpSpPr>
          <p:sp>
            <p:nvSpPr>
              <p:cNvPr id="76292" name="Freeform 6751"/>
              <p:cNvSpPr>
                <a:spLocks/>
              </p:cNvSpPr>
              <p:nvPr/>
            </p:nvSpPr>
            <p:spPr bwMode="auto">
              <a:xfrm>
                <a:off x="1491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3" name="Freeform 6752"/>
              <p:cNvSpPr>
                <a:spLocks/>
              </p:cNvSpPr>
              <p:nvPr/>
            </p:nvSpPr>
            <p:spPr bwMode="auto">
              <a:xfrm>
                <a:off x="1491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4" name="Freeform 6753"/>
              <p:cNvSpPr>
                <a:spLocks/>
              </p:cNvSpPr>
              <p:nvPr/>
            </p:nvSpPr>
            <p:spPr bwMode="auto">
              <a:xfrm>
                <a:off x="1492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5" name="Freeform 6754"/>
              <p:cNvSpPr>
                <a:spLocks/>
              </p:cNvSpPr>
              <p:nvPr/>
            </p:nvSpPr>
            <p:spPr bwMode="auto">
              <a:xfrm>
                <a:off x="1492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6" name="Freeform 6755"/>
              <p:cNvSpPr>
                <a:spLocks/>
              </p:cNvSpPr>
              <p:nvPr/>
            </p:nvSpPr>
            <p:spPr bwMode="auto">
              <a:xfrm>
                <a:off x="1493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7" name="Freeform 6756"/>
              <p:cNvSpPr>
                <a:spLocks/>
              </p:cNvSpPr>
              <p:nvPr/>
            </p:nvSpPr>
            <p:spPr bwMode="auto">
              <a:xfrm>
                <a:off x="1493" y="313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8" name="Freeform 6757"/>
              <p:cNvSpPr>
                <a:spLocks/>
              </p:cNvSpPr>
              <p:nvPr/>
            </p:nvSpPr>
            <p:spPr bwMode="auto">
              <a:xfrm>
                <a:off x="1493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9" name="Freeform 6758"/>
              <p:cNvSpPr>
                <a:spLocks/>
              </p:cNvSpPr>
              <p:nvPr/>
            </p:nvSpPr>
            <p:spPr bwMode="auto">
              <a:xfrm>
                <a:off x="1494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0" name="Freeform 6759"/>
              <p:cNvSpPr>
                <a:spLocks/>
              </p:cNvSpPr>
              <p:nvPr/>
            </p:nvSpPr>
            <p:spPr bwMode="auto">
              <a:xfrm>
                <a:off x="1494" y="3136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1" name="Freeform 6760"/>
              <p:cNvSpPr>
                <a:spLocks/>
              </p:cNvSpPr>
              <p:nvPr/>
            </p:nvSpPr>
            <p:spPr bwMode="auto">
              <a:xfrm>
                <a:off x="1493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2" name="Freeform 6761"/>
              <p:cNvSpPr>
                <a:spLocks/>
              </p:cNvSpPr>
              <p:nvPr/>
            </p:nvSpPr>
            <p:spPr bwMode="auto">
              <a:xfrm>
                <a:off x="1493" y="3135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3" name="Freeform 6762"/>
              <p:cNvSpPr>
                <a:spLocks/>
              </p:cNvSpPr>
              <p:nvPr/>
            </p:nvSpPr>
            <p:spPr bwMode="auto">
              <a:xfrm>
                <a:off x="1493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4" name="Freeform 6763"/>
              <p:cNvSpPr>
                <a:spLocks/>
              </p:cNvSpPr>
              <p:nvPr/>
            </p:nvSpPr>
            <p:spPr bwMode="auto">
              <a:xfrm>
                <a:off x="1473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5" name="Freeform 6764"/>
              <p:cNvSpPr>
                <a:spLocks/>
              </p:cNvSpPr>
              <p:nvPr/>
            </p:nvSpPr>
            <p:spPr bwMode="auto">
              <a:xfrm>
                <a:off x="1473" y="3135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6" name="Freeform 6765"/>
              <p:cNvSpPr>
                <a:spLocks/>
              </p:cNvSpPr>
              <p:nvPr/>
            </p:nvSpPr>
            <p:spPr bwMode="auto">
              <a:xfrm>
                <a:off x="1472" y="3136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7" name="Freeform 6766"/>
              <p:cNvSpPr>
                <a:spLocks/>
              </p:cNvSpPr>
              <p:nvPr/>
            </p:nvSpPr>
            <p:spPr bwMode="auto">
              <a:xfrm>
                <a:off x="1472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8" name="Freeform 6767"/>
              <p:cNvSpPr>
                <a:spLocks/>
              </p:cNvSpPr>
              <p:nvPr/>
            </p:nvSpPr>
            <p:spPr bwMode="auto">
              <a:xfrm>
                <a:off x="1472" y="313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9" name="Freeform 6768"/>
              <p:cNvSpPr>
                <a:spLocks/>
              </p:cNvSpPr>
              <p:nvPr/>
            </p:nvSpPr>
            <p:spPr bwMode="auto">
              <a:xfrm>
                <a:off x="1472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0" name="Freeform 6769"/>
              <p:cNvSpPr>
                <a:spLocks/>
              </p:cNvSpPr>
              <p:nvPr/>
            </p:nvSpPr>
            <p:spPr bwMode="auto">
              <a:xfrm>
                <a:off x="1473" y="3138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1" name="Freeform 6770"/>
              <p:cNvSpPr>
                <a:spLocks/>
              </p:cNvSpPr>
              <p:nvPr/>
            </p:nvSpPr>
            <p:spPr bwMode="auto">
              <a:xfrm>
                <a:off x="1473" y="313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2" name="Freeform 6771"/>
              <p:cNvSpPr>
                <a:spLocks/>
              </p:cNvSpPr>
              <p:nvPr/>
            </p:nvSpPr>
            <p:spPr bwMode="auto">
              <a:xfrm>
                <a:off x="1474" y="313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3" name="Freeform 6772"/>
              <p:cNvSpPr>
                <a:spLocks/>
              </p:cNvSpPr>
              <p:nvPr/>
            </p:nvSpPr>
            <p:spPr bwMode="auto">
              <a:xfrm>
                <a:off x="1474" y="3138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4" name="Freeform 6773"/>
              <p:cNvSpPr>
                <a:spLocks/>
              </p:cNvSpPr>
              <p:nvPr/>
            </p:nvSpPr>
            <p:spPr bwMode="auto">
              <a:xfrm>
                <a:off x="1475" y="3138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5" name="Freeform 6774"/>
              <p:cNvSpPr>
                <a:spLocks/>
              </p:cNvSpPr>
              <p:nvPr/>
            </p:nvSpPr>
            <p:spPr bwMode="auto">
              <a:xfrm>
                <a:off x="1475" y="3137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6" name="Freeform 6775"/>
              <p:cNvSpPr>
                <a:spLocks/>
              </p:cNvSpPr>
              <p:nvPr/>
            </p:nvSpPr>
            <p:spPr bwMode="auto">
              <a:xfrm>
                <a:off x="1475" y="3136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7" name="Freeform 6776"/>
              <p:cNvSpPr>
                <a:spLocks/>
              </p:cNvSpPr>
              <p:nvPr/>
            </p:nvSpPr>
            <p:spPr bwMode="auto">
              <a:xfrm>
                <a:off x="1475" y="3136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8" name="Freeform 6777"/>
              <p:cNvSpPr>
                <a:spLocks/>
              </p:cNvSpPr>
              <p:nvPr/>
            </p:nvSpPr>
            <p:spPr bwMode="auto">
              <a:xfrm>
                <a:off x="1474" y="3135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9" name="Freeform 6778"/>
              <p:cNvSpPr>
                <a:spLocks/>
              </p:cNvSpPr>
              <p:nvPr/>
            </p:nvSpPr>
            <p:spPr bwMode="auto">
              <a:xfrm>
                <a:off x="1474" y="3135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0" name="Line 6779"/>
              <p:cNvSpPr>
                <a:spLocks noChangeShapeType="1"/>
              </p:cNvSpPr>
              <p:nvPr/>
            </p:nvSpPr>
            <p:spPr bwMode="auto">
              <a:xfrm>
                <a:off x="1470" y="31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1" name="Line 6780"/>
              <p:cNvSpPr>
                <a:spLocks noChangeShapeType="1"/>
              </p:cNvSpPr>
              <p:nvPr/>
            </p:nvSpPr>
            <p:spPr bwMode="auto">
              <a:xfrm>
                <a:off x="1470" y="314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2" name="Freeform 6781"/>
              <p:cNvSpPr>
                <a:spLocks/>
              </p:cNvSpPr>
              <p:nvPr/>
            </p:nvSpPr>
            <p:spPr bwMode="auto">
              <a:xfrm>
                <a:off x="1473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3" name="Freeform 6782"/>
              <p:cNvSpPr>
                <a:spLocks/>
              </p:cNvSpPr>
              <p:nvPr/>
            </p:nvSpPr>
            <p:spPr bwMode="auto">
              <a:xfrm>
                <a:off x="1473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4" name="Freeform 6783"/>
              <p:cNvSpPr>
                <a:spLocks/>
              </p:cNvSpPr>
              <p:nvPr/>
            </p:nvSpPr>
            <p:spPr bwMode="auto">
              <a:xfrm>
                <a:off x="1472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5" name="Freeform 6784"/>
              <p:cNvSpPr>
                <a:spLocks/>
              </p:cNvSpPr>
              <p:nvPr/>
            </p:nvSpPr>
            <p:spPr bwMode="auto">
              <a:xfrm>
                <a:off x="1472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6" name="Freeform 6785"/>
              <p:cNvSpPr>
                <a:spLocks/>
              </p:cNvSpPr>
              <p:nvPr/>
            </p:nvSpPr>
            <p:spPr bwMode="auto">
              <a:xfrm>
                <a:off x="1472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7" name="Freeform 6786"/>
              <p:cNvSpPr>
                <a:spLocks/>
              </p:cNvSpPr>
              <p:nvPr/>
            </p:nvSpPr>
            <p:spPr bwMode="auto">
              <a:xfrm>
                <a:off x="1472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8" name="Freeform 6787"/>
              <p:cNvSpPr>
                <a:spLocks/>
              </p:cNvSpPr>
              <p:nvPr/>
            </p:nvSpPr>
            <p:spPr bwMode="auto">
              <a:xfrm>
                <a:off x="1473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9" name="Freeform 6788"/>
              <p:cNvSpPr>
                <a:spLocks/>
              </p:cNvSpPr>
              <p:nvPr/>
            </p:nvSpPr>
            <p:spPr bwMode="auto">
              <a:xfrm>
                <a:off x="1473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0" name="Freeform 6789"/>
              <p:cNvSpPr>
                <a:spLocks/>
              </p:cNvSpPr>
              <p:nvPr/>
            </p:nvSpPr>
            <p:spPr bwMode="auto">
              <a:xfrm>
                <a:off x="1474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1" name="Freeform 6790"/>
              <p:cNvSpPr>
                <a:spLocks/>
              </p:cNvSpPr>
              <p:nvPr/>
            </p:nvSpPr>
            <p:spPr bwMode="auto">
              <a:xfrm>
                <a:off x="1474" y="319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2" name="Freeform 6791"/>
              <p:cNvSpPr>
                <a:spLocks/>
              </p:cNvSpPr>
              <p:nvPr/>
            </p:nvSpPr>
            <p:spPr bwMode="auto">
              <a:xfrm>
                <a:off x="1475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3" name="Freeform 6792"/>
              <p:cNvSpPr>
                <a:spLocks/>
              </p:cNvSpPr>
              <p:nvPr/>
            </p:nvSpPr>
            <p:spPr bwMode="auto">
              <a:xfrm>
                <a:off x="1475" y="319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4" name="Freeform 6793"/>
              <p:cNvSpPr>
                <a:spLocks/>
              </p:cNvSpPr>
              <p:nvPr/>
            </p:nvSpPr>
            <p:spPr bwMode="auto">
              <a:xfrm>
                <a:off x="1475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5" name="Freeform 6794"/>
              <p:cNvSpPr>
                <a:spLocks/>
              </p:cNvSpPr>
              <p:nvPr/>
            </p:nvSpPr>
            <p:spPr bwMode="auto">
              <a:xfrm>
                <a:off x="1475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6" name="Freeform 6795"/>
              <p:cNvSpPr>
                <a:spLocks/>
              </p:cNvSpPr>
              <p:nvPr/>
            </p:nvSpPr>
            <p:spPr bwMode="auto">
              <a:xfrm>
                <a:off x="1474" y="319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7" name="Freeform 6796"/>
              <p:cNvSpPr>
                <a:spLocks/>
              </p:cNvSpPr>
              <p:nvPr/>
            </p:nvSpPr>
            <p:spPr bwMode="auto">
              <a:xfrm>
                <a:off x="1474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8" name="Freeform 6797"/>
              <p:cNvSpPr>
                <a:spLocks/>
              </p:cNvSpPr>
              <p:nvPr/>
            </p:nvSpPr>
            <p:spPr bwMode="auto">
              <a:xfrm>
                <a:off x="1492" y="3194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9" name="Freeform 6798"/>
              <p:cNvSpPr>
                <a:spLocks/>
              </p:cNvSpPr>
              <p:nvPr/>
            </p:nvSpPr>
            <p:spPr bwMode="auto">
              <a:xfrm>
                <a:off x="1492" y="319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0" name="Freeform 6799"/>
              <p:cNvSpPr>
                <a:spLocks/>
              </p:cNvSpPr>
              <p:nvPr/>
            </p:nvSpPr>
            <p:spPr bwMode="auto">
              <a:xfrm>
                <a:off x="1491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1" name="Freeform 6800"/>
              <p:cNvSpPr>
                <a:spLocks/>
              </p:cNvSpPr>
              <p:nvPr/>
            </p:nvSpPr>
            <p:spPr bwMode="auto">
              <a:xfrm>
                <a:off x="1491" y="319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2" name="Freeform 6801"/>
              <p:cNvSpPr>
                <a:spLocks/>
              </p:cNvSpPr>
              <p:nvPr/>
            </p:nvSpPr>
            <p:spPr bwMode="auto">
              <a:xfrm>
                <a:off x="1491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3" name="Freeform 6802"/>
              <p:cNvSpPr>
                <a:spLocks/>
              </p:cNvSpPr>
              <p:nvPr/>
            </p:nvSpPr>
            <p:spPr bwMode="auto">
              <a:xfrm>
                <a:off x="1491" y="3191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4" name="Freeform 6803"/>
              <p:cNvSpPr>
                <a:spLocks/>
              </p:cNvSpPr>
              <p:nvPr/>
            </p:nvSpPr>
            <p:spPr bwMode="auto">
              <a:xfrm>
                <a:off x="1492" y="319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5" name="Freeform 6804"/>
              <p:cNvSpPr>
                <a:spLocks/>
              </p:cNvSpPr>
              <p:nvPr/>
            </p:nvSpPr>
            <p:spPr bwMode="auto">
              <a:xfrm>
                <a:off x="1492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6" name="Freeform 6805"/>
              <p:cNvSpPr>
                <a:spLocks/>
              </p:cNvSpPr>
              <p:nvPr/>
            </p:nvSpPr>
            <p:spPr bwMode="auto">
              <a:xfrm>
                <a:off x="1493" y="319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7" name="Freeform 6806"/>
              <p:cNvSpPr>
                <a:spLocks/>
              </p:cNvSpPr>
              <p:nvPr/>
            </p:nvSpPr>
            <p:spPr bwMode="auto">
              <a:xfrm>
                <a:off x="1493" y="319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8" name="Freeform 6807"/>
              <p:cNvSpPr>
                <a:spLocks/>
              </p:cNvSpPr>
              <p:nvPr/>
            </p:nvSpPr>
            <p:spPr bwMode="auto">
              <a:xfrm>
                <a:off x="1493" y="3191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9" name="Freeform 6808"/>
              <p:cNvSpPr>
                <a:spLocks/>
              </p:cNvSpPr>
              <p:nvPr/>
            </p:nvSpPr>
            <p:spPr bwMode="auto">
              <a:xfrm>
                <a:off x="1494" y="319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0" name="Freeform 6809"/>
              <p:cNvSpPr>
                <a:spLocks/>
              </p:cNvSpPr>
              <p:nvPr/>
            </p:nvSpPr>
            <p:spPr bwMode="auto">
              <a:xfrm>
                <a:off x="1494" y="319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1" name="Freeform 6810"/>
              <p:cNvSpPr>
                <a:spLocks/>
              </p:cNvSpPr>
              <p:nvPr/>
            </p:nvSpPr>
            <p:spPr bwMode="auto">
              <a:xfrm>
                <a:off x="1493" y="3193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2" name="Freeform 6811"/>
              <p:cNvSpPr>
                <a:spLocks/>
              </p:cNvSpPr>
              <p:nvPr/>
            </p:nvSpPr>
            <p:spPr bwMode="auto">
              <a:xfrm>
                <a:off x="1493" y="31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3" name="Freeform 6812"/>
              <p:cNvSpPr>
                <a:spLocks/>
              </p:cNvSpPr>
              <p:nvPr/>
            </p:nvSpPr>
            <p:spPr bwMode="auto">
              <a:xfrm>
                <a:off x="1493" y="3194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4" name="Line 6813"/>
              <p:cNvSpPr>
                <a:spLocks noChangeShapeType="1"/>
              </p:cNvSpPr>
              <p:nvPr/>
            </p:nvSpPr>
            <p:spPr bwMode="auto">
              <a:xfrm>
                <a:off x="1491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5" name="Line 6814"/>
              <p:cNvSpPr>
                <a:spLocks noChangeShapeType="1"/>
              </p:cNvSpPr>
              <p:nvPr/>
            </p:nvSpPr>
            <p:spPr bwMode="auto">
              <a:xfrm flipV="1">
                <a:off x="1475" y="3195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6" name="Line 6815"/>
              <p:cNvSpPr>
                <a:spLocks noChangeShapeType="1"/>
              </p:cNvSpPr>
              <p:nvPr/>
            </p:nvSpPr>
            <p:spPr bwMode="auto">
              <a:xfrm flipV="1">
                <a:off x="1491" y="2999"/>
                <a:ext cx="1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7" name="Line 6816"/>
              <p:cNvSpPr>
                <a:spLocks noChangeShapeType="1"/>
              </p:cNvSpPr>
              <p:nvPr/>
            </p:nvSpPr>
            <p:spPr bwMode="auto">
              <a:xfrm>
                <a:off x="1544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8" name="Line 6817"/>
              <p:cNvSpPr>
                <a:spLocks noChangeShapeType="1"/>
              </p:cNvSpPr>
              <p:nvPr/>
            </p:nvSpPr>
            <p:spPr bwMode="auto">
              <a:xfrm>
                <a:off x="1520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9" name="Line 6818"/>
              <p:cNvSpPr>
                <a:spLocks noChangeShapeType="1"/>
              </p:cNvSpPr>
              <p:nvPr/>
            </p:nvSpPr>
            <p:spPr bwMode="auto">
              <a:xfrm>
                <a:off x="1520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0" name="Line 6819"/>
              <p:cNvSpPr>
                <a:spLocks noChangeShapeType="1"/>
              </p:cNvSpPr>
              <p:nvPr/>
            </p:nvSpPr>
            <p:spPr bwMode="auto">
              <a:xfrm>
                <a:off x="1467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1" name="Line 6820"/>
              <p:cNvSpPr>
                <a:spLocks noChangeShapeType="1"/>
              </p:cNvSpPr>
              <p:nvPr/>
            </p:nvSpPr>
            <p:spPr bwMode="auto">
              <a:xfrm>
                <a:off x="1470" y="296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2" name="Line 6821"/>
              <p:cNvSpPr>
                <a:spLocks noChangeShapeType="1"/>
              </p:cNvSpPr>
              <p:nvPr/>
            </p:nvSpPr>
            <p:spPr bwMode="auto">
              <a:xfrm>
                <a:off x="1477" y="294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3" name="Line 6822"/>
              <p:cNvSpPr>
                <a:spLocks noChangeShapeType="1"/>
              </p:cNvSpPr>
              <p:nvPr/>
            </p:nvSpPr>
            <p:spPr bwMode="auto">
              <a:xfrm>
                <a:off x="1484" y="298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4" name="Line 6823"/>
              <p:cNvSpPr>
                <a:spLocks noChangeShapeType="1"/>
              </p:cNvSpPr>
              <p:nvPr/>
            </p:nvSpPr>
            <p:spPr bwMode="auto">
              <a:xfrm flipV="1">
                <a:off x="1496" y="2979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5" name="Line 6824"/>
              <p:cNvSpPr>
                <a:spLocks noChangeShapeType="1"/>
              </p:cNvSpPr>
              <p:nvPr/>
            </p:nvSpPr>
            <p:spPr bwMode="auto">
              <a:xfrm flipV="1">
                <a:off x="1497" y="2964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6" name="Freeform 6825"/>
              <p:cNvSpPr>
                <a:spLocks/>
              </p:cNvSpPr>
              <p:nvPr/>
            </p:nvSpPr>
            <p:spPr bwMode="auto">
              <a:xfrm>
                <a:off x="1473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7" name="Freeform 6826"/>
              <p:cNvSpPr>
                <a:spLocks/>
              </p:cNvSpPr>
              <p:nvPr/>
            </p:nvSpPr>
            <p:spPr bwMode="auto">
              <a:xfrm>
                <a:off x="1473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8" name="Freeform 6827"/>
              <p:cNvSpPr>
                <a:spLocks/>
              </p:cNvSpPr>
              <p:nvPr/>
            </p:nvSpPr>
            <p:spPr bwMode="auto">
              <a:xfrm>
                <a:off x="1472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9" name="Freeform 6828"/>
              <p:cNvSpPr>
                <a:spLocks/>
              </p:cNvSpPr>
              <p:nvPr/>
            </p:nvSpPr>
            <p:spPr bwMode="auto">
              <a:xfrm>
                <a:off x="1472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0" name="Freeform 6829"/>
              <p:cNvSpPr>
                <a:spLocks/>
              </p:cNvSpPr>
              <p:nvPr/>
            </p:nvSpPr>
            <p:spPr bwMode="auto">
              <a:xfrm>
                <a:off x="1472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1" name="Freeform 6830"/>
              <p:cNvSpPr>
                <a:spLocks/>
              </p:cNvSpPr>
              <p:nvPr/>
            </p:nvSpPr>
            <p:spPr bwMode="auto">
              <a:xfrm>
                <a:off x="1472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2" name="Freeform 6831"/>
              <p:cNvSpPr>
                <a:spLocks/>
              </p:cNvSpPr>
              <p:nvPr/>
            </p:nvSpPr>
            <p:spPr bwMode="auto">
              <a:xfrm>
                <a:off x="1473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3" name="Freeform 6832"/>
              <p:cNvSpPr>
                <a:spLocks/>
              </p:cNvSpPr>
              <p:nvPr/>
            </p:nvSpPr>
            <p:spPr bwMode="auto">
              <a:xfrm>
                <a:off x="1473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4" name="Freeform 6833"/>
              <p:cNvSpPr>
                <a:spLocks/>
              </p:cNvSpPr>
              <p:nvPr/>
            </p:nvSpPr>
            <p:spPr bwMode="auto">
              <a:xfrm>
                <a:off x="1474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5" name="Freeform 6834"/>
              <p:cNvSpPr>
                <a:spLocks/>
              </p:cNvSpPr>
              <p:nvPr/>
            </p:nvSpPr>
            <p:spPr bwMode="auto">
              <a:xfrm>
                <a:off x="1474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6" name="Freeform 6835"/>
              <p:cNvSpPr>
                <a:spLocks/>
              </p:cNvSpPr>
              <p:nvPr/>
            </p:nvSpPr>
            <p:spPr bwMode="auto">
              <a:xfrm>
                <a:off x="1475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7" name="Freeform 6836"/>
              <p:cNvSpPr>
                <a:spLocks/>
              </p:cNvSpPr>
              <p:nvPr/>
            </p:nvSpPr>
            <p:spPr bwMode="auto">
              <a:xfrm>
                <a:off x="1475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8" name="Freeform 6837"/>
              <p:cNvSpPr>
                <a:spLocks/>
              </p:cNvSpPr>
              <p:nvPr/>
            </p:nvSpPr>
            <p:spPr bwMode="auto">
              <a:xfrm>
                <a:off x="1475" y="2971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9" name="Freeform 6838"/>
              <p:cNvSpPr>
                <a:spLocks/>
              </p:cNvSpPr>
              <p:nvPr/>
            </p:nvSpPr>
            <p:spPr bwMode="auto">
              <a:xfrm>
                <a:off x="1475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0" name="Freeform 6839"/>
              <p:cNvSpPr>
                <a:spLocks/>
              </p:cNvSpPr>
              <p:nvPr/>
            </p:nvSpPr>
            <p:spPr bwMode="auto">
              <a:xfrm>
                <a:off x="1474" y="2970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1" name="Freeform 6840"/>
              <p:cNvSpPr>
                <a:spLocks/>
              </p:cNvSpPr>
              <p:nvPr/>
            </p:nvSpPr>
            <p:spPr bwMode="auto">
              <a:xfrm>
                <a:off x="1474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2" name="Freeform 6841"/>
              <p:cNvSpPr>
                <a:spLocks/>
              </p:cNvSpPr>
              <p:nvPr/>
            </p:nvSpPr>
            <p:spPr bwMode="auto">
              <a:xfrm>
                <a:off x="1492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3" name="Freeform 6842"/>
              <p:cNvSpPr>
                <a:spLocks/>
              </p:cNvSpPr>
              <p:nvPr/>
            </p:nvSpPr>
            <p:spPr bwMode="auto">
              <a:xfrm>
                <a:off x="1492" y="2970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4" name="Freeform 6843"/>
              <p:cNvSpPr>
                <a:spLocks/>
              </p:cNvSpPr>
              <p:nvPr/>
            </p:nvSpPr>
            <p:spPr bwMode="auto">
              <a:xfrm>
                <a:off x="1491" y="2970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5" name="Freeform 6844"/>
              <p:cNvSpPr>
                <a:spLocks/>
              </p:cNvSpPr>
              <p:nvPr/>
            </p:nvSpPr>
            <p:spPr bwMode="auto">
              <a:xfrm>
                <a:off x="1491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6" name="Freeform 6845"/>
              <p:cNvSpPr>
                <a:spLocks/>
              </p:cNvSpPr>
              <p:nvPr/>
            </p:nvSpPr>
            <p:spPr bwMode="auto">
              <a:xfrm>
                <a:off x="1491" y="2972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7" name="Freeform 6846"/>
              <p:cNvSpPr>
                <a:spLocks/>
              </p:cNvSpPr>
              <p:nvPr/>
            </p:nvSpPr>
            <p:spPr bwMode="auto">
              <a:xfrm>
                <a:off x="1491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8" name="Freeform 6847"/>
              <p:cNvSpPr>
                <a:spLocks/>
              </p:cNvSpPr>
              <p:nvPr/>
            </p:nvSpPr>
            <p:spPr bwMode="auto">
              <a:xfrm>
                <a:off x="1492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9" name="Freeform 6848"/>
              <p:cNvSpPr>
                <a:spLocks/>
              </p:cNvSpPr>
              <p:nvPr/>
            </p:nvSpPr>
            <p:spPr bwMode="auto">
              <a:xfrm>
                <a:off x="1492" y="2973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0" name="Freeform 6849"/>
              <p:cNvSpPr>
                <a:spLocks/>
              </p:cNvSpPr>
              <p:nvPr/>
            </p:nvSpPr>
            <p:spPr bwMode="auto">
              <a:xfrm>
                <a:off x="1493" y="2973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1" name="Line 6850"/>
              <p:cNvSpPr>
                <a:spLocks noChangeShapeType="1"/>
              </p:cNvSpPr>
              <p:nvPr/>
            </p:nvSpPr>
            <p:spPr bwMode="auto">
              <a:xfrm flipV="1">
                <a:off x="1493" y="2973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2" name="Freeform 6851"/>
              <p:cNvSpPr>
                <a:spLocks/>
              </p:cNvSpPr>
              <p:nvPr/>
            </p:nvSpPr>
            <p:spPr bwMode="auto">
              <a:xfrm>
                <a:off x="1493" y="2972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3" name="Freeform 6852"/>
              <p:cNvSpPr>
                <a:spLocks/>
              </p:cNvSpPr>
              <p:nvPr/>
            </p:nvSpPr>
            <p:spPr bwMode="auto">
              <a:xfrm>
                <a:off x="1494" y="2972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4" name="Freeform 6853"/>
              <p:cNvSpPr>
                <a:spLocks/>
              </p:cNvSpPr>
              <p:nvPr/>
            </p:nvSpPr>
            <p:spPr bwMode="auto">
              <a:xfrm>
                <a:off x="1494" y="297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5" name="Freeform 6854"/>
              <p:cNvSpPr>
                <a:spLocks/>
              </p:cNvSpPr>
              <p:nvPr/>
            </p:nvSpPr>
            <p:spPr bwMode="auto">
              <a:xfrm>
                <a:off x="1493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6" name="Freeform 6855"/>
              <p:cNvSpPr>
                <a:spLocks/>
              </p:cNvSpPr>
              <p:nvPr/>
            </p:nvSpPr>
            <p:spPr bwMode="auto">
              <a:xfrm>
                <a:off x="1493" y="2970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7" name="Freeform 6856"/>
              <p:cNvSpPr>
                <a:spLocks/>
              </p:cNvSpPr>
              <p:nvPr/>
            </p:nvSpPr>
            <p:spPr bwMode="auto">
              <a:xfrm>
                <a:off x="1493" y="2970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8" name="Freeform 6857"/>
              <p:cNvSpPr>
                <a:spLocks/>
              </p:cNvSpPr>
              <p:nvPr/>
            </p:nvSpPr>
            <p:spPr bwMode="auto">
              <a:xfrm>
                <a:off x="1492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9" name="Freeform 6858"/>
              <p:cNvSpPr>
                <a:spLocks/>
              </p:cNvSpPr>
              <p:nvPr/>
            </p:nvSpPr>
            <p:spPr bwMode="auto">
              <a:xfrm>
                <a:off x="1492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0" name="Freeform 6859"/>
              <p:cNvSpPr>
                <a:spLocks/>
              </p:cNvSpPr>
              <p:nvPr/>
            </p:nvSpPr>
            <p:spPr bwMode="auto">
              <a:xfrm>
                <a:off x="1491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1" name="Freeform 6860"/>
              <p:cNvSpPr>
                <a:spLocks/>
              </p:cNvSpPr>
              <p:nvPr/>
            </p:nvSpPr>
            <p:spPr bwMode="auto">
              <a:xfrm>
                <a:off x="1491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1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2" name="Freeform 6861"/>
              <p:cNvSpPr>
                <a:spLocks/>
              </p:cNvSpPr>
              <p:nvPr/>
            </p:nvSpPr>
            <p:spPr bwMode="auto">
              <a:xfrm>
                <a:off x="1491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3" name="Freeform 6862"/>
              <p:cNvSpPr>
                <a:spLocks/>
              </p:cNvSpPr>
              <p:nvPr/>
            </p:nvSpPr>
            <p:spPr bwMode="auto">
              <a:xfrm>
                <a:off x="1491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4" name="Freeform 6863"/>
              <p:cNvSpPr>
                <a:spLocks/>
              </p:cNvSpPr>
              <p:nvPr/>
            </p:nvSpPr>
            <p:spPr bwMode="auto">
              <a:xfrm>
                <a:off x="1492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5" name="Freeform 6864"/>
              <p:cNvSpPr>
                <a:spLocks/>
              </p:cNvSpPr>
              <p:nvPr/>
            </p:nvSpPr>
            <p:spPr bwMode="auto">
              <a:xfrm>
                <a:off x="1492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6" name="Freeform 6865"/>
              <p:cNvSpPr>
                <a:spLocks/>
              </p:cNvSpPr>
              <p:nvPr/>
            </p:nvSpPr>
            <p:spPr bwMode="auto">
              <a:xfrm>
                <a:off x="1493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7" name="Freeform 6866"/>
              <p:cNvSpPr>
                <a:spLocks/>
              </p:cNvSpPr>
              <p:nvPr/>
            </p:nvSpPr>
            <p:spPr bwMode="auto">
              <a:xfrm>
                <a:off x="1493" y="29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8" name="Freeform 6867"/>
              <p:cNvSpPr>
                <a:spLocks/>
              </p:cNvSpPr>
              <p:nvPr/>
            </p:nvSpPr>
            <p:spPr bwMode="auto">
              <a:xfrm>
                <a:off x="1493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9" name="Freeform 6868"/>
              <p:cNvSpPr>
                <a:spLocks/>
              </p:cNvSpPr>
              <p:nvPr/>
            </p:nvSpPr>
            <p:spPr bwMode="auto">
              <a:xfrm>
                <a:off x="1494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0" name="Freeform 6869"/>
              <p:cNvSpPr>
                <a:spLocks/>
              </p:cNvSpPr>
              <p:nvPr/>
            </p:nvSpPr>
            <p:spPr bwMode="auto">
              <a:xfrm>
                <a:off x="1494" y="2959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3"/>
                    </a:move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1" name="Freeform 6870"/>
              <p:cNvSpPr>
                <a:spLocks/>
              </p:cNvSpPr>
              <p:nvPr/>
            </p:nvSpPr>
            <p:spPr bwMode="auto">
              <a:xfrm>
                <a:off x="1493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2" name="Freeform 6871"/>
              <p:cNvSpPr>
                <a:spLocks/>
              </p:cNvSpPr>
              <p:nvPr/>
            </p:nvSpPr>
            <p:spPr bwMode="auto">
              <a:xfrm>
                <a:off x="1493" y="2958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3" name="Freeform 6872"/>
              <p:cNvSpPr>
                <a:spLocks/>
              </p:cNvSpPr>
              <p:nvPr/>
            </p:nvSpPr>
            <p:spPr bwMode="auto">
              <a:xfrm>
                <a:off x="1493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4" name="Freeform 6873"/>
              <p:cNvSpPr>
                <a:spLocks/>
              </p:cNvSpPr>
              <p:nvPr/>
            </p:nvSpPr>
            <p:spPr bwMode="auto">
              <a:xfrm>
                <a:off x="1473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5" name="Freeform 6874"/>
              <p:cNvSpPr>
                <a:spLocks/>
              </p:cNvSpPr>
              <p:nvPr/>
            </p:nvSpPr>
            <p:spPr bwMode="auto">
              <a:xfrm>
                <a:off x="1473" y="2958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6" name="Freeform 6875"/>
              <p:cNvSpPr>
                <a:spLocks/>
              </p:cNvSpPr>
              <p:nvPr/>
            </p:nvSpPr>
            <p:spPr bwMode="auto">
              <a:xfrm>
                <a:off x="1472" y="2959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7" name="Freeform 6876"/>
              <p:cNvSpPr>
                <a:spLocks/>
              </p:cNvSpPr>
              <p:nvPr/>
            </p:nvSpPr>
            <p:spPr bwMode="auto">
              <a:xfrm>
                <a:off x="1472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8" name="Freeform 6877"/>
              <p:cNvSpPr>
                <a:spLocks/>
              </p:cNvSpPr>
              <p:nvPr/>
            </p:nvSpPr>
            <p:spPr bwMode="auto">
              <a:xfrm>
                <a:off x="1472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9" name="Freeform 6878"/>
              <p:cNvSpPr>
                <a:spLocks/>
              </p:cNvSpPr>
              <p:nvPr/>
            </p:nvSpPr>
            <p:spPr bwMode="auto">
              <a:xfrm>
                <a:off x="1472" y="2961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0" name="Freeform 6879"/>
              <p:cNvSpPr>
                <a:spLocks/>
              </p:cNvSpPr>
              <p:nvPr/>
            </p:nvSpPr>
            <p:spPr bwMode="auto">
              <a:xfrm>
                <a:off x="1473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1" name="Freeform 6880"/>
              <p:cNvSpPr>
                <a:spLocks/>
              </p:cNvSpPr>
              <p:nvPr/>
            </p:nvSpPr>
            <p:spPr bwMode="auto">
              <a:xfrm>
                <a:off x="1473" y="2961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2" name="Freeform 6881"/>
              <p:cNvSpPr>
                <a:spLocks/>
              </p:cNvSpPr>
              <p:nvPr/>
            </p:nvSpPr>
            <p:spPr bwMode="auto">
              <a:xfrm>
                <a:off x="1474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3" name="Freeform 6882"/>
              <p:cNvSpPr>
                <a:spLocks/>
              </p:cNvSpPr>
              <p:nvPr/>
            </p:nvSpPr>
            <p:spPr bwMode="auto">
              <a:xfrm>
                <a:off x="1474" y="29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4" name="Freeform 6883"/>
              <p:cNvSpPr>
                <a:spLocks/>
              </p:cNvSpPr>
              <p:nvPr/>
            </p:nvSpPr>
            <p:spPr bwMode="auto">
              <a:xfrm>
                <a:off x="1475" y="2961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5" name="Freeform 6884"/>
              <p:cNvSpPr>
                <a:spLocks/>
              </p:cNvSpPr>
              <p:nvPr/>
            </p:nvSpPr>
            <p:spPr bwMode="auto">
              <a:xfrm>
                <a:off x="1475" y="2960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6" name="Freeform 6885"/>
              <p:cNvSpPr>
                <a:spLocks/>
              </p:cNvSpPr>
              <p:nvPr/>
            </p:nvSpPr>
            <p:spPr bwMode="auto">
              <a:xfrm>
                <a:off x="1475" y="2959"/>
                <a:ext cx="1" cy="1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3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7" name="Freeform 6886"/>
              <p:cNvSpPr>
                <a:spLocks/>
              </p:cNvSpPr>
              <p:nvPr/>
            </p:nvSpPr>
            <p:spPr bwMode="auto">
              <a:xfrm>
                <a:off x="1475" y="2959"/>
                <a:ext cx="1" cy="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8" name="Freeform 6887"/>
              <p:cNvSpPr>
                <a:spLocks/>
              </p:cNvSpPr>
              <p:nvPr/>
            </p:nvSpPr>
            <p:spPr bwMode="auto">
              <a:xfrm>
                <a:off x="1474" y="2958"/>
                <a:ext cx="1" cy="1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9" name="Freeform 6888"/>
              <p:cNvSpPr>
                <a:spLocks/>
              </p:cNvSpPr>
              <p:nvPr/>
            </p:nvSpPr>
            <p:spPr bwMode="auto">
              <a:xfrm>
                <a:off x="1474" y="2958"/>
                <a:ext cx="1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0" name="Line 6889"/>
              <p:cNvSpPr>
                <a:spLocks noChangeShapeType="1"/>
              </p:cNvSpPr>
              <p:nvPr/>
            </p:nvSpPr>
            <p:spPr bwMode="auto">
              <a:xfrm flipH="1" flipV="1">
                <a:off x="1496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1" name="Line 6890"/>
              <p:cNvSpPr>
                <a:spLocks noChangeShapeType="1"/>
              </p:cNvSpPr>
              <p:nvPr/>
            </p:nvSpPr>
            <p:spPr bwMode="auto">
              <a:xfrm flipH="1">
                <a:off x="1484" y="295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2" name="Line 6891"/>
              <p:cNvSpPr>
                <a:spLocks noChangeShapeType="1"/>
              </p:cNvSpPr>
              <p:nvPr/>
            </p:nvSpPr>
            <p:spPr bwMode="auto">
              <a:xfrm flipV="1">
                <a:off x="1470" y="295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3" name="Line 6892"/>
              <p:cNvSpPr>
                <a:spLocks noChangeShapeType="1"/>
              </p:cNvSpPr>
              <p:nvPr/>
            </p:nvSpPr>
            <p:spPr bwMode="auto">
              <a:xfrm>
                <a:off x="1471" y="2957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4" name="Line 6893"/>
              <p:cNvSpPr>
                <a:spLocks noChangeShapeType="1"/>
              </p:cNvSpPr>
              <p:nvPr/>
            </p:nvSpPr>
            <p:spPr bwMode="auto">
              <a:xfrm flipV="1">
                <a:off x="1475" y="2949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5" name="Line 6894"/>
              <p:cNvSpPr>
                <a:spLocks noChangeShapeType="1"/>
              </p:cNvSpPr>
              <p:nvPr/>
            </p:nvSpPr>
            <p:spPr bwMode="auto">
              <a:xfrm>
                <a:off x="1470" y="2980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6" name="Line 6895"/>
              <p:cNvSpPr>
                <a:spLocks noChangeShapeType="1"/>
              </p:cNvSpPr>
              <p:nvPr/>
            </p:nvSpPr>
            <p:spPr bwMode="auto">
              <a:xfrm>
                <a:off x="1491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7" name="Line 6896"/>
              <p:cNvSpPr>
                <a:spLocks noChangeShapeType="1"/>
              </p:cNvSpPr>
              <p:nvPr/>
            </p:nvSpPr>
            <p:spPr bwMode="auto">
              <a:xfrm>
                <a:off x="1470" y="299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8" name="Line 6897"/>
              <p:cNvSpPr>
                <a:spLocks noChangeShapeType="1"/>
              </p:cNvSpPr>
              <p:nvPr/>
            </p:nvSpPr>
            <p:spPr bwMode="auto">
              <a:xfrm>
                <a:off x="1470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9" name="Line 6898"/>
              <p:cNvSpPr>
                <a:spLocks noChangeShapeType="1"/>
              </p:cNvSpPr>
              <p:nvPr/>
            </p:nvSpPr>
            <p:spPr bwMode="auto">
              <a:xfrm>
                <a:off x="1497" y="2980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0" name="Line 6899"/>
              <p:cNvSpPr>
                <a:spLocks noChangeShapeType="1"/>
              </p:cNvSpPr>
              <p:nvPr/>
            </p:nvSpPr>
            <p:spPr bwMode="auto">
              <a:xfrm>
                <a:off x="1474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1" name="Line 6900"/>
              <p:cNvSpPr>
                <a:spLocks noChangeShapeType="1"/>
              </p:cNvSpPr>
              <p:nvPr/>
            </p:nvSpPr>
            <p:spPr bwMode="auto">
              <a:xfrm>
                <a:off x="1477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2" name="Line 6901"/>
              <p:cNvSpPr>
                <a:spLocks noChangeShapeType="1"/>
              </p:cNvSpPr>
              <p:nvPr/>
            </p:nvSpPr>
            <p:spPr bwMode="auto">
              <a:xfrm>
                <a:off x="1491" y="2980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3" name="Freeform 6902"/>
              <p:cNvSpPr>
                <a:spLocks/>
              </p:cNvSpPr>
              <p:nvPr/>
            </p:nvSpPr>
            <p:spPr bwMode="auto">
              <a:xfrm>
                <a:off x="1228" y="2710"/>
                <a:ext cx="5" cy="1"/>
              </a:xfrm>
              <a:custGeom>
                <a:avLst/>
                <a:gdLst>
                  <a:gd name="T0" fmla="*/ 0 w 21"/>
                  <a:gd name="T1" fmla="*/ 0 h 3"/>
                  <a:gd name="T2" fmla="*/ 0 w 21"/>
                  <a:gd name="T3" fmla="*/ 0 h 3"/>
                  <a:gd name="T4" fmla="*/ 0 w 21"/>
                  <a:gd name="T5" fmla="*/ 0 h 3"/>
                  <a:gd name="T6" fmla="*/ 0 w 21"/>
                  <a:gd name="T7" fmla="*/ 0 h 3"/>
                  <a:gd name="T8" fmla="*/ 0 w 2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"/>
                  <a:gd name="T17" fmla="*/ 21 w 2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">
                    <a:moveTo>
                      <a:pt x="0" y="3"/>
                    </a:moveTo>
                    <a:lnTo>
                      <a:pt x="6" y="2"/>
                    </a:lnTo>
                    <a:lnTo>
                      <a:pt x="11" y="2"/>
                    </a:lnTo>
                    <a:lnTo>
                      <a:pt x="16" y="1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4" name="Freeform 6903"/>
              <p:cNvSpPr>
                <a:spLocks/>
              </p:cNvSpPr>
              <p:nvPr/>
            </p:nvSpPr>
            <p:spPr bwMode="auto">
              <a:xfrm>
                <a:off x="1233" y="2709"/>
                <a:ext cx="4" cy="1"/>
              </a:xfrm>
              <a:custGeom>
                <a:avLst/>
                <a:gdLst>
                  <a:gd name="T0" fmla="*/ 0 w 15"/>
                  <a:gd name="T1" fmla="*/ 0 h 5"/>
                  <a:gd name="T2" fmla="*/ 0 w 15"/>
                  <a:gd name="T3" fmla="*/ 0 h 5"/>
                  <a:gd name="T4" fmla="*/ 0 w 15"/>
                  <a:gd name="T5" fmla="*/ 0 h 5"/>
                  <a:gd name="T6" fmla="*/ 0 w 15"/>
                  <a:gd name="T7" fmla="*/ 0 h 5"/>
                  <a:gd name="T8" fmla="*/ 0 w 1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5"/>
                  <a:gd name="T17" fmla="*/ 15 w 1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5">
                    <a:moveTo>
                      <a:pt x="0" y="5"/>
                    </a:moveTo>
                    <a:lnTo>
                      <a:pt x="4" y="4"/>
                    </a:lnTo>
                    <a:lnTo>
                      <a:pt x="8" y="3"/>
                    </a:lnTo>
                    <a:lnTo>
                      <a:pt x="12" y="2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5" name="Freeform 6904"/>
              <p:cNvSpPr>
                <a:spLocks/>
              </p:cNvSpPr>
              <p:nvPr/>
            </p:nvSpPr>
            <p:spPr bwMode="auto">
              <a:xfrm>
                <a:off x="1237" y="2707"/>
                <a:ext cx="3" cy="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9"/>
                  <a:gd name="T17" fmla="*/ 12 w 1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9">
                    <a:moveTo>
                      <a:pt x="0" y="9"/>
                    </a:moveTo>
                    <a:lnTo>
                      <a:pt x="4" y="7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6" name="Freeform 6905"/>
              <p:cNvSpPr>
                <a:spLocks/>
              </p:cNvSpPr>
              <p:nvPr/>
            </p:nvSpPr>
            <p:spPr bwMode="auto">
              <a:xfrm>
                <a:off x="1240" y="2705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9"/>
                    </a:moveTo>
                    <a:lnTo>
                      <a:pt x="2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7" name="Freeform 6906"/>
              <p:cNvSpPr>
                <a:spLocks/>
              </p:cNvSpPr>
              <p:nvPr/>
            </p:nvSpPr>
            <p:spPr bwMode="auto">
              <a:xfrm>
                <a:off x="1215" y="2705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0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lnTo>
                      <a:pt x="3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8" name="Freeform 6907"/>
              <p:cNvSpPr>
                <a:spLocks/>
              </p:cNvSpPr>
              <p:nvPr/>
            </p:nvSpPr>
            <p:spPr bwMode="auto">
              <a:xfrm>
                <a:off x="1216" y="2707"/>
                <a:ext cx="3" cy="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9"/>
                  <a:gd name="T17" fmla="*/ 12 w 1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9">
                    <a:moveTo>
                      <a:pt x="0" y="0"/>
                    </a:moveTo>
                    <a:lnTo>
                      <a:pt x="3" y="2"/>
                    </a:lnTo>
                    <a:lnTo>
                      <a:pt x="6" y="5"/>
                    </a:lnTo>
                    <a:lnTo>
                      <a:pt x="9" y="7"/>
                    </a:lnTo>
                    <a:lnTo>
                      <a:pt x="12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9" name="Freeform 6908"/>
              <p:cNvSpPr>
                <a:spLocks/>
              </p:cNvSpPr>
              <p:nvPr/>
            </p:nvSpPr>
            <p:spPr bwMode="auto">
              <a:xfrm>
                <a:off x="1219" y="2709"/>
                <a:ext cx="4" cy="1"/>
              </a:xfrm>
              <a:custGeom>
                <a:avLst/>
                <a:gdLst>
                  <a:gd name="T0" fmla="*/ 0 w 16"/>
                  <a:gd name="T1" fmla="*/ 0 h 5"/>
                  <a:gd name="T2" fmla="*/ 0 w 16"/>
                  <a:gd name="T3" fmla="*/ 0 h 5"/>
                  <a:gd name="T4" fmla="*/ 0 w 16"/>
                  <a:gd name="T5" fmla="*/ 0 h 5"/>
                  <a:gd name="T6" fmla="*/ 0 w 16"/>
                  <a:gd name="T7" fmla="*/ 0 h 5"/>
                  <a:gd name="T8" fmla="*/ 0 w 16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5"/>
                  <a:gd name="T17" fmla="*/ 16 w 16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5">
                    <a:moveTo>
                      <a:pt x="0" y="0"/>
                    </a:moveTo>
                    <a:lnTo>
                      <a:pt x="4" y="2"/>
                    </a:lnTo>
                    <a:lnTo>
                      <a:pt x="8" y="3"/>
                    </a:lnTo>
                    <a:lnTo>
                      <a:pt x="12" y="4"/>
                    </a:lnTo>
                    <a:lnTo>
                      <a:pt x="16" y="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0" name="Freeform 6909"/>
              <p:cNvSpPr>
                <a:spLocks/>
              </p:cNvSpPr>
              <p:nvPr/>
            </p:nvSpPr>
            <p:spPr bwMode="auto">
              <a:xfrm>
                <a:off x="1223" y="2710"/>
                <a:ext cx="5" cy="1"/>
              </a:xfrm>
              <a:custGeom>
                <a:avLst/>
                <a:gdLst>
                  <a:gd name="T0" fmla="*/ 0 w 20"/>
                  <a:gd name="T1" fmla="*/ 0 h 3"/>
                  <a:gd name="T2" fmla="*/ 0 w 20"/>
                  <a:gd name="T3" fmla="*/ 0 h 3"/>
                  <a:gd name="T4" fmla="*/ 0 w 20"/>
                  <a:gd name="T5" fmla="*/ 0 h 3"/>
                  <a:gd name="T6" fmla="*/ 0 w 20"/>
                  <a:gd name="T7" fmla="*/ 0 h 3"/>
                  <a:gd name="T8" fmla="*/ 0 w 20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"/>
                  <a:gd name="T17" fmla="*/ 20 w 20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">
                    <a:moveTo>
                      <a:pt x="0" y="0"/>
                    </a:moveTo>
                    <a:lnTo>
                      <a:pt x="5" y="1"/>
                    </a:lnTo>
                    <a:lnTo>
                      <a:pt x="10" y="2"/>
                    </a:lnTo>
                    <a:lnTo>
                      <a:pt x="15" y="2"/>
                    </a:lnTo>
                    <a:lnTo>
                      <a:pt x="20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1" name="Freeform 6910"/>
              <p:cNvSpPr>
                <a:spLocks/>
              </p:cNvSpPr>
              <p:nvPr/>
            </p:nvSpPr>
            <p:spPr bwMode="auto">
              <a:xfrm>
                <a:off x="1240" y="254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3" y="9"/>
                    </a:moveTo>
                    <a:lnTo>
                      <a:pt x="3" y="7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2" name="Freeform 6911"/>
              <p:cNvSpPr>
                <a:spLocks/>
              </p:cNvSpPr>
              <p:nvPr/>
            </p:nvSpPr>
            <p:spPr bwMode="auto">
              <a:xfrm>
                <a:off x="1237" y="2545"/>
                <a:ext cx="3" cy="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9"/>
                  <a:gd name="T17" fmla="*/ 12 w 1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9">
                    <a:moveTo>
                      <a:pt x="12" y="9"/>
                    </a:moveTo>
                    <a:lnTo>
                      <a:pt x="10" y="6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3" name="Freeform 6912"/>
              <p:cNvSpPr>
                <a:spLocks/>
              </p:cNvSpPr>
              <p:nvPr/>
            </p:nvSpPr>
            <p:spPr bwMode="auto">
              <a:xfrm>
                <a:off x="1233" y="2543"/>
                <a:ext cx="4" cy="2"/>
              </a:xfrm>
              <a:custGeom>
                <a:avLst/>
                <a:gdLst>
                  <a:gd name="T0" fmla="*/ 0 w 15"/>
                  <a:gd name="T1" fmla="*/ 0 h 6"/>
                  <a:gd name="T2" fmla="*/ 0 w 15"/>
                  <a:gd name="T3" fmla="*/ 0 h 6"/>
                  <a:gd name="T4" fmla="*/ 0 w 15"/>
                  <a:gd name="T5" fmla="*/ 0 h 6"/>
                  <a:gd name="T6" fmla="*/ 0 w 15"/>
                  <a:gd name="T7" fmla="*/ 0 h 6"/>
                  <a:gd name="T8" fmla="*/ 0 w 15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6"/>
                  <a:gd name="T17" fmla="*/ 15 w 15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6">
                    <a:moveTo>
                      <a:pt x="15" y="6"/>
                    </a:moveTo>
                    <a:lnTo>
                      <a:pt x="12" y="4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4" name="Freeform 6913"/>
              <p:cNvSpPr>
                <a:spLocks/>
              </p:cNvSpPr>
              <p:nvPr/>
            </p:nvSpPr>
            <p:spPr bwMode="auto">
              <a:xfrm>
                <a:off x="1228" y="2543"/>
                <a:ext cx="5" cy="1"/>
              </a:xfrm>
              <a:custGeom>
                <a:avLst/>
                <a:gdLst>
                  <a:gd name="T0" fmla="*/ 0 w 21"/>
                  <a:gd name="T1" fmla="*/ 1 h 2"/>
                  <a:gd name="T2" fmla="*/ 0 w 21"/>
                  <a:gd name="T3" fmla="*/ 1 h 2"/>
                  <a:gd name="T4" fmla="*/ 0 w 21"/>
                  <a:gd name="T5" fmla="*/ 1 h 2"/>
                  <a:gd name="T6" fmla="*/ 0 w 21"/>
                  <a:gd name="T7" fmla="*/ 0 h 2"/>
                  <a:gd name="T8" fmla="*/ 0 w 2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"/>
                  <a:gd name="T17" fmla="*/ 21 w 2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">
                    <a:moveTo>
                      <a:pt x="21" y="2"/>
                    </a:moveTo>
                    <a:lnTo>
                      <a:pt x="16" y="1"/>
                    </a:lnTo>
                    <a:lnTo>
                      <a:pt x="11" y="1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5" name="Freeform 6914"/>
              <p:cNvSpPr>
                <a:spLocks/>
              </p:cNvSpPr>
              <p:nvPr/>
            </p:nvSpPr>
            <p:spPr bwMode="auto">
              <a:xfrm>
                <a:off x="1223" y="2543"/>
                <a:ext cx="5" cy="1"/>
              </a:xfrm>
              <a:custGeom>
                <a:avLst/>
                <a:gdLst>
                  <a:gd name="T0" fmla="*/ 0 w 20"/>
                  <a:gd name="T1" fmla="*/ 0 h 2"/>
                  <a:gd name="T2" fmla="*/ 0 w 20"/>
                  <a:gd name="T3" fmla="*/ 0 h 2"/>
                  <a:gd name="T4" fmla="*/ 0 w 20"/>
                  <a:gd name="T5" fmla="*/ 1 h 2"/>
                  <a:gd name="T6" fmla="*/ 0 w 20"/>
                  <a:gd name="T7" fmla="*/ 1 h 2"/>
                  <a:gd name="T8" fmla="*/ 0 w 20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"/>
                  <a:gd name="T17" fmla="*/ 20 w 20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">
                    <a:moveTo>
                      <a:pt x="20" y="0"/>
                    </a:moveTo>
                    <a:lnTo>
                      <a:pt x="15" y="0"/>
                    </a:lnTo>
                    <a:lnTo>
                      <a:pt x="10" y="1"/>
                    </a:lnTo>
                    <a:lnTo>
                      <a:pt x="5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6" name="Freeform 6915"/>
              <p:cNvSpPr>
                <a:spLocks/>
              </p:cNvSpPr>
              <p:nvPr/>
            </p:nvSpPr>
            <p:spPr bwMode="auto">
              <a:xfrm>
                <a:off x="1219" y="2543"/>
                <a:ext cx="4" cy="2"/>
              </a:xfrm>
              <a:custGeom>
                <a:avLst/>
                <a:gdLst>
                  <a:gd name="T0" fmla="*/ 0 w 16"/>
                  <a:gd name="T1" fmla="*/ 0 h 6"/>
                  <a:gd name="T2" fmla="*/ 0 w 16"/>
                  <a:gd name="T3" fmla="*/ 0 h 6"/>
                  <a:gd name="T4" fmla="*/ 0 w 16"/>
                  <a:gd name="T5" fmla="*/ 0 h 6"/>
                  <a:gd name="T6" fmla="*/ 0 w 16"/>
                  <a:gd name="T7" fmla="*/ 0 h 6"/>
                  <a:gd name="T8" fmla="*/ 0 w 16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6"/>
                  <a:gd name="T17" fmla="*/ 16 w 1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6">
                    <a:moveTo>
                      <a:pt x="16" y="0"/>
                    </a:moveTo>
                    <a:lnTo>
                      <a:pt x="12" y="1"/>
                    </a:lnTo>
                    <a:lnTo>
                      <a:pt x="8" y="3"/>
                    </a:lnTo>
                    <a:lnTo>
                      <a:pt x="4" y="4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7" name="Freeform 6916"/>
              <p:cNvSpPr>
                <a:spLocks/>
              </p:cNvSpPr>
              <p:nvPr/>
            </p:nvSpPr>
            <p:spPr bwMode="auto">
              <a:xfrm>
                <a:off x="1216" y="2545"/>
                <a:ext cx="3" cy="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9"/>
                  <a:gd name="T17" fmla="*/ 12 w 1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9">
                    <a:moveTo>
                      <a:pt x="12" y="0"/>
                    </a:moveTo>
                    <a:lnTo>
                      <a:pt x="9" y="2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0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8" name="Freeform 6917"/>
              <p:cNvSpPr>
                <a:spLocks/>
              </p:cNvSpPr>
              <p:nvPr/>
            </p:nvSpPr>
            <p:spPr bwMode="auto">
              <a:xfrm>
                <a:off x="1215" y="2547"/>
                <a:ext cx="1" cy="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3" y="0"/>
                    </a:moveTo>
                    <a:lnTo>
                      <a:pt x="2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9" name="Freeform 6918"/>
              <p:cNvSpPr>
                <a:spLocks/>
              </p:cNvSpPr>
              <p:nvPr/>
            </p:nvSpPr>
            <p:spPr bwMode="auto">
              <a:xfrm>
                <a:off x="2674" y="3132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37" y="16"/>
                    </a:moveTo>
                    <a:lnTo>
                      <a:pt x="37" y="14"/>
                    </a:lnTo>
                    <a:lnTo>
                      <a:pt x="36" y="12"/>
                    </a:lnTo>
                    <a:lnTo>
                      <a:pt x="35" y="9"/>
                    </a:lnTo>
                    <a:lnTo>
                      <a:pt x="33" y="7"/>
                    </a:lnTo>
                    <a:lnTo>
                      <a:pt x="32" y="6"/>
                    </a:lnTo>
                    <a:lnTo>
                      <a:pt x="30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0" y="17"/>
                    </a:lnTo>
                    <a:lnTo>
                      <a:pt x="0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0" name="Freeform 6919"/>
              <p:cNvSpPr>
                <a:spLocks/>
              </p:cNvSpPr>
              <p:nvPr/>
            </p:nvSpPr>
            <p:spPr bwMode="auto">
              <a:xfrm>
                <a:off x="2674" y="3137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0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7" y="15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6" y="17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2" y="13"/>
                    </a:lnTo>
                    <a:lnTo>
                      <a:pt x="33" y="12"/>
                    </a:lnTo>
                    <a:lnTo>
                      <a:pt x="35" y="10"/>
                    </a:lnTo>
                    <a:lnTo>
                      <a:pt x="36" y="8"/>
                    </a:lnTo>
                    <a:lnTo>
                      <a:pt x="37" y="5"/>
                    </a:lnTo>
                    <a:lnTo>
                      <a:pt x="37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1" name="Freeform 6920"/>
              <p:cNvSpPr>
                <a:spLocks/>
              </p:cNvSpPr>
              <p:nvPr/>
            </p:nvSpPr>
            <p:spPr bwMode="auto">
              <a:xfrm>
                <a:off x="2662" y="3132"/>
                <a:ext cx="9" cy="5"/>
              </a:xfrm>
              <a:custGeom>
                <a:avLst/>
                <a:gdLst>
                  <a:gd name="T0" fmla="*/ 0 w 36"/>
                  <a:gd name="T1" fmla="*/ 0 h 19"/>
                  <a:gd name="T2" fmla="*/ 0 w 36"/>
                  <a:gd name="T3" fmla="*/ 0 h 19"/>
                  <a:gd name="T4" fmla="*/ 0 w 36"/>
                  <a:gd name="T5" fmla="*/ 0 h 19"/>
                  <a:gd name="T6" fmla="*/ 0 w 36"/>
                  <a:gd name="T7" fmla="*/ 0 h 19"/>
                  <a:gd name="T8" fmla="*/ 0 w 36"/>
                  <a:gd name="T9" fmla="*/ 0 h 19"/>
                  <a:gd name="T10" fmla="*/ 0 w 36"/>
                  <a:gd name="T11" fmla="*/ 0 h 19"/>
                  <a:gd name="T12" fmla="*/ 0 w 36"/>
                  <a:gd name="T13" fmla="*/ 0 h 19"/>
                  <a:gd name="T14" fmla="*/ 0 w 36"/>
                  <a:gd name="T15" fmla="*/ 0 h 19"/>
                  <a:gd name="T16" fmla="*/ 0 w 36"/>
                  <a:gd name="T17" fmla="*/ 0 h 19"/>
                  <a:gd name="T18" fmla="*/ 0 w 36"/>
                  <a:gd name="T19" fmla="*/ 0 h 19"/>
                  <a:gd name="T20" fmla="*/ 0 w 36"/>
                  <a:gd name="T21" fmla="*/ 0 h 19"/>
                  <a:gd name="T22" fmla="*/ 0 w 36"/>
                  <a:gd name="T23" fmla="*/ 0 h 19"/>
                  <a:gd name="T24" fmla="*/ 0 w 36"/>
                  <a:gd name="T25" fmla="*/ 0 h 19"/>
                  <a:gd name="T26" fmla="*/ 0 w 36"/>
                  <a:gd name="T27" fmla="*/ 0 h 19"/>
                  <a:gd name="T28" fmla="*/ 0 w 36"/>
                  <a:gd name="T29" fmla="*/ 0 h 19"/>
                  <a:gd name="T30" fmla="*/ 0 w 36"/>
                  <a:gd name="T31" fmla="*/ 0 h 19"/>
                  <a:gd name="T32" fmla="*/ 0 w 36"/>
                  <a:gd name="T33" fmla="*/ 0 h 19"/>
                  <a:gd name="T34" fmla="*/ 0 w 36"/>
                  <a:gd name="T35" fmla="*/ 0 h 19"/>
                  <a:gd name="T36" fmla="*/ 0 w 36"/>
                  <a:gd name="T37" fmla="*/ 0 h 19"/>
                  <a:gd name="T38" fmla="*/ 0 w 36"/>
                  <a:gd name="T39" fmla="*/ 0 h 19"/>
                  <a:gd name="T40" fmla="*/ 0 w 36"/>
                  <a:gd name="T41" fmla="*/ 0 h 19"/>
                  <a:gd name="T42" fmla="*/ 0 w 36"/>
                  <a:gd name="T43" fmla="*/ 0 h 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19"/>
                  <a:gd name="T68" fmla="*/ 36 w 36"/>
                  <a:gd name="T69" fmla="*/ 19 h 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19">
                    <a:moveTo>
                      <a:pt x="36" y="19"/>
                    </a:moveTo>
                    <a:lnTo>
                      <a:pt x="36" y="17"/>
                    </a:lnTo>
                    <a:lnTo>
                      <a:pt x="35" y="14"/>
                    </a:lnTo>
                    <a:lnTo>
                      <a:pt x="34" y="12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0" y="6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2" name="Freeform 6921"/>
              <p:cNvSpPr>
                <a:spLocks/>
              </p:cNvSpPr>
              <p:nvPr/>
            </p:nvSpPr>
            <p:spPr bwMode="auto">
              <a:xfrm>
                <a:off x="2721" y="3132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37" y="19"/>
                    </a:moveTo>
                    <a:lnTo>
                      <a:pt x="37" y="17"/>
                    </a:lnTo>
                    <a:lnTo>
                      <a:pt x="36" y="14"/>
                    </a:lnTo>
                    <a:lnTo>
                      <a:pt x="35" y="12"/>
                    </a:lnTo>
                    <a:lnTo>
                      <a:pt x="34" y="10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3" name="Freeform 6922"/>
              <p:cNvSpPr>
                <a:spLocks/>
              </p:cNvSpPr>
              <p:nvPr/>
            </p:nvSpPr>
            <p:spPr bwMode="auto">
              <a:xfrm>
                <a:off x="2721" y="3137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0" y="3"/>
                    </a:move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5" y="13"/>
                    </a:lnTo>
                    <a:lnTo>
                      <a:pt x="7" y="15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3" y="18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5" y="17"/>
                    </a:lnTo>
                    <a:lnTo>
                      <a:pt x="27" y="16"/>
                    </a:lnTo>
                    <a:lnTo>
                      <a:pt x="29" y="15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4" y="9"/>
                    </a:lnTo>
                    <a:lnTo>
                      <a:pt x="35" y="7"/>
                    </a:lnTo>
                    <a:lnTo>
                      <a:pt x="36" y="5"/>
                    </a:lnTo>
                    <a:lnTo>
                      <a:pt x="37" y="2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4" name="Freeform 6923"/>
              <p:cNvSpPr>
                <a:spLocks/>
              </p:cNvSpPr>
              <p:nvPr/>
            </p:nvSpPr>
            <p:spPr bwMode="auto">
              <a:xfrm>
                <a:off x="2732" y="3132"/>
                <a:ext cx="9" cy="5"/>
              </a:xfrm>
              <a:custGeom>
                <a:avLst/>
                <a:gdLst>
                  <a:gd name="T0" fmla="*/ 0 w 35"/>
                  <a:gd name="T1" fmla="*/ 0 h 19"/>
                  <a:gd name="T2" fmla="*/ 0 w 35"/>
                  <a:gd name="T3" fmla="*/ 0 h 19"/>
                  <a:gd name="T4" fmla="*/ 0 w 35"/>
                  <a:gd name="T5" fmla="*/ 0 h 19"/>
                  <a:gd name="T6" fmla="*/ 0 w 35"/>
                  <a:gd name="T7" fmla="*/ 0 h 19"/>
                  <a:gd name="T8" fmla="*/ 0 w 35"/>
                  <a:gd name="T9" fmla="*/ 0 h 19"/>
                  <a:gd name="T10" fmla="*/ 0 w 35"/>
                  <a:gd name="T11" fmla="*/ 0 h 19"/>
                  <a:gd name="T12" fmla="*/ 0 w 35"/>
                  <a:gd name="T13" fmla="*/ 0 h 19"/>
                  <a:gd name="T14" fmla="*/ 0 w 35"/>
                  <a:gd name="T15" fmla="*/ 0 h 19"/>
                  <a:gd name="T16" fmla="*/ 0 w 35"/>
                  <a:gd name="T17" fmla="*/ 0 h 19"/>
                  <a:gd name="T18" fmla="*/ 0 w 35"/>
                  <a:gd name="T19" fmla="*/ 0 h 19"/>
                  <a:gd name="T20" fmla="*/ 0 w 35"/>
                  <a:gd name="T21" fmla="*/ 0 h 19"/>
                  <a:gd name="T22" fmla="*/ 0 w 35"/>
                  <a:gd name="T23" fmla="*/ 0 h 19"/>
                  <a:gd name="T24" fmla="*/ 0 w 35"/>
                  <a:gd name="T25" fmla="*/ 0 h 19"/>
                  <a:gd name="T26" fmla="*/ 0 w 35"/>
                  <a:gd name="T27" fmla="*/ 0 h 19"/>
                  <a:gd name="T28" fmla="*/ 0 w 35"/>
                  <a:gd name="T29" fmla="*/ 0 h 19"/>
                  <a:gd name="T30" fmla="*/ 0 w 35"/>
                  <a:gd name="T31" fmla="*/ 0 h 19"/>
                  <a:gd name="T32" fmla="*/ 0 w 35"/>
                  <a:gd name="T33" fmla="*/ 0 h 19"/>
                  <a:gd name="T34" fmla="*/ 0 w 35"/>
                  <a:gd name="T35" fmla="*/ 0 h 19"/>
                  <a:gd name="T36" fmla="*/ 0 w 35"/>
                  <a:gd name="T37" fmla="*/ 0 h 19"/>
                  <a:gd name="T38" fmla="*/ 0 w 35"/>
                  <a:gd name="T39" fmla="*/ 0 h 19"/>
                  <a:gd name="T40" fmla="*/ 0 w 35"/>
                  <a:gd name="T41" fmla="*/ 0 h 19"/>
                  <a:gd name="T42" fmla="*/ 0 w 35"/>
                  <a:gd name="T43" fmla="*/ 0 h 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5"/>
                  <a:gd name="T67" fmla="*/ 0 h 19"/>
                  <a:gd name="T68" fmla="*/ 35 w 35"/>
                  <a:gd name="T69" fmla="*/ 19 h 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5" h="19">
                    <a:moveTo>
                      <a:pt x="35" y="11"/>
                    </a:moveTo>
                    <a:lnTo>
                      <a:pt x="34" y="9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9" y="4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0" y="17"/>
                    </a:lnTo>
                    <a:lnTo>
                      <a:pt x="0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5" name="Freeform 6924"/>
              <p:cNvSpPr>
                <a:spLocks/>
              </p:cNvSpPr>
              <p:nvPr/>
            </p:nvSpPr>
            <p:spPr bwMode="auto">
              <a:xfrm>
                <a:off x="1567" y="3132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7"/>
                  <a:gd name="T67" fmla="*/ 0 h 19"/>
                  <a:gd name="T68" fmla="*/ 37 w 37"/>
                  <a:gd name="T69" fmla="*/ 19 h 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7" h="19">
                    <a:moveTo>
                      <a:pt x="37" y="11"/>
                    </a:moveTo>
                    <a:lnTo>
                      <a:pt x="36" y="9"/>
                    </a:lnTo>
                    <a:lnTo>
                      <a:pt x="34" y="7"/>
                    </a:lnTo>
                    <a:lnTo>
                      <a:pt x="32" y="5"/>
                    </a:lnTo>
                    <a:lnTo>
                      <a:pt x="31" y="4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7"/>
                    </a:lnTo>
                    <a:lnTo>
                      <a:pt x="0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6" name="Freeform 6925"/>
              <p:cNvSpPr>
                <a:spLocks/>
              </p:cNvSpPr>
              <p:nvPr/>
            </p:nvSpPr>
            <p:spPr bwMode="auto">
              <a:xfrm>
                <a:off x="1497" y="3132"/>
                <a:ext cx="9" cy="5"/>
              </a:xfrm>
              <a:custGeom>
                <a:avLst/>
                <a:gdLst>
                  <a:gd name="T0" fmla="*/ 0 w 35"/>
                  <a:gd name="T1" fmla="*/ 0 h 19"/>
                  <a:gd name="T2" fmla="*/ 0 w 35"/>
                  <a:gd name="T3" fmla="*/ 0 h 19"/>
                  <a:gd name="T4" fmla="*/ 0 w 35"/>
                  <a:gd name="T5" fmla="*/ 0 h 19"/>
                  <a:gd name="T6" fmla="*/ 0 w 35"/>
                  <a:gd name="T7" fmla="*/ 0 h 19"/>
                  <a:gd name="T8" fmla="*/ 0 w 35"/>
                  <a:gd name="T9" fmla="*/ 0 h 19"/>
                  <a:gd name="T10" fmla="*/ 0 w 35"/>
                  <a:gd name="T11" fmla="*/ 0 h 19"/>
                  <a:gd name="T12" fmla="*/ 0 w 35"/>
                  <a:gd name="T13" fmla="*/ 0 h 19"/>
                  <a:gd name="T14" fmla="*/ 0 w 35"/>
                  <a:gd name="T15" fmla="*/ 0 h 19"/>
                  <a:gd name="T16" fmla="*/ 0 w 35"/>
                  <a:gd name="T17" fmla="*/ 0 h 19"/>
                  <a:gd name="T18" fmla="*/ 0 w 35"/>
                  <a:gd name="T19" fmla="*/ 0 h 19"/>
                  <a:gd name="T20" fmla="*/ 0 w 35"/>
                  <a:gd name="T21" fmla="*/ 0 h 19"/>
                  <a:gd name="T22" fmla="*/ 0 w 35"/>
                  <a:gd name="T23" fmla="*/ 0 h 19"/>
                  <a:gd name="T24" fmla="*/ 0 w 35"/>
                  <a:gd name="T25" fmla="*/ 0 h 19"/>
                  <a:gd name="T26" fmla="*/ 0 w 35"/>
                  <a:gd name="T27" fmla="*/ 0 h 19"/>
                  <a:gd name="T28" fmla="*/ 0 w 35"/>
                  <a:gd name="T29" fmla="*/ 0 h 19"/>
                  <a:gd name="T30" fmla="*/ 0 w 35"/>
                  <a:gd name="T31" fmla="*/ 0 h 19"/>
                  <a:gd name="T32" fmla="*/ 0 w 35"/>
                  <a:gd name="T33" fmla="*/ 0 h 19"/>
                  <a:gd name="T34" fmla="*/ 0 w 35"/>
                  <a:gd name="T35" fmla="*/ 0 h 19"/>
                  <a:gd name="T36" fmla="*/ 0 w 35"/>
                  <a:gd name="T37" fmla="*/ 0 h 19"/>
                  <a:gd name="T38" fmla="*/ 0 w 35"/>
                  <a:gd name="T39" fmla="*/ 0 h 19"/>
                  <a:gd name="T40" fmla="*/ 0 w 35"/>
                  <a:gd name="T41" fmla="*/ 0 h 19"/>
                  <a:gd name="T42" fmla="*/ 0 w 35"/>
                  <a:gd name="T43" fmla="*/ 0 h 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5"/>
                  <a:gd name="T67" fmla="*/ 0 h 19"/>
                  <a:gd name="T68" fmla="*/ 35 w 35"/>
                  <a:gd name="T69" fmla="*/ 19 h 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5" h="19">
                    <a:moveTo>
                      <a:pt x="35" y="19"/>
                    </a:moveTo>
                    <a:lnTo>
                      <a:pt x="35" y="17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3" y="10"/>
                    </a:lnTo>
                    <a:lnTo>
                      <a:pt x="31" y="8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3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7" name="Line 6926"/>
              <p:cNvSpPr>
                <a:spLocks noChangeShapeType="1"/>
              </p:cNvSpPr>
              <p:nvPr/>
            </p:nvSpPr>
            <p:spPr bwMode="auto">
              <a:xfrm>
                <a:off x="2370" y="2830"/>
                <a:ext cx="1" cy="14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8" name="Line 6927"/>
              <p:cNvSpPr>
                <a:spLocks noChangeShapeType="1"/>
              </p:cNvSpPr>
              <p:nvPr/>
            </p:nvSpPr>
            <p:spPr bwMode="auto">
              <a:xfrm flipH="1">
                <a:off x="1614" y="2966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9" name="Line 6928"/>
              <p:cNvSpPr>
                <a:spLocks noChangeShapeType="1"/>
              </p:cNvSpPr>
              <p:nvPr/>
            </p:nvSpPr>
            <p:spPr bwMode="auto">
              <a:xfrm>
                <a:off x="1872" y="2897"/>
                <a:ext cx="1" cy="7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0" name="Line 6929"/>
              <p:cNvSpPr>
                <a:spLocks noChangeShapeType="1"/>
              </p:cNvSpPr>
              <p:nvPr/>
            </p:nvSpPr>
            <p:spPr bwMode="auto">
              <a:xfrm>
                <a:off x="2071" y="2970"/>
                <a:ext cx="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1" name="Line 6930"/>
              <p:cNvSpPr>
                <a:spLocks noChangeShapeType="1"/>
              </p:cNvSpPr>
              <p:nvPr/>
            </p:nvSpPr>
            <p:spPr bwMode="auto">
              <a:xfrm>
                <a:off x="2334" y="2970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2" name="Line 6931"/>
              <p:cNvSpPr>
                <a:spLocks noChangeShapeType="1"/>
              </p:cNvSpPr>
              <p:nvPr/>
            </p:nvSpPr>
            <p:spPr bwMode="auto">
              <a:xfrm>
                <a:off x="2957" y="2387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3" name="Line 6932"/>
              <p:cNvSpPr>
                <a:spLocks noChangeShapeType="1"/>
              </p:cNvSpPr>
              <p:nvPr/>
            </p:nvSpPr>
            <p:spPr bwMode="auto">
              <a:xfrm>
                <a:off x="2957" y="24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4" name="Line 6933"/>
              <p:cNvSpPr>
                <a:spLocks noChangeShapeType="1"/>
              </p:cNvSpPr>
              <p:nvPr/>
            </p:nvSpPr>
            <p:spPr bwMode="auto">
              <a:xfrm>
                <a:off x="2958" y="2444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5" name="Line 6934"/>
              <p:cNvSpPr>
                <a:spLocks noChangeShapeType="1"/>
              </p:cNvSpPr>
              <p:nvPr/>
            </p:nvSpPr>
            <p:spPr bwMode="auto">
              <a:xfrm flipV="1">
                <a:off x="2958" y="244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6" name="Line 6935"/>
              <p:cNvSpPr>
                <a:spLocks noChangeShapeType="1"/>
              </p:cNvSpPr>
              <p:nvPr/>
            </p:nvSpPr>
            <p:spPr bwMode="auto">
              <a:xfrm>
                <a:off x="2956" y="2449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7" name="Line 6936"/>
              <p:cNvSpPr>
                <a:spLocks noChangeShapeType="1"/>
              </p:cNvSpPr>
              <p:nvPr/>
            </p:nvSpPr>
            <p:spPr bwMode="auto">
              <a:xfrm flipH="1">
                <a:off x="2956" y="24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8" name="Line 6937"/>
              <p:cNvSpPr>
                <a:spLocks noChangeShapeType="1"/>
              </p:cNvSpPr>
              <p:nvPr/>
            </p:nvSpPr>
            <p:spPr bwMode="auto">
              <a:xfrm flipH="1" flipV="1">
                <a:off x="2955" y="2447"/>
                <a:ext cx="1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9" name="Line 6938"/>
              <p:cNvSpPr>
                <a:spLocks noChangeShapeType="1"/>
              </p:cNvSpPr>
              <p:nvPr/>
            </p:nvSpPr>
            <p:spPr bwMode="auto">
              <a:xfrm flipH="1">
                <a:off x="2956" y="2451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0" name="Freeform 6939"/>
              <p:cNvSpPr>
                <a:spLocks/>
              </p:cNvSpPr>
              <p:nvPr/>
            </p:nvSpPr>
            <p:spPr bwMode="auto">
              <a:xfrm>
                <a:off x="2950" y="2526"/>
                <a:ext cx="6" cy="10"/>
              </a:xfrm>
              <a:custGeom>
                <a:avLst/>
                <a:gdLst>
                  <a:gd name="T0" fmla="*/ 0 w 22"/>
                  <a:gd name="T1" fmla="*/ 0 h 41"/>
                  <a:gd name="T2" fmla="*/ 0 w 22"/>
                  <a:gd name="T3" fmla="*/ 0 h 41"/>
                  <a:gd name="T4" fmla="*/ 0 w 22"/>
                  <a:gd name="T5" fmla="*/ 0 h 41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41"/>
                  <a:gd name="T11" fmla="*/ 22 w 22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41">
                    <a:moveTo>
                      <a:pt x="22" y="41"/>
                    </a:moveTo>
                    <a:lnTo>
                      <a:pt x="11" y="2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1" name="Freeform 6940"/>
              <p:cNvSpPr>
                <a:spLocks/>
              </p:cNvSpPr>
              <p:nvPr/>
            </p:nvSpPr>
            <p:spPr bwMode="auto">
              <a:xfrm>
                <a:off x="2981" y="2707"/>
                <a:ext cx="1" cy="32"/>
              </a:xfrm>
              <a:custGeom>
                <a:avLst/>
                <a:gdLst>
                  <a:gd name="T0" fmla="*/ 0 w 6"/>
                  <a:gd name="T1" fmla="*/ 0 h 130"/>
                  <a:gd name="T2" fmla="*/ 0 w 6"/>
                  <a:gd name="T3" fmla="*/ 0 h 130"/>
                  <a:gd name="T4" fmla="*/ 0 w 6"/>
                  <a:gd name="T5" fmla="*/ 0 h 130"/>
                  <a:gd name="T6" fmla="*/ 0 w 6"/>
                  <a:gd name="T7" fmla="*/ 0 h 130"/>
                  <a:gd name="T8" fmla="*/ 0 w 6"/>
                  <a:gd name="T9" fmla="*/ 0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130"/>
                  <a:gd name="T17" fmla="*/ 6 w 6"/>
                  <a:gd name="T18" fmla="*/ 130 h 1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130">
                    <a:moveTo>
                      <a:pt x="0" y="130"/>
                    </a:moveTo>
                    <a:lnTo>
                      <a:pt x="2" y="98"/>
                    </a:lnTo>
                    <a:lnTo>
                      <a:pt x="4" y="66"/>
                    </a:lnTo>
                    <a:lnTo>
                      <a:pt x="5" y="32"/>
                    </a:lnTo>
                    <a:lnTo>
                      <a:pt x="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2" name="Freeform 6941"/>
              <p:cNvSpPr>
                <a:spLocks/>
              </p:cNvSpPr>
              <p:nvPr/>
            </p:nvSpPr>
            <p:spPr bwMode="auto">
              <a:xfrm>
                <a:off x="2979" y="2649"/>
                <a:ext cx="3" cy="47"/>
              </a:xfrm>
              <a:custGeom>
                <a:avLst/>
                <a:gdLst>
                  <a:gd name="T0" fmla="*/ 0 w 11"/>
                  <a:gd name="T1" fmla="*/ 0 h 189"/>
                  <a:gd name="T2" fmla="*/ 0 w 11"/>
                  <a:gd name="T3" fmla="*/ 0 h 189"/>
                  <a:gd name="T4" fmla="*/ 0 w 11"/>
                  <a:gd name="T5" fmla="*/ 0 h 189"/>
                  <a:gd name="T6" fmla="*/ 0 w 11"/>
                  <a:gd name="T7" fmla="*/ 0 h 189"/>
                  <a:gd name="T8" fmla="*/ 0 w 11"/>
                  <a:gd name="T9" fmla="*/ 0 h 189"/>
                  <a:gd name="T10" fmla="*/ 0 w 11"/>
                  <a:gd name="T11" fmla="*/ 0 h 189"/>
                  <a:gd name="T12" fmla="*/ 0 w 11"/>
                  <a:gd name="T13" fmla="*/ 0 h 1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189"/>
                  <a:gd name="T23" fmla="*/ 11 w 11"/>
                  <a:gd name="T24" fmla="*/ 189 h 18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189">
                    <a:moveTo>
                      <a:pt x="11" y="189"/>
                    </a:moveTo>
                    <a:lnTo>
                      <a:pt x="10" y="157"/>
                    </a:lnTo>
                    <a:lnTo>
                      <a:pt x="9" y="126"/>
                    </a:lnTo>
                    <a:lnTo>
                      <a:pt x="7" y="95"/>
                    </a:lnTo>
                    <a:lnTo>
                      <a:pt x="5" y="63"/>
                    </a:lnTo>
                    <a:lnTo>
                      <a:pt x="2" y="3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3" name="Line 6942"/>
              <p:cNvSpPr>
                <a:spLocks noChangeShapeType="1"/>
              </p:cNvSpPr>
              <p:nvPr/>
            </p:nvSpPr>
            <p:spPr bwMode="auto">
              <a:xfrm flipH="1" flipV="1">
                <a:off x="2982" y="269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4" name="Line 6943"/>
              <p:cNvSpPr>
                <a:spLocks noChangeShapeType="1"/>
              </p:cNvSpPr>
              <p:nvPr/>
            </p:nvSpPr>
            <p:spPr bwMode="auto">
              <a:xfrm flipV="1">
                <a:off x="2984" y="28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5" name="Line 6944"/>
              <p:cNvSpPr>
                <a:spLocks noChangeShapeType="1"/>
              </p:cNvSpPr>
              <p:nvPr/>
            </p:nvSpPr>
            <p:spPr bwMode="auto">
              <a:xfrm flipV="1">
                <a:off x="2979" y="28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6" name="Line 6945"/>
              <p:cNvSpPr>
                <a:spLocks noChangeShapeType="1"/>
              </p:cNvSpPr>
              <p:nvPr/>
            </p:nvSpPr>
            <p:spPr bwMode="auto">
              <a:xfrm flipV="1">
                <a:off x="2975" y="2802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7" name="Freeform 6946"/>
              <p:cNvSpPr>
                <a:spLocks/>
              </p:cNvSpPr>
              <p:nvPr/>
            </p:nvSpPr>
            <p:spPr bwMode="auto">
              <a:xfrm>
                <a:off x="2963" y="2816"/>
                <a:ext cx="9" cy="35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0 h 142"/>
                  <a:gd name="T4" fmla="*/ 0 w 38"/>
                  <a:gd name="T5" fmla="*/ 0 h 142"/>
                  <a:gd name="T6" fmla="*/ 0 w 38"/>
                  <a:gd name="T7" fmla="*/ 0 h 142"/>
                  <a:gd name="T8" fmla="*/ 0 w 38"/>
                  <a:gd name="T9" fmla="*/ 0 h 142"/>
                  <a:gd name="T10" fmla="*/ 0 w 38"/>
                  <a:gd name="T11" fmla="*/ 0 h 142"/>
                  <a:gd name="T12" fmla="*/ 0 w 38"/>
                  <a:gd name="T13" fmla="*/ 0 h 142"/>
                  <a:gd name="T14" fmla="*/ 0 w 38"/>
                  <a:gd name="T15" fmla="*/ 0 h 1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"/>
                  <a:gd name="T25" fmla="*/ 0 h 142"/>
                  <a:gd name="T26" fmla="*/ 38 w 38"/>
                  <a:gd name="T27" fmla="*/ 142 h 1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" h="142">
                    <a:moveTo>
                      <a:pt x="0" y="142"/>
                    </a:moveTo>
                    <a:lnTo>
                      <a:pt x="6" y="122"/>
                    </a:lnTo>
                    <a:lnTo>
                      <a:pt x="12" y="102"/>
                    </a:lnTo>
                    <a:lnTo>
                      <a:pt x="18" y="82"/>
                    </a:lnTo>
                    <a:lnTo>
                      <a:pt x="24" y="61"/>
                    </a:lnTo>
                    <a:lnTo>
                      <a:pt x="29" y="41"/>
                    </a:lnTo>
                    <a:lnTo>
                      <a:pt x="34" y="21"/>
                    </a:lnTo>
                    <a:lnTo>
                      <a:pt x="3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8" name="Freeform 6947"/>
              <p:cNvSpPr>
                <a:spLocks/>
              </p:cNvSpPr>
              <p:nvPr/>
            </p:nvSpPr>
            <p:spPr bwMode="auto">
              <a:xfrm>
                <a:off x="2975" y="2739"/>
                <a:ext cx="6" cy="63"/>
              </a:xfrm>
              <a:custGeom>
                <a:avLst/>
                <a:gdLst>
                  <a:gd name="T0" fmla="*/ 0 w 24"/>
                  <a:gd name="T1" fmla="*/ 0 h 250"/>
                  <a:gd name="T2" fmla="*/ 0 w 24"/>
                  <a:gd name="T3" fmla="*/ 0 h 250"/>
                  <a:gd name="T4" fmla="*/ 0 w 24"/>
                  <a:gd name="T5" fmla="*/ 0 h 250"/>
                  <a:gd name="T6" fmla="*/ 0 w 24"/>
                  <a:gd name="T7" fmla="*/ 0 h 250"/>
                  <a:gd name="T8" fmla="*/ 0 w 24"/>
                  <a:gd name="T9" fmla="*/ 0 h 250"/>
                  <a:gd name="T10" fmla="*/ 0 w 24"/>
                  <a:gd name="T11" fmla="*/ 0 h 250"/>
                  <a:gd name="T12" fmla="*/ 0 w 24"/>
                  <a:gd name="T13" fmla="*/ 0 h 250"/>
                  <a:gd name="T14" fmla="*/ 0 w 24"/>
                  <a:gd name="T15" fmla="*/ 0 h 250"/>
                  <a:gd name="T16" fmla="*/ 0 w 24"/>
                  <a:gd name="T17" fmla="*/ 0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250"/>
                  <a:gd name="T29" fmla="*/ 24 w 24"/>
                  <a:gd name="T30" fmla="*/ 250 h 2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250">
                    <a:moveTo>
                      <a:pt x="0" y="250"/>
                    </a:moveTo>
                    <a:lnTo>
                      <a:pt x="4" y="219"/>
                    </a:lnTo>
                    <a:lnTo>
                      <a:pt x="8" y="188"/>
                    </a:lnTo>
                    <a:lnTo>
                      <a:pt x="11" y="157"/>
                    </a:lnTo>
                    <a:lnTo>
                      <a:pt x="15" y="125"/>
                    </a:lnTo>
                    <a:lnTo>
                      <a:pt x="17" y="94"/>
                    </a:lnTo>
                    <a:lnTo>
                      <a:pt x="20" y="63"/>
                    </a:lnTo>
                    <a:lnTo>
                      <a:pt x="22" y="32"/>
                    </a:lnTo>
                    <a:lnTo>
                      <a:pt x="2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9" name="Line 6948"/>
              <p:cNvSpPr>
                <a:spLocks noChangeShapeType="1"/>
              </p:cNvSpPr>
              <p:nvPr/>
            </p:nvSpPr>
            <p:spPr bwMode="auto">
              <a:xfrm>
                <a:off x="2710" y="2448"/>
                <a:ext cx="1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0" name="Line 6949"/>
              <p:cNvSpPr>
                <a:spLocks noChangeShapeType="1"/>
              </p:cNvSpPr>
              <p:nvPr/>
            </p:nvSpPr>
            <p:spPr bwMode="auto">
              <a:xfrm flipH="1">
                <a:off x="2726" y="283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1" name="Line 6950"/>
              <p:cNvSpPr>
                <a:spLocks noChangeShapeType="1"/>
              </p:cNvSpPr>
              <p:nvPr/>
            </p:nvSpPr>
            <p:spPr bwMode="auto">
              <a:xfrm flipV="1">
                <a:off x="2730" y="2833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6004" name="Group 6951"/>
            <p:cNvGrpSpPr>
              <a:grpSpLocks/>
            </p:cNvGrpSpPr>
            <p:nvPr/>
          </p:nvGrpSpPr>
          <p:grpSpPr bwMode="auto">
            <a:xfrm>
              <a:off x="1253" y="2358"/>
              <a:ext cx="1581" cy="860"/>
              <a:chOff x="1253" y="2358"/>
              <a:chExt cx="1581" cy="860"/>
            </a:xfrm>
          </p:grpSpPr>
          <p:sp>
            <p:nvSpPr>
              <p:cNvPr id="76092" name="Line 6952"/>
              <p:cNvSpPr>
                <a:spLocks noChangeShapeType="1"/>
              </p:cNvSpPr>
              <p:nvPr/>
            </p:nvSpPr>
            <p:spPr bwMode="auto">
              <a:xfrm flipV="1">
                <a:off x="2726" y="2833"/>
                <a:ext cx="1" cy="1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3" name="Line 6953"/>
              <p:cNvSpPr>
                <a:spLocks noChangeShapeType="1"/>
              </p:cNvSpPr>
              <p:nvPr/>
            </p:nvSpPr>
            <p:spPr bwMode="auto">
              <a:xfrm flipH="1">
                <a:off x="2775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4" name="Line 6954"/>
              <p:cNvSpPr>
                <a:spLocks noChangeShapeType="1"/>
              </p:cNvSpPr>
              <p:nvPr/>
            </p:nvSpPr>
            <p:spPr bwMode="auto">
              <a:xfrm flipV="1">
                <a:off x="2780" y="2833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5" name="Line 6955"/>
              <p:cNvSpPr>
                <a:spLocks noChangeShapeType="1"/>
              </p:cNvSpPr>
              <p:nvPr/>
            </p:nvSpPr>
            <p:spPr bwMode="auto">
              <a:xfrm flipH="1">
                <a:off x="2624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6" name="Line 6956"/>
              <p:cNvSpPr>
                <a:spLocks noChangeShapeType="1"/>
              </p:cNvSpPr>
              <p:nvPr/>
            </p:nvSpPr>
            <p:spPr bwMode="auto">
              <a:xfrm flipH="1">
                <a:off x="2624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7" name="Line 6957"/>
              <p:cNvSpPr>
                <a:spLocks noChangeShapeType="1"/>
              </p:cNvSpPr>
              <p:nvPr/>
            </p:nvSpPr>
            <p:spPr bwMode="auto">
              <a:xfrm flipH="1">
                <a:off x="2775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8" name="Line 6958"/>
              <p:cNvSpPr>
                <a:spLocks noChangeShapeType="1"/>
              </p:cNvSpPr>
              <p:nvPr/>
            </p:nvSpPr>
            <p:spPr bwMode="auto">
              <a:xfrm flipV="1">
                <a:off x="2370" y="2444"/>
                <a:ext cx="1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9" name="Line 6959"/>
              <p:cNvSpPr>
                <a:spLocks noChangeShapeType="1"/>
              </p:cNvSpPr>
              <p:nvPr/>
            </p:nvSpPr>
            <p:spPr bwMode="auto">
              <a:xfrm>
                <a:off x="2312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0" name="Line 6960"/>
              <p:cNvSpPr>
                <a:spLocks noChangeShapeType="1"/>
              </p:cNvSpPr>
              <p:nvPr/>
            </p:nvSpPr>
            <p:spPr bwMode="auto">
              <a:xfrm>
                <a:off x="2294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1" name="Line 6961"/>
              <p:cNvSpPr>
                <a:spLocks noChangeShapeType="1"/>
              </p:cNvSpPr>
              <p:nvPr/>
            </p:nvSpPr>
            <p:spPr bwMode="auto">
              <a:xfrm>
                <a:off x="2303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2" name="Freeform 6962"/>
              <p:cNvSpPr>
                <a:spLocks/>
              </p:cNvSpPr>
              <p:nvPr/>
            </p:nvSpPr>
            <p:spPr bwMode="auto">
              <a:xfrm>
                <a:off x="2251" y="2369"/>
                <a:ext cx="8" cy="1"/>
              </a:xfrm>
              <a:custGeom>
                <a:avLst/>
                <a:gdLst>
                  <a:gd name="T0" fmla="*/ 0 w 32"/>
                  <a:gd name="T1" fmla="*/ 1 h 1"/>
                  <a:gd name="T2" fmla="*/ 0 w 32"/>
                  <a:gd name="T3" fmla="*/ 0 h 1"/>
                  <a:gd name="T4" fmla="*/ 0 w 32"/>
                  <a:gd name="T5" fmla="*/ 1 h 1"/>
                  <a:gd name="T6" fmla="*/ 0 w 32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"/>
                  <a:gd name="T13" fmla="*/ 0 h 1"/>
                  <a:gd name="T14" fmla="*/ 32 w 3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" h="1">
                    <a:moveTo>
                      <a:pt x="32" y="1"/>
                    </a:moveTo>
                    <a:lnTo>
                      <a:pt x="21" y="0"/>
                    </a:lnTo>
                    <a:lnTo>
                      <a:pt x="10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3" name="Freeform 6963"/>
              <p:cNvSpPr>
                <a:spLocks/>
              </p:cNvSpPr>
              <p:nvPr/>
            </p:nvSpPr>
            <p:spPr bwMode="auto">
              <a:xfrm>
                <a:off x="2259" y="2369"/>
                <a:ext cx="17" cy="2"/>
              </a:xfrm>
              <a:custGeom>
                <a:avLst/>
                <a:gdLst>
                  <a:gd name="T0" fmla="*/ 0 w 68"/>
                  <a:gd name="T1" fmla="*/ 0 h 8"/>
                  <a:gd name="T2" fmla="*/ 0 w 68"/>
                  <a:gd name="T3" fmla="*/ 0 h 8"/>
                  <a:gd name="T4" fmla="*/ 0 w 68"/>
                  <a:gd name="T5" fmla="*/ 0 h 8"/>
                  <a:gd name="T6" fmla="*/ 0 w 68"/>
                  <a:gd name="T7" fmla="*/ 0 h 8"/>
                  <a:gd name="T8" fmla="*/ 0 w 68"/>
                  <a:gd name="T9" fmla="*/ 0 h 8"/>
                  <a:gd name="T10" fmla="*/ 0 w 68"/>
                  <a:gd name="T11" fmla="*/ 0 h 8"/>
                  <a:gd name="T12" fmla="*/ 0 w 68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8"/>
                  <a:gd name="T23" fmla="*/ 68 w 6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8">
                    <a:moveTo>
                      <a:pt x="68" y="8"/>
                    </a:moveTo>
                    <a:lnTo>
                      <a:pt x="57" y="6"/>
                    </a:lnTo>
                    <a:lnTo>
                      <a:pt x="46" y="4"/>
                    </a:lnTo>
                    <a:lnTo>
                      <a:pt x="34" y="2"/>
                    </a:lnTo>
                    <a:lnTo>
                      <a:pt x="23" y="1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4" name="Freeform 6964"/>
              <p:cNvSpPr>
                <a:spLocks/>
              </p:cNvSpPr>
              <p:nvPr/>
            </p:nvSpPr>
            <p:spPr bwMode="auto">
              <a:xfrm>
                <a:off x="2276" y="2371"/>
                <a:ext cx="15" cy="5"/>
              </a:xfrm>
              <a:custGeom>
                <a:avLst/>
                <a:gdLst>
                  <a:gd name="T0" fmla="*/ 0 w 58"/>
                  <a:gd name="T1" fmla="*/ 0 h 20"/>
                  <a:gd name="T2" fmla="*/ 0 w 58"/>
                  <a:gd name="T3" fmla="*/ 0 h 20"/>
                  <a:gd name="T4" fmla="*/ 0 w 58"/>
                  <a:gd name="T5" fmla="*/ 0 h 20"/>
                  <a:gd name="T6" fmla="*/ 0 w 58"/>
                  <a:gd name="T7" fmla="*/ 0 h 20"/>
                  <a:gd name="T8" fmla="*/ 0 w 58"/>
                  <a:gd name="T9" fmla="*/ 0 h 20"/>
                  <a:gd name="T10" fmla="*/ 0 w 58"/>
                  <a:gd name="T11" fmla="*/ 0 h 20"/>
                  <a:gd name="T12" fmla="*/ 0 w 58"/>
                  <a:gd name="T13" fmla="*/ 0 h 20"/>
                  <a:gd name="T14" fmla="*/ 0 w 5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20"/>
                  <a:gd name="T26" fmla="*/ 58 w 5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20">
                    <a:moveTo>
                      <a:pt x="58" y="20"/>
                    </a:moveTo>
                    <a:lnTo>
                      <a:pt x="50" y="17"/>
                    </a:lnTo>
                    <a:lnTo>
                      <a:pt x="42" y="13"/>
                    </a:lnTo>
                    <a:lnTo>
                      <a:pt x="34" y="10"/>
                    </a:lnTo>
                    <a:lnTo>
                      <a:pt x="25" y="7"/>
                    </a:lnTo>
                    <a:lnTo>
                      <a:pt x="17" y="4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5" name="Freeform 6965"/>
              <p:cNvSpPr>
                <a:spLocks/>
              </p:cNvSpPr>
              <p:nvPr/>
            </p:nvSpPr>
            <p:spPr bwMode="auto">
              <a:xfrm>
                <a:off x="2291" y="2376"/>
                <a:ext cx="11" cy="8"/>
              </a:xfrm>
              <a:custGeom>
                <a:avLst/>
                <a:gdLst>
                  <a:gd name="T0" fmla="*/ 0 w 44"/>
                  <a:gd name="T1" fmla="*/ 0 h 33"/>
                  <a:gd name="T2" fmla="*/ 0 w 44"/>
                  <a:gd name="T3" fmla="*/ 0 h 33"/>
                  <a:gd name="T4" fmla="*/ 0 w 44"/>
                  <a:gd name="T5" fmla="*/ 0 h 33"/>
                  <a:gd name="T6" fmla="*/ 0 w 44"/>
                  <a:gd name="T7" fmla="*/ 0 h 33"/>
                  <a:gd name="T8" fmla="*/ 0 w 44"/>
                  <a:gd name="T9" fmla="*/ 0 h 33"/>
                  <a:gd name="T10" fmla="*/ 0 w 44"/>
                  <a:gd name="T11" fmla="*/ 0 h 33"/>
                  <a:gd name="T12" fmla="*/ 0 w 44"/>
                  <a:gd name="T13" fmla="*/ 0 h 33"/>
                  <a:gd name="T14" fmla="*/ 0 w 44"/>
                  <a:gd name="T15" fmla="*/ 0 h 33"/>
                  <a:gd name="T16" fmla="*/ 0 w 44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4"/>
                  <a:gd name="T28" fmla="*/ 0 h 33"/>
                  <a:gd name="T29" fmla="*/ 44 w 44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4" h="33">
                    <a:moveTo>
                      <a:pt x="44" y="33"/>
                    </a:moveTo>
                    <a:lnTo>
                      <a:pt x="39" y="28"/>
                    </a:lnTo>
                    <a:lnTo>
                      <a:pt x="34" y="23"/>
                    </a:lnTo>
                    <a:lnTo>
                      <a:pt x="29" y="19"/>
                    </a:lnTo>
                    <a:lnTo>
                      <a:pt x="23" y="14"/>
                    </a:lnTo>
                    <a:lnTo>
                      <a:pt x="18" y="11"/>
                    </a:lnTo>
                    <a:lnTo>
                      <a:pt x="12" y="7"/>
                    </a:lnTo>
                    <a:lnTo>
                      <a:pt x="6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6" name="Freeform 6966"/>
              <p:cNvSpPr>
                <a:spLocks/>
              </p:cNvSpPr>
              <p:nvPr/>
            </p:nvSpPr>
            <p:spPr bwMode="auto">
              <a:xfrm>
                <a:off x="2302" y="2384"/>
                <a:ext cx="6" cy="13"/>
              </a:xfrm>
              <a:custGeom>
                <a:avLst/>
                <a:gdLst>
                  <a:gd name="T0" fmla="*/ 0 w 24"/>
                  <a:gd name="T1" fmla="*/ 0 h 51"/>
                  <a:gd name="T2" fmla="*/ 0 w 24"/>
                  <a:gd name="T3" fmla="*/ 0 h 51"/>
                  <a:gd name="T4" fmla="*/ 0 w 24"/>
                  <a:gd name="T5" fmla="*/ 0 h 51"/>
                  <a:gd name="T6" fmla="*/ 0 w 24"/>
                  <a:gd name="T7" fmla="*/ 0 h 51"/>
                  <a:gd name="T8" fmla="*/ 0 w 24"/>
                  <a:gd name="T9" fmla="*/ 0 h 51"/>
                  <a:gd name="T10" fmla="*/ 0 w 24"/>
                  <a:gd name="T11" fmla="*/ 0 h 51"/>
                  <a:gd name="T12" fmla="*/ 0 w 24"/>
                  <a:gd name="T13" fmla="*/ 0 h 51"/>
                  <a:gd name="T14" fmla="*/ 0 w 24"/>
                  <a:gd name="T15" fmla="*/ 0 h 51"/>
                  <a:gd name="T16" fmla="*/ 0 w 24"/>
                  <a:gd name="T17" fmla="*/ 0 h 51"/>
                  <a:gd name="T18" fmla="*/ 0 w 24"/>
                  <a:gd name="T19" fmla="*/ 0 h 51"/>
                  <a:gd name="T20" fmla="*/ 0 w 24"/>
                  <a:gd name="T21" fmla="*/ 0 h 51"/>
                  <a:gd name="T22" fmla="*/ 0 w 24"/>
                  <a:gd name="T23" fmla="*/ 0 h 51"/>
                  <a:gd name="T24" fmla="*/ 0 w 24"/>
                  <a:gd name="T25" fmla="*/ 0 h 5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51"/>
                  <a:gd name="T41" fmla="*/ 24 w 24"/>
                  <a:gd name="T42" fmla="*/ 51 h 5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51">
                    <a:moveTo>
                      <a:pt x="24" y="51"/>
                    </a:moveTo>
                    <a:lnTo>
                      <a:pt x="24" y="46"/>
                    </a:lnTo>
                    <a:lnTo>
                      <a:pt x="23" y="41"/>
                    </a:lnTo>
                    <a:lnTo>
                      <a:pt x="22" y="36"/>
                    </a:lnTo>
                    <a:lnTo>
                      <a:pt x="21" y="32"/>
                    </a:lnTo>
                    <a:lnTo>
                      <a:pt x="19" y="27"/>
                    </a:lnTo>
                    <a:lnTo>
                      <a:pt x="17" y="23"/>
                    </a:lnTo>
                    <a:lnTo>
                      <a:pt x="15" y="19"/>
                    </a:lnTo>
                    <a:lnTo>
                      <a:pt x="13" y="14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7" name="Line 6967"/>
              <p:cNvSpPr>
                <a:spLocks noChangeShapeType="1"/>
              </p:cNvSpPr>
              <p:nvPr/>
            </p:nvSpPr>
            <p:spPr bwMode="auto">
              <a:xfrm>
                <a:off x="2253" y="2397"/>
                <a:ext cx="5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8" name="Line 6968"/>
              <p:cNvSpPr>
                <a:spLocks noChangeShapeType="1"/>
              </p:cNvSpPr>
              <p:nvPr/>
            </p:nvSpPr>
            <p:spPr bwMode="auto">
              <a:xfrm>
                <a:off x="2255" y="2404"/>
                <a:ext cx="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9" name="Line 6969"/>
              <p:cNvSpPr>
                <a:spLocks noChangeShapeType="1"/>
              </p:cNvSpPr>
              <p:nvPr/>
            </p:nvSpPr>
            <p:spPr bwMode="auto">
              <a:xfrm>
                <a:off x="2257" y="2409"/>
                <a:ext cx="5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0" name="Line 6970"/>
              <p:cNvSpPr>
                <a:spLocks noChangeShapeType="1"/>
              </p:cNvSpPr>
              <p:nvPr/>
            </p:nvSpPr>
            <p:spPr bwMode="auto">
              <a:xfrm>
                <a:off x="2264" y="2439"/>
                <a:ext cx="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1" name="Line 6971"/>
              <p:cNvSpPr>
                <a:spLocks noChangeShapeType="1"/>
              </p:cNvSpPr>
              <p:nvPr/>
            </p:nvSpPr>
            <p:spPr bwMode="auto">
              <a:xfrm>
                <a:off x="2217" y="2416"/>
                <a:ext cx="10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2" name="Line 6972"/>
              <p:cNvSpPr>
                <a:spLocks noChangeShapeType="1"/>
              </p:cNvSpPr>
              <p:nvPr/>
            </p:nvSpPr>
            <p:spPr bwMode="auto">
              <a:xfrm flipV="1">
                <a:off x="2254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3" name="Line 6973"/>
              <p:cNvSpPr>
                <a:spLocks noChangeShapeType="1"/>
              </p:cNvSpPr>
              <p:nvPr/>
            </p:nvSpPr>
            <p:spPr bwMode="auto">
              <a:xfrm>
                <a:off x="2217" y="2382"/>
                <a:ext cx="1" cy="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4" name="Line 6974"/>
              <p:cNvSpPr>
                <a:spLocks noChangeShapeType="1"/>
              </p:cNvSpPr>
              <p:nvPr/>
            </p:nvSpPr>
            <p:spPr bwMode="auto">
              <a:xfrm>
                <a:off x="2308" y="2397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5" name="Line 6975"/>
              <p:cNvSpPr>
                <a:spLocks noChangeShapeType="1"/>
              </p:cNvSpPr>
              <p:nvPr/>
            </p:nvSpPr>
            <p:spPr bwMode="auto">
              <a:xfrm>
                <a:off x="2308" y="2409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6" name="Line 6976"/>
              <p:cNvSpPr>
                <a:spLocks noChangeShapeType="1"/>
              </p:cNvSpPr>
              <p:nvPr/>
            </p:nvSpPr>
            <p:spPr bwMode="auto">
              <a:xfrm>
                <a:off x="2265" y="2444"/>
                <a:ext cx="10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7" name="Line 6977"/>
              <p:cNvSpPr>
                <a:spLocks noChangeShapeType="1"/>
              </p:cNvSpPr>
              <p:nvPr/>
            </p:nvSpPr>
            <p:spPr bwMode="auto">
              <a:xfrm flipV="1">
                <a:off x="2370" y="2497"/>
                <a:ext cx="1" cy="10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8" name="Freeform 6978"/>
              <p:cNvSpPr>
                <a:spLocks/>
              </p:cNvSpPr>
              <p:nvPr/>
            </p:nvSpPr>
            <p:spPr bwMode="auto">
              <a:xfrm>
                <a:off x="2317" y="2535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21" y="8"/>
                    </a:moveTo>
                    <a:lnTo>
                      <a:pt x="20" y="6"/>
                    </a:lnTo>
                    <a:lnTo>
                      <a:pt x="19" y="4"/>
                    </a:lnTo>
                    <a:lnTo>
                      <a:pt x="18" y="3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9" name="Freeform 6979"/>
              <p:cNvSpPr>
                <a:spLocks/>
              </p:cNvSpPr>
              <p:nvPr/>
            </p:nvSpPr>
            <p:spPr bwMode="auto">
              <a:xfrm>
                <a:off x="2317" y="2537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1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20" y="1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0" name="Freeform 6980"/>
              <p:cNvSpPr>
                <a:spLocks/>
              </p:cNvSpPr>
              <p:nvPr/>
            </p:nvSpPr>
            <p:spPr bwMode="auto">
              <a:xfrm>
                <a:off x="2317" y="2546"/>
                <a:ext cx="5" cy="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0 h 8"/>
                  <a:gd name="T4" fmla="*/ 0 w 21"/>
                  <a:gd name="T5" fmla="*/ 0 h 8"/>
                  <a:gd name="T6" fmla="*/ 0 w 21"/>
                  <a:gd name="T7" fmla="*/ 0 h 8"/>
                  <a:gd name="T8" fmla="*/ 0 w 21"/>
                  <a:gd name="T9" fmla="*/ 0 h 8"/>
                  <a:gd name="T10" fmla="*/ 0 w 21"/>
                  <a:gd name="T11" fmla="*/ 0 h 8"/>
                  <a:gd name="T12" fmla="*/ 0 w 21"/>
                  <a:gd name="T13" fmla="*/ 0 h 8"/>
                  <a:gd name="T14" fmla="*/ 0 w 21"/>
                  <a:gd name="T15" fmla="*/ 0 h 8"/>
                  <a:gd name="T16" fmla="*/ 0 w 21"/>
                  <a:gd name="T17" fmla="*/ 0 h 8"/>
                  <a:gd name="T18" fmla="*/ 0 w 21"/>
                  <a:gd name="T19" fmla="*/ 0 h 8"/>
                  <a:gd name="T20" fmla="*/ 0 w 21"/>
                  <a:gd name="T21" fmla="*/ 0 h 8"/>
                  <a:gd name="T22" fmla="*/ 0 w 21"/>
                  <a:gd name="T23" fmla="*/ 0 h 8"/>
                  <a:gd name="T24" fmla="*/ 0 w 21"/>
                  <a:gd name="T25" fmla="*/ 0 h 8"/>
                  <a:gd name="T26" fmla="*/ 0 w 21"/>
                  <a:gd name="T27" fmla="*/ 0 h 8"/>
                  <a:gd name="T28" fmla="*/ 0 w 21"/>
                  <a:gd name="T29" fmla="*/ 0 h 8"/>
                  <a:gd name="T30" fmla="*/ 0 w 21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8"/>
                  <a:gd name="T50" fmla="*/ 21 w 21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8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8" y="5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1" name="Line 6981"/>
              <p:cNvSpPr>
                <a:spLocks noChangeShapeType="1"/>
              </p:cNvSpPr>
              <p:nvPr/>
            </p:nvSpPr>
            <p:spPr bwMode="auto">
              <a:xfrm>
                <a:off x="2195" y="2416"/>
                <a:ext cx="1" cy="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2" name="Line 6982"/>
              <p:cNvSpPr>
                <a:spLocks noChangeShapeType="1"/>
              </p:cNvSpPr>
              <p:nvPr/>
            </p:nvSpPr>
            <p:spPr bwMode="auto">
              <a:xfrm>
                <a:off x="2209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3" name="Line 6983"/>
              <p:cNvSpPr>
                <a:spLocks noChangeShapeType="1"/>
              </p:cNvSpPr>
              <p:nvPr/>
            </p:nvSpPr>
            <p:spPr bwMode="auto">
              <a:xfrm>
                <a:off x="2200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4" name="Line 6984"/>
              <p:cNvSpPr>
                <a:spLocks noChangeShapeType="1"/>
              </p:cNvSpPr>
              <p:nvPr/>
            </p:nvSpPr>
            <p:spPr bwMode="auto">
              <a:xfrm>
                <a:off x="2195" y="2439"/>
                <a:ext cx="6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5" name="Line 6985"/>
              <p:cNvSpPr>
                <a:spLocks noChangeShapeType="1"/>
              </p:cNvSpPr>
              <p:nvPr/>
            </p:nvSpPr>
            <p:spPr bwMode="auto">
              <a:xfrm>
                <a:off x="2204" y="2397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6" name="Line 6986"/>
              <p:cNvSpPr>
                <a:spLocks noChangeShapeType="1"/>
              </p:cNvSpPr>
              <p:nvPr/>
            </p:nvSpPr>
            <p:spPr bwMode="auto">
              <a:xfrm flipH="1">
                <a:off x="2201" y="2409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7" name="Line 6987"/>
              <p:cNvSpPr>
                <a:spLocks noChangeShapeType="1"/>
              </p:cNvSpPr>
              <p:nvPr/>
            </p:nvSpPr>
            <p:spPr bwMode="auto">
              <a:xfrm>
                <a:off x="2047" y="2473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8" name="Line 6988"/>
              <p:cNvSpPr>
                <a:spLocks noChangeShapeType="1"/>
              </p:cNvSpPr>
              <p:nvPr/>
            </p:nvSpPr>
            <p:spPr bwMode="auto">
              <a:xfrm>
                <a:off x="2047" y="2444"/>
                <a:ext cx="2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9" name="Line 6989"/>
              <p:cNvSpPr>
                <a:spLocks noChangeShapeType="1"/>
              </p:cNvSpPr>
              <p:nvPr/>
            </p:nvSpPr>
            <p:spPr bwMode="auto">
              <a:xfrm flipV="1">
                <a:off x="2193" y="2528"/>
                <a:ext cx="1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0" name="Freeform 6990"/>
              <p:cNvSpPr>
                <a:spLocks/>
              </p:cNvSpPr>
              <p:nvPr/>
            </p:nvSpPr>
            <p:spPr bwMode="auto">
              <a:xfrm>
                <a:off x="2204" y="2384"/>
                <a:ext cx="6" cy="13"/>
              </a:xfrm>
              <a:custGeom>
                <a:avLst/>
                <a:gdLst>
                  <a:gd name="T0" fmla="*/ 0 w 24"/>
                  <a:gd name="T1" fmla="*/ 0 h 52"/>
                  <a:gd name="T2" fmla="*/ 0 w 24"/>
                  <a:gd name="T3" fmla="*/ 0 h 52"/>
                  <a:gd name="T4" fmla="*/ 0 w 24"/>
                  <a:gd name="T5" fmla="*/ 0 h 52"/>
                  <a:gd name="T6" fmla="*/ 0 w 24"/>
                  <a:gd name="T7" fmla="*/ 0 h 52"/>
                  <a:gd name="T8" fmla="*/ 0 w 24"/>
                  <a:gd name="T9" fmla="*/ 0 h 52"/>
                  <a:gd name="T10" fmla="*/ 0 w 24"/>
                  <a:gd name="T11" fmla="*/ 0 h 52"/>
                  <a:gd name="T12" fmla="*/ 0 w 24"/>
                  <a:gd name="T13" fmla="*/ 0 h 52"/>
                  <a:gd name="T14" fmla="*/ 0 w 24"/>
                  <a:gd name="T15" fmla="*/ 0 h 52"/>
                  <a:gd name="T16" fmla="*/ 0 w 24"/>
                  <a:gd name="T17" fmla="*/ 0 h 52"/>
                  <a:gd name="T18" fmla="*/ 0 w 24"/>
                  <a:gd name="T19" fmla="*/ 0 h 52"/>
                  <a:gd name="T20" fmla="*/ 0 w 24"/>
                  <a:gd name="T21" fmla="*/ 0 h 52"/>
                  <a:gd name="T22" fmla="*/ 0 w 24"/>
                  <a:gd name="T23" fmla="*/ 0 h 52"/>
                  <a:gd name="T24" fmla="*/ 0 w 24"/>
                  <a:gd name="T25" fmla="*/ 0 h 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52"/>
                  <a:gd name="T41" fmla="*/ 24 w 24"/>
                  <a:gd name="T42" fmla="*/ 52 h 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52">
                    <a:moveTo>
                      <a:pt x="24" y="0"/>
                    </a:moveTo>
                    <a:lnTo>
                      <a:pt x="21" y="3"/>
                    </a:lnTo>
                    <a:lnTo>
                      <a:pt x="17" y="7"/>
                    </a:lnTo>
                    <a:lnTo>
                      <a:pt x="14" y="11"/>
                    </a:lnTo>
                    <a:lnTo>
                      <a:pt x="11" y="15"/>
                    </a:lnTo>
                    <a:lnTo>
                      <a:pt x="9" y="19"/>
                    </a:lnTo>
                    <a:lnTo>
                      <a:pt x="7" y="23"/>
                    </a:lnTo>
                    <a:lnTo>
                      <a:pt x="5" y="28"/>
                    </a:lnTo>
                    <a:lnTo>
                      <a:pt x="3" y="32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7"/>
                    </a:lnTo>
                    <a:lnTo>
                      <a:pt x="0" y="5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1" name="Freeform 6991"/>
              <p:cNvSpPr>
                <a:spLocks/>
              </p:cNvSpPr>
              <p:nvPr/>
            </p:nvSpPr>
            <p:spPr bwMode="auto">
              <a:xfrm>
                <a:off x="2210" y="2376"/>
                <a:ext cx="12" cy="8"/>
              </a:xfrm>
              <a:custGeom>
                <a:avLst/>
                <a:gdLst>
                  <a:gd name="T0" fmla="*/ 0 w 46"/>
                  <a:gd name="T1" fmla="*/ 0 h 33"/>
                  <a:gd name="T2" fmla="*/ 0 w 46"/>
                  <a:gd name="T3" fmla="*/ 0 h 33"/>
                  <a:gd name="T4" fmla="*/ 0 w 46"/>
                  <a:gd name="T5" fmla="*/ 0 h 33"/>
                  <a:gd name="T6" fmla="*/ 0 w 46"/>
                  <a:gd name="T7" fmla="*/ 0 h 33"/>
                  <a:gd name="T8" fmla="*/ 0 w 46"/>
                  <a:gd name="T9" fmla="*/ 0 h 33"/>
                  <a:gd name="T10" fmla="*/ 0 w 46"/>
                  <a:gd name="T11" fmla="*/ 0 h 33"/>
                  <a:gd name="T12" fmla="*/ 0 w 46"/>
                  <a:gd name="T13" fmla="*/ 0 h 33"/>
                  <a:gd name="T14" fmla="*/ 0 w 46"/>
                  <a:gd name="T15" fmla="*/ 0 h 33"/>
                  <a:gd name="T16" fmla="*/ 0 w 46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33"/>
                  <a:gd name="T29" fmla="*/ 46 w 46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33">
                    <a:moveTo>
                      <a:pt x="46" y="0"/>
                    </a:moveTo>
                    <a:lnTo>
                      <a:pt x="40" y="3"/>
                    </a:lnTo>
                    <a:lnTo>
                      <a:pt x="34" y="7"/>
                    </a:lnTo>
                    <a:lnTo>
                      <a:pt x="28" y="11"/>
                    </a:lnTo>
                    <a:lnTo>
                      <a:pt x="22" y="14"/>
                    </a:lnTo>
                    <a:lnTo>
                      <a:pt x="16" y="19"/>
                    </a:lnTo>
                    <a:lnTo>
                      <a:pt x="11" y="23"/>
                    </a:lnTo>
                    <a:lnTo>
                      <a:pt x="5" y="28"/>
                    </a:lnTo>
                    <a:lnTo>
                      <a:pt x="0" y="3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2" name="Freeform 6992"/>
              <p:cNvSpPr>
                <a:spLocks/>
              </p:cNvSpPr>
              <p:nvPr/>
            </p:nvSpPr>
            <p:spPr bwMode="auto">
              <a:xfrm>
                <a:off x="2222" y="2369"/>
                <a:ext cx="29" cy="7"/>
              </a:xfrm>
              <a:custGeom>
                <a:avLst/>
                <a:gdLst>
                  <a:gd name="T0" fmla="*/ 0 w 118"/>
                  <a:gd name="T1" fmla="*/ 0 h 27"/>
                  <a:gd name="T2" fmla="*/ 0 w 118"/>
                  <a:gd name="T3" fmla="*/ 0 h 27"/>
                  <a:gd name="T4" fmla="*/ 0 w 118"/>
                  <a:gd name="T5" fmla="*/ 0 h 27"/>
                  <a:gd name="T6" fmla="*/ 0 w 118"/>
                  <a:gd name="T7" fmla="*/ 0 h 27"/>
                  <a:gd name="T8" fmla="*/ 0 w 118"/>
                  <a:gd name="T9" fmla="*/ 0 h 27"/>
                  <a:gd name="T10" fmla="*/ 0 w 118"/>
                  <a:gd name="T11" fmla="*/ 0 h 27"/>
                  <a:gd name="T12" fmla="*/ 0 w 118"/>
                  <a:gd name="T13" fmla="*/ 0 h 27"/>
                  <a:gd name="T14" fmla="*/ 0 w 118"/>
                  <a:gd name="T15" fmla="*/ 0 h 27"/>
                  <a:gd name="T16" fmla="*/ 0 w 118"/>
                  <a:gd name="T17" fmla="*/ 0 h 27"/>
                  <a:gd name="T18" fmla="*/ 0 w 118"/>
                  <a:gd name="T19" fmla="*/ 0 h 27"/>
                  <a:gd name="T20" fmla="*/ 0 w 118"/>
                  <a:gd name="T21" fmla="*/ 0 h 27"/>
                  <a:gd name="T22" fmla="*/ 0 w 118"/>
                  <a:gd name="T23" fmla="*/ 0 h 27"/>
                  <a:gd name="T24" fmla="*/ 0 w 118"/>
                  <a:gd name="T25" fmla="*/ 0 h 27"/>
                  <a:gd name="T26" fmla="*/ 0 w 118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8"/>
                  <a:gd name="T43" fmla="*/ 0 h 27"/>
                  <a:gd name="T44" fmla="*/ 118 w 118"/>
                  <a:gd name="T45" fmla="*/ 27 h 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8" h="27">
                    <a:moveTo>
                      <a:pt x="118" y="0"/>
                    </a:moveTo>
                    <a:lnTo>
                      <a:pt x="108" y="0"/>
                    </a:lnTo>
                    <a:lnTo>
                      <a:pt x="99" y="1"/>
                    </a:lnTo>
                    <a:lnTo>
                      <a:pt x="90" y="2"/>
                    </a:lnTo>
                    <a:lnTo>
                      <a:pt x="80" y="3"/>
                    </a:lnTo>
                    <a:lnTo>
                      <a:pt x="71" y="4"/>
                    </a:lnTo>
                    <a:lnTo>
                      <a:pt x="62" y="6"/>
                    </a:lnTo>
                    <a:lnTo>
                      <a:pt x="53" y="8"/>
                    </a:lnTo>
                    <a:lnTo>
                      <a:pt x="44" y="11"/>
                    </a:lnTo>
                    <a:lnTo>
                      <a:pt x="35" y="13"/>
                    </a:lnTo>
                    <a:lnTo>
                      <a:pt x="26" y="16"/>
                    </a:lnTo>
                    <a:lnTo>
                      <a:pt x="17" y="20"/>
                    </a:lnTo>
                    <a:lnTo>
                      <a:pt x="9" y="23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3" name="Line 6993"/>
              <p:cNvSpPr>
                <a:spLocks noChangeShapeType="1"/>
              </p:cNvSpPr>
              <p:nvPr/>
            </p:nvSpPr>
            <p:spPr bwMode="auto">
              <a:xfrm>
                <a:off x="2204" y="2397"/>
                <a:ext cx="4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4" name="Line 6994"/>
              <p:cNvSpPr>
                <a:spLocks noChangeShapeType="1"/>
              </p:cNvSpPr>
              <p:nvPr/>
            </p:nvSpPr>
            <p:spPr bwMode="auto">
              <a:xfrm>
                <a:off x="2204" y="2404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5" name="Line 6995"/>
              <p:cNvSpPr>
                <a:spLocks noChangeShapeType="1"/>
              </p:cNvSpPr>
              <p:nvPr/>
            </p:nvSpPr>
            <p:spPr bwMode="auto">
              <a:xfrm>
                <a:off x="2204" y="2409"/>
                <a:ext cx="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6" name="Line 6996"/>
              <p:cNvSpPr>
                <a:spLocks noChangeShapeType="1"/>
              </p:cNvSpPr>
              <p:nvPr/>
            </p:nvSpPr>
            <p:spPr bwMode="auto">
              <a:xfrm>
                <a:off x="2195" y="2416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7" name="Line 6997"/>
              <p:cNvSpPr>
                <a:spLocks noChangeShapeType="1"/>
              </p:cNvSpPr>
              <p:nvPr/>
            </p:nvSpPr>
            <p:spPr bwMode="auto">
              <a:xfrm flipV="1">
                <a:off x="2370" y="2457"/>
                <a:ext cx="1" cy="25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8" name="Line 6998"/>
              <p:cNvSpPr>
                <a:spLocks noChangeShapeType="1"/>
              </p:cNvSpPr>
              <p:nvPr/>
            </p:nvSpPr>
            <p:spPr bwMode="auto">
              <a:xfrm flipV="1">
                <a:off x="2249" y="2642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9" name="Line 6999"/>
              <p:cNvSpPr>
                <a:spLocks noChangeShapeType="1"/>
              </p:cNvSpPr>
              <p:nvPr/>
            </p:nvSpPr>
            <p:spPr bwMode="auto">
              <a:xfrm>
                <a:off x="2249" y="2642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0" name="Line 7000"/>
              <p:cNvSpPr>
                <a:spLocks noChangeShapeType="1"/>
              </p:cNvSpPr>
              <p:nvPr/>
            </p:nvSpPr>
            <p:spPr bwMode="auto">
              <a:xfrm>
                <a:off x="2263" y="2642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1" name="Line 7001"/>
              <p:cNvSpPr>
                <a:spLocks noChangeShapeType="1"/>
              </p:cNvSpPr>
              <p:nvPr/>
            </p:nvSpPr>
            <p:spPr bwMode="auto">
              <a:xfrm flipH="1">
                <a:off x="2249" y="2648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2" name="Line 7002"/>
              <p:cNvSpPr>
                <a:spLocks noChangeShapeType="1"/>
              </p:cNvSpPr>
              <p:nvPr/>
            </p:nvSpPr>
            <p:spPr bwMode="auto">
              <a:xfrm flipV="1">
                <a:off x="2249" y="2689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3" name="Line 7003"/>
              <p:cNvSpPr>
                <a:spLocks noChangeShapeType="1"/>
              </p:cNvSpPr>
              <p:nvPr/>
            </p:nvSpPr>
            <p:spPr bwMode="auto">
              <a:xfrm>
                <a:off x="2249" y="268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4" name="Line 7004"/>
              <p:cNvSpPr>
                <a:spLocks noChangeShapeType="1"/>
              </p:cNvSpPr>
              <p:nvPr/>
            </p:nvSpPr>
            <p:spPr bwMode="auto">
              <a:xfrm>
                <a:off x="2263" y="2689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5" name="Line 7005"/>
              <p:cNvSpPr>
                <a:spLocks noChangeShapeType="1"/>
              </p:cNvSpPr>
              <p:nvPr/>
            </p:nvSpPr>
            <p:spPr bwMode="auto">
              <a:xfrm flipH="1">
                <a:off x="2249" y="2695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6" name="Line 7006"/>
              <p:cNvSpPr>
                <a:spLocks noChangeShapeType="1"/>
              </p:cNvSpPr>
              <p:nvPr/>
            </p:nvSpPr>
            <p:spPr bwMode="auto">
              <a:xfrm>
                <a:off x="2391" y="2448"/>
                <a:ext cx="24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7" name="Line 7007"/>
              <p:cNvSpPr>
                <a:spLocks noChangeShapeType="1"/>
              </p:cNvSpPr>
              <p:nvPr/>
            </p:nvSpPr>
            <p:spPr bwMode="auto">
              <a:xfrm>
                <a:off x="2813" y="3166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8" name="Line 7008"/>
              <p:cNvSpPr>
                <a:spLocks noChangeShapeType="1"/>
              </p:cNvSpPr>
              <p:nvPr/>
            </p:nvSpPr>
            <p:spPr bwMode="auto">
              <a:xfrm>
                <a:off x="2784" y="3154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9" name="Line 7009"/>
              <p:cNvSpPr>
                <a:spLocks noChangeShapeType="1"/>
              </p:cNvSpPr>
              <p:nvPr/>
            </p:nvSpPr>
            <p:spPr bwMode="auto">
              <a:xfrm>
                <a:off x="2813" y="315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0" name="Line 7010"/>
              <p:cNvSpPr>
                <a:spLocks noChangeShapeType="1"/>
              </p:cNvSpPr>
              <p:nvPr/>
            </p:nvSpPr>
            <p:spPr bwMode="auto">
              <a:xfrm flipH="1">
                <a:off x="2768" y="3166"/>
                <a:ext cx="4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1" name="Line 7011"/>
              <p:cNvSpPr>
                <a:spLocks noChangeShapeType="1"/>
              </p:cNvSpPr>
              <p:nvPr/>
            </p:nvSpPr>
            <p:spPr bwMode="auto">
              <a:xfrm flipH="1">
                <a:off x="2656" y="301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2" name="Line 7012"/>
              <p:cNvSpPr>
                <a:spLocks noChangeShapeType="1"/>
              </p:cNvSpPr>
              <p:nvPr/>
            </p:nvSpPr>
            <p:spPr bwMode="auto">
              <a:xfrm>
                <a:off x="2624" y="3022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3" name="Line 7013"/>
              <p:cNvSpPr>
                <a:spLocks noChangeShapeType="1"/>
              </p:cNvSpPr>
              <p:nvPr/>
            </p:nvSpPr>
            <p:spPr bwMode="auto">
              <a:xfrm flipH="1">
                <a:off x="2624" y="2999"/>
                <a:ext cx="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4" name="Line 7014"/>
              <p:cNvSpPr>
                <a:spLocks noChangeShapeType="1"/>
              </p:cNvSpPr>
              <p:nvPr/>
            </p:nvSpPr>
            <p:spPr bwMode="auto">
              <a:xfrm>
                <a:off x="2624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5" name="Line 7015"/>
              <p:cNvSpPr>
                <a:spLocks noChangeShapeType="1"/>
              </p:cNvSpPr>
              <p:nvPr/>
            </p:nvSpPr>
            <p:spPr bwMode="auto">
              <a:xfrm flipH="1">
                <a:off x="2591" y="3154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6" name="Line 7016"/>
              <p:cNvSpPr>
                <a:spLocks noChangeShapeType="1"/>
              </p:cNvSpPr>
              <p:nvPr/>
            </p:nvSpPr>
            <p:spPr bwMode="auto">
              <a:xfrm>
                <a:off x="2591" y="315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7" name="Line 7017"/>
              <p:cNvSpPr>
                <a:spLocks noChangeShapeType="1"/>
              </p:cNvSpPr>
              <p:nvPr/>
            </p:nvSpPr>
            <p:spPr bwMode="auto">
              <a:xfrm>
                <a:off x="2591" y="3166"/>
                <a:ext cx="4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8" name="Line 7018"/>
              <p:cNvSpPr>
                <a:spLocks noChangeShapeType="1"/>
              </p:cNvSpPr>
              <p:nvPr/>
            </p:nvSpPr>
            <p:spPr bwMode="auto">
              <a:xfrm>
                <a:off x="2340" y="2970"/>
                <a:ext cx="1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9" name="Line 7019"/>
              <p:cNvSpPr>
                <a:spLocks noChangeShapeType="1"/>
              </p:cNvSpPr>
              <p:nvPr/>
            </p:nvSpPr>
            <p:spPr bwMode="auto">
              <a:xfrm>
                <a:off x="2359" y="297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0" name="Line 7020"/>
              <p:cNvSpPr>
                <a:spLocks noChangeShapeType="1"/>
              </p:cNvSpPr>
              <p:nvPr/>
            </p:nvSpPr>
            <p:spPr bwMode="auto">
              <a:xfrm flipV="1">
                <a:off x="2249" y="295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1" name="Line 7021"/>
              <p:cNvSpPr>
                <a:spLocks noChangeShapeType="1"/>
              </p:cNvSpPr>
              <p:nvPr/>
            </p:nvSpPr>
            <p:spPr bwMode="auto">
              <a:xfrm>
                <a:off x="2249" y="2957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2" name="Line 7022"/>
              <p:cNvSpPr>
                <a:spLocks noChangeShapeType="1"/>
              </p:cNvSpPr>
              <p:nvPr/>
            </p:nvSpPr>
            <p:spPr bwMode="auto">
              <a:xfrm>
                <a:off x="2263" y="2957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3" name="Line 7023"/>
              <p:cNvSpPr>
                <a:spLocks noChangeShapeType="1"/>
              </p:cNvSpPr>
              <p:nvPr/>
            </p:nvSpPr>
            <p:spPr bwMode="auto">
              <a:xfrm flipH="1">
                <a:off x="2249" y="2960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4" name="Line 7024"/>
              <p:cNvSpPr>
                <a:spLocks noChangeShapeType="1"/>
              </p:cNvSpPr>
              <p:nvPr/>
            </p:nvSpPr>
            <p:spPr bwMode="auto">
              <a:xfrm>
                <a:off x="2197" y="2970"/>
                <a:ext cx="1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5" name="Freeform 7025"/>
              <p:cNvSpPr>
                <a:spLocks/>
              </p:cNvSpPr>
              <p:nvPr/>
            </p:nvSpPr>
            <p:spPr bwMode="auto">
              <a:xfrm>
                <a:off x="2069" y="2912"/>
                <a:ext cx="2" cy="13"/>
              </a:xfrm>
              <a:custGeom>
                <a:avLst/>
                <a:gdLst>
                  <a:gd name="T0" fmla="*/ 0 w 8"/>
                  <a:gd name="T1" fmla="*/ 0 h 52"/>
                  <a:gd name="T2" fmla="*/ 0 w 8"/>
                  <a:gd name="T3" fmla="*/ 0 h 52"/>
                  <a:gd name="T4" fmla="*/ 0 w 8"/>
                  <a:gd name="T5" fmla="*/ 0 h 52"/>
                  <a:gd name="T6" fmla="*/ 0 w 8"/>
                  <a:gd name="T7" fmla="*/ 0 h 52"/>
                  <a:gd name="T8" fmla="*/ 0 w 8"/>
                  <a:gd name="T9" fmla="*/ 0 h 52"/>
                  <a:gd name="T10" fmla="*/ 0 w 8"/>
                  <a:gd name="T11" fmla="*/ 0 h 52"/>
                  <a:gd name="T12" fmla="*/ 0 w 8"/>
                  <a:gd name="T13" fmla="*/ 0 h 52"/>
                  <a:gd name="T14" fmla="*/ 0 w 8"/>
                  <a:gd name="T15" fmla="*/ 0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52"/>
                  <a:gd name="T26" fmla="*/ 8 w 8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52">
                    <a:moveTo>
                      <a:pt x="8" y="52"/>
                    </a:moveTo>
                    <a:lnTo>
                      <a:pt x="7" y="45"/>
                    </a:lnTo>
                    <a:lnTo>
                      <a:pt x="7" y="37"/>
                    </a:lnTo>
                    <a:lnTo>
                      <a:pt x="6" y="29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2" y="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6" name="Line 7026"/>
              <p:cNvSpPr>
                <a:spLocks noChangeShapeType="1"/>
              </p:cNvSpPr>
              <p:nvPr/>
            </p:nvSpPr>
            <p:spPr bwMode="auto">
              <a:xfrm flipV="1">
                <a:off x="2071" y="2925"/>
                <a:ext cx="1" cy="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7" name="Freeform 7027"/>
              <p:cNvSpPr>
                <a:spLocks/>
              </p:cNvSpPr>
              <p:nvPr/>
            </p:nvSpPr>
            <p:spPr bwMode="auto">
              <a:xfrm>
                <a:off x="2065" y="2903"/>
                <a:ext cx="6" cy="22"/>
              </a:xfrm>
              <a:custGeom>
                <a:avLst/>
                <a:gdLst>
                  <a:gd name="T0" fmla="*/ 0 w 23"/>
                  <a:gd name="T1" fmla="*/ 0 h 89"/>
                  <a:gd name="T2" fmla="*/ 0 w 23"/>
                  <a:gd name="T3" fmla="*/ 0 h 89"/>
                  <a:gd name="T4" fmla="*/ 0 w 23"/>
                  <a:gd name="T5" fmla="*/ 0 h 89"/>
                  <a:gd name="T6" fmla="*/ 0 w 23"/>
                  <a:gd name="T7" fmla="*/ 0 h 89"/>
                  <a:gd name="T8" fmla="*/ 0 w 23"/>
                  <a:gd name="T9" fmla="*/ 0 h 89"/>
                  <a:gd name="T10" fmla="*/ 0 w 23"/>
                  <a:gd name="T11" fmla="*/ 0 h 89"/>
                  <a:gd name="T12" fmla="*/ 0 w 23"/>
                  <a:gd name="T13" fmla="*/ 0 h 89"/>
                  <a:gd name="T14" fmla="*/ 0 w 23"/>
                  <a:gd name="T15" fmla="*/ 0 h 89"/>
                  <a:gd name="T16" fmla="*/ 0 w 23"/>
                  <a:gd name="T17" fmla="*/ 0 h 89"/>
                  <a:gd name="T18" fmla="*/ 0 w 23"/>
                  <a:gd name="T19" fmla="*/ 0 h 89"/>
                  <a:gd name="T20" fmla="*/ 0 w 23"/>
                  <a:gd name="T21" fmla="*/ 0 h 89"/>
                  <a:gd name="T22" fmla="*/ 0 w 23"/>
                  <a:gd name="T23" fmla="*/ 0 h 89"/>
                  <a:gd name="T24" fmla="*/ 0 w 23"/>
                  <a:gd name="T25" fmla="*/ 0 h 8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3"/>
                  <a:gd name="T40" fmla="*/ 0 h 89"/>
                  <a:gd name="T41" fmla="*/ 23 w 23"/>
                  <a:gd name="T42" fmla="*/ 89 h 8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3" h="89">
                    <a:moveTo>
                      <a:pt x="23" y="89"/>
                    </a:moveTo>
                    <a:lnTo>
                      <a:pt x="22" y="82"/>
                    </a:lnTo>
                    <a:lnTo>
                      <a:pt x="22" y="74"/>
                    </a:lnTo>
                    <a:lnTo>
                      <a:pt x="21" y="66"/>
                    </a:lnTo>
                    <a:lnTo>
                      <a:pt x="20" y="59"/>
                    </a:lnTo>
                    <a:lnTo>
                      <a:pt x="19" y="51"/>
                    </a:lnTo>
                    <a:lnTo>
                      <a:pt x="17" y="43"/>
                    </a:lnTo>
                    <a:lnTo>
                      <a:pt x="15" y="36"/>
                    </a:lnTo>
                    <a:lnTo>
                      <a:pt x="12" y="29"/>
                    </a:lnTo>
                    <a:lnTo>
                      <a:pt x="10" y="21"/>
                    </a:lnTo>
                    <a:lnTo>
                      <a:pt x="7" y="14"/>
                    </a:lnTo>
                    <a:lnTo>
                      <a:pt x="4" y="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8" name="Line 7028"/>
              <p:cNvSpPr>
                <a:spLocks noChangeShapeType="1"/>
              </p:cNvSpPr>
              <p:nvPr/>
            </p:nvSpPr>
            <p:spPr bwMode="auto">
              <a:xfrm flipV="1">
                <a:off x="2621" y="2919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9" name="Line 7029"/>
              <p:cNvSpPr>
                <a:spLocks noChangeShapeType="1"/>
              </p:cNvSpPr>
              <p:nvPr/>
            </p:nvSpPr>
            <p:spPr bwMode="auto">
              <a:xfrm>
                <a:off x="2370" y="2707"/>
                <a:ext cx="1" cy="14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0" name="Line 7030"/>
              <p:cNvSpPr>
                <a:spLocks noChangeShapeType="1"/>
              </p:cNvSpPr>
              <p:nvPr/>
            </p:nvSpPr>
            <p:spPr bwMode="auto">
              <a:xfrm>
                <a:off x="1926" y="2416"/>
                <a:ext cx="1" cy="6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1" name="Line 7031"/>
              <p:cNvSpPr>
                <a:spLocks noChangeShapeType="1"/>
              </p:cNvSpPr>
              <p:nvPr/>
            </p:nvSpPr>
            <p:spPr bwMode="auto">
              <a:xfrm>
                <a:off x="1931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2" name="Line 7032"/>
              <p:cNvSpPr>
                <a:spLocks noChangeShapeType="1"/>
              </p:cNvSpPr>
              <p:nvPr/>
            </p:nvSpPr>
            <p:spPr bwMode="auto">
              <a:xfrm>
                <a:off x="1940" y="2382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3" name="Line 7033"/>
              <p:cNvSpPr>
                <a:spLocks noChangeShapeType="1"/>
              </p:cNvSpPr>
              <p:nvPr/>
            </p:nvSpPr>
            <p:spPr bwMode="auto">
              <a:xfrm>
                <a:off x="1959" y="2381"/>
                <a:ext cx="1" cy="7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4" name="Line 7034"/>
              <p:cNvSpPr>
                <a:spLocks noChangeShapeType="1"/>
              </p:cNvSpPr>
              <p:nvPr/>
            </p:nvSpPr>
            <p:spPr bwMode="auto">
              <a:xfrm>
                <a:off x="1935" y="2397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5" name="Line 7035"/>
              <p:cNvSpPr>
                <a:spLocks noChangeShapeType="1"/>
              </p:cNvSpPr>
              <p:nvPr/>
            </p:nvSpPr>
            <p:spPr bwMode="auto">
              <a:xfrm flipH="1">
                <a:off x="1932" y="2409"/>
                <a:ext cx="3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6" name="Line 7036"/>
              <p:cNvSpPr>
                <a:spLocks noChangeShapeType="1"/>
              </p:cNvSpPr>
              <p:nvPr/>
            </p:nvSpPr>
            <p:spPr bwMode="auto">
              <a:xfrm flipH="1" flipV="1">
                <a:off x="1988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7" name="Line 7037"/>
              <p:cNvSpPr>
                <a:spLocks noChangeShapeType="1"/>
              </p:cNvSpPr>
              <p:nvPr/>
            </p:nvSpPr>
            <p:spPr bwMode="auto">
              <a:xfrm flipV="1">
                <a:off x="1989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8" name="Line 7038"/>
              <p:cNvSpPr>
                <a:spLocks noChangeShapeType="1"/>
              </p:cNvSpPr>
              <p:nvPr/>
            </p:nvSpPr>
            <p:spPr bwMode="auto">
              <a:xfrm>
                <a:off x="1985" y="23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9" name="Line 7039"/>
              <p:cNvSpPr>
                <a:spLocks noChangeShapeType="1"/>
              </p:cNvSpPr>
              <p:nvPr/>
            </p:nvSpPr>
            <p:spPr bwMode="auto">
              <a:xfrm>
                <a:off x="1985" y="2361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0" name="Line 7040"/>
              <p:cNvSpPr>
                <a:spLocks noChangeShapeType="1"/>
              </p:cNvSpPr>
              <p:nvPr/>
            </p:nvSpPr>
            <p:spPr bwMode="auto">
              <a:xfrm flipV="1">
                <a:off x="1985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1" name="Line 7041"/>
              <p:cNvSpPr>
                <a:spLocks noChangeShapeType="1"/>
              </p:cNvSpPr>
              <p:nvPr/>
            </p:nvSpPr>
            <p:spPr bwMode="auto">
              <a:xfrm flipV="1">
                <a:off x="1985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2" name="Line 7042"/>
              <p:cNvSpPr>
                <a:spLocks noChangeShapeType="1"/>
              </p:cNvSpPr>
              <p:nvPr/>
            </p:nvSpPr>
            <p:spPr bwMode="auto">
              <a:xfrm flipV="1">
                <a:off x="1988" y="2358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3" name="Line 7043"/>
              <p:cNvSpPr>
                <a:spLocks noChangeShapeType="1"/>
              </p:cNvSpPr>
              <p:nvPr/>
            </p:nvSpPr>
            <p:spPr bwMode="auto">
              <a:xfrm flipV="1">
                <a:off x="1988" y="2358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4" name="Line 7044"/>
              <p:cNvSpPr>
                <a:spLocks noChangeShapeType="1"/>
              </p:cNvSpPr>
              <p:nvPr/>
            </p:nvSpPr>
            <p:spPr bwMode="auto">
              <a:xfrm flipH="1">
                <a:off x="1985" y="2358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5" name="Line 7045"/>
              <p:cNvSpPr>
                <a:spLocks noChangeShapeType="1"/>
              </p:cNvSpPr>
              <p:nvPr/>
            </p:nvSpPr>
            <p:spPr bwMode="auto">
              <a:xfrm flipV="1">
                <a:off x="1984" y="236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6" name="Line 7046"/>
              <p:cNvSpPr>
                <a:spLocks noChangeShapeType="1"/>
              </p:cNvSpPr>
              <p:nvPr/>
            </p:nvSpPr>
            <p:spPr bwMode="auto">
              <a:xfrm flipV="1">
                <a:off x="1984" y="2361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7" name="Line 7047"/>
              <p:cNvSpPr>
                <a:spLocks noChangeShapeType="1"/>
              </p:cNvSpPr>
              <p:nvPr/>
            </p:nvSpPr>
            <p:spPr bwMode="auto">
              <a:xfrm>
                <a:off x="1984" y="236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8" name="Line 7048"/>
              <p:cNvSpPr>
                <a:spLocks noChangeShapeType="1"/>
              </p:cNvSpPr>
              <p:nvPr/>
            </p:nvSpPr>
            <p:spPr bwMode="auto">
              <a:xfrm>
                <a:off x="1872" y="2444"/>
                <a:ext cx="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9" name="Line 7049"/>
              <p:cNvSpPr>
                <a:spLocks noChangeShapeType="1"/>
              </p:cNvSpPr>
              <p:nvPr/>
            </p:nvSpPr>
            <p:spPr bwMode="auto">
              <a:xfrm flipH="1">
                <a:off x="1987" y="2863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0" name="Freeform 7050"/>
              <p:cNvSpPr>
                <a:spLocks/>
              </p:cNvSpPr>
              <p:nvPr/>
            </p:nvSpPr>
            <p:spPr bwMode="auto">
              <a:xfrm>
                <a:off x="1953" y="2863"/>
                <a:ext cx="34" cy="5"/>
              </a:xfrm>
              <a:custGeom>
                <a:avLst/>
                <a:gdLst>
                  <a:gd name="T0" fmla="*/ 0 w 133"/>
                  <a:gd name="T1" fmla="*/ 0 h 19"/>
                  <a:gd name="T2" fmla="*/ 0 w 133"/>
                  <a:gd name="T3" fmla="*/ 0 h 19"/>
                  <a:gd name="T4" fmla="*/ 0 w 133"/>
                  <a:gd name="T5" fmla="*/ 0 h 19"/>
                  <a:gd name="T6" fmla="*/ 0 w 133"/>
                  <a:gd name="T7" fmla="*/ 0 h 19"/>
                  <a:gd name="T8" fmla="*/ 0 w 133"/>
                  <a:gd name="T9" fmla="*/ 0 h 19"/>
                  <a:gd name="T10" fmla="*/ 0 w 133"/>
                  <a:gd name="T11" fmla="*/ 0 h 19"/>
                  <a:gd name="T12" fmla="*/ 0 w 133"/>
                  <a:gd name="T13" fmla="*/ 0 h 19"/>
                  <a:gd name="T14" fmla="*/ 0 w 133"/>
                  <a:gd name="T15" fmla="*/ 0 h 19"/>
                  <a:gd name="T16" fmla="*/ 0 w 133"/>
                  <a:gd name="T17" fmla="*/ 0 h 19"/>
                  <a:gd name="T18" fmla="*/ 0 w 133"/>
                  <a:gd name="T19" fmla="*/ 0 h 19"/>
                  <a:gd name="T20" fmla="*/ 0 w 133"/>
                  <a:gd name="T21" fmla="*/ 0 h 19"/>
                  <a:gd name="T22" fmla="*/ 0 w 133"/>
                  <a:gd name="T23" fmla="*/ 0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3"/>
                  <a:gd name="T37" fmla="*/ 0 h 19"/>
                  <a:gd name="T38" fmla="*/ 133 w 133"/>
                  <a:gd name="T39" fmla="*/ 19 h 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3" h="19">
                    <a:moveTo>
                      <a:pt x="133" y="0"/>
                    </a:moveTo>
                    <a:lnTo>
                      <a:pt x="120" y="0"/>
                    </a:lnTo>
                    <a:lnTo>
                      <a:pt x="108" y="0"/>
                    </a:lnTo>
                    <a:lnTo>
                      <a:pt x="96" y="1"/>
                    </a:lnTo>
                    <a:lnTo>
                      <a:pt x="84" y="2"/>
                    </a:lnTo>
                    <a:lnTo>
                      <a:pt x="72" y="4"/>
                    </a:lnTo>
                    <a:lnTo>
                      <a:pt x="60" y="5"/>
                    </a:lnTo>
                    <a:lnTo>
                      <a:pt x="48" y="8"/>
                    </a:lnTo>
                    <a:lnTo>
                      <a:pt x="36" y="10"/>
                    </a:lnTo>
                    <a:lnTo>
                      <a:pt x="24" y="13"/>
                    </a:lnTo>
                    <a:lnTo>
                      <a:pt x="12" y="16"/>
                    </a:lnTo>
                    <a:lnTo>
                      <a:pt x="0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1" name="Freeform 7051"/>
              <p:cNvSpPr>
                <a:spLocks/>
              </p:cNvSpPr>
              <p:nvPr/>
            </p:nvSpPr>
            <p:spPr bwMode="auto">
              <a:xfrm>
                <a:off x="1927" y="2868"/>
                <a:ext cx="26" cy="13"/>
              </a:xfrm>
              <a:custGeom>
                <a:avLst/>
                <a:gdLst>
                  <a:gd name="T0" fmla="*/ 0 w 105"/>
                  <a:gd name="T1" fmla="*/ 0 h 53"/>
                  <a:gd name="T2" fmla="*/ 0 w 105"/>
                  <a:gd name="T3" fmla="*/ 0 h 53"/>
                  <a:gd name="T4" fmla="*/ 0 w 105"/>
                  <a:gd name="T5" fmla="*/ 0 h 53"/>
                  <a:gd name="T6" fmla="*/ 0 w 105"/>
                  <a:gd name="T7" fmla="*/ 0 h 53"/>
                  <a:gd name="T8" fmla="*/ 0 w 105"/>
                  <a:gd name="T9" fmla="*/ 0 h 53"/>
                  <a:gd name="T10" fmla="*/ 0 w 105"/>
                  <a:gd name="T11" fmla="*/ 0 h 53"/>
                  <a:gd name="T12" fmla="*/ 0 w 105"/>
                  <a:gd name="T13" fmla="*/ 0 h 53"/>
                  <a:gd name="T14" fmla="*/ 0 w 105"/>
                  <a:gd name="T15" fmla="*/ 0 h 53"/>
                  <a:gd name="T16" fmla="*/ 0 w 105"/>
                  <a:gd name="T17" fmla="*/ 0 h 53"/>
                  <a:gd name="T18" fmla="*/ 0 w 105"/>
                  <a:gd name="T19" fmla="*/ 0 h 53"/>
                  <a:gd name="T20" fmla="*/ 0 w 105"/>
                  <a:gd name="T21" fmla="*/ 0 h 53"/>
                  <a:gd name="T22" fmla="*/ 0 w 105"/>
                  <a:gd name="T23" fmla="*/ 0 h 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5"/>
                  <a:gd name="T37" fmla="*/ 0 h 53"/>
                  <a:gd name="T38" fmla="*/ 105 w 105"/>
                  <a:gd name="T39" fmla="*/ 53 h 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5" h="53">
                    <a:moveTo>
                      <a:pt x="105" y="0"/>
                    </a:moveTo>
                    <a:lnTo>
                      <a:pt x="95" y="4"/>
                    </a:lnTo>
                    <a:lnTo>
                      <a:pt x="84" y="7"/>
                    </a:lnTo>
                    <a:lnTo>
                      <a:pt x="74" y="11"/>
                    </a:lnTo>
                    <a:lnTo>
                      <a:pt x="64" y="15"/>
                    </a:lnTo>
                    <a:lnTo>
                      <a:pt x="55" y="20"/>
                    </a:lnTo>
                    <a:lnTo>
                      <a:pt x="45" y="25"/>
                    </a:lnTo>
                    <a:lnTo>
                      <a:pt x="36" y="30"/>
                    </a:lnTo>
                    <a:lnTo>
                      <a:pt x="26" y="35"/>
                    </a:lnTo>
                    <a:lnTo>
                      <a:pt x="17" y="41"/>
                    </a:lnTo>
                    <a:lnTo>
                      <a:pt x="8" y="47"/>
                    </a:lnTo>
                    <a:lnTo>
                      <a:pt x="0" y="5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2" name="Freeform 7052"/>
              <p:cNvSpPr>
                <a:spLocks/>
              </p:cNvSpPr>
              <p:nvPr/>
            </p:nvSpPr>
            <p:spPr bwMode="auto">
              <a:xfrm>
                <a:off x="1910" y="2881"/>
                <a:ext cx="17" cy="19"/>
              </a:xfrm>
              <a:custGeom>
                <a:avLst/>
                <a:gdLst>
                  <a:gd name="T0" fmla="*/ 0 w 69"/>
                  <a:gd name="T1" fmla="*/ 0 h 77"/>
                  <a:gd name="T2" fmla="*/ 0 w 69"/>
                  <a:gd name="T3" fmla="*/ 0 h 77"/>
                  <a:gd name="T4" fmla="*/ 0 w 69"/>
                  <a:gd name="T5" fmla="*/ 0 h 77"/>
                  <a:gd name="T6" fmla="*/ 0 w 69"/>
                  <a:gd name="T7" fmla="*/ 0 h 77"/>
                  <a:gd name="T8" fmla="*/ 0 w 69"/>
                  <a:gd name="T9" fmla="*/ 0 h 77"/>
                  <a:gd name="T10" fmla="*/ 0 w 69"/>
                  <a:gd name="T11" fmla="*/ 0 h 77"/>
                  <a:gd name="T12" fmla="*/ 0 w 69"/>
                  <a:gd name="T13" fmla="*/ 0 h 77"/>
                  <a:gd name="T14" fmla="*/ 0 w 69"/>
                  <a:gd name="T15" fmla="*/ 0 h 77"/>
                  <a:gd name="T16" fmla="*/ 0 w 69"/>
                  <a:gd name="T17" fmla="*/ 0 h 77"/>
                  <a:gd name="T18" fmla="*/ 0 w 69"/>
                  <a:gd name="T19" fmla="*/ 0 h 77"/>
                  <a:gd name="T20" fmla="*/ 0 w 69"/>
                  <a:gd name="T21" fmla="*/ 0 h 77"/>
                  <a:gd name="T22" fmla="*/ 0 w 69"/>
                  <a:gd name="T23" fmla="*/ 0 h 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9"/>
                  <a:gd name="T37" fmla="*/ 0 h 77"/>
                  <a:gd name="T38" fmla="*/ 69 w 69"/>
                  <a:gd name="T39" fmla="*/ 77 h 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9" h="77">
                    <a:moveTo>
                      <a:pt x="69" y="0"/>
                    </a:moveTo>
                    <a:lnTo>
                      <a:pt x="61" y="6"/>
                    </a:lnTo>
                    <a:lnTo>
                      <a:pt x="54" y="12"/>
                    </a:lnTo>
                    <a:lnTo>
                      <a:pt x="47" y="18"/>
                    </a:lnTo>
                    <a:lnTo>
                      <a:pt x="40" y="25"/>
                    </a:lnTo>
                    <a:lnTo>
                      <a:pt x="34" y="31"/>
                    </a:lnTo>
                    <a:lnTo>
                      <a:pt x="27" y="38"/>
                    </a:lnTo>
                    <a:lnTo>
                      <a:pt x="21" y="45"/>
                    </a:lnTo>
                    <a:lnTo>
                      <a:pt x="16" y="54"/>
                    </a:lnTo>
                    <a:lnTo>
                      <a:pt x="10" y="61"/>
                    </a:lnTo>
                    <a:lnTo>
                      <a:pt x="5" y="69"/>
                    </a:lnTo>
                    <a:lnTo>
                      <a:pt x="0" y="7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3" name="Line 7053"/>
              <p:cNvSpPr>
                <a:spLocks noChangeShapeType="1"/>
              </p:cNvSpPr>
              <p:nvPr/>
            </p:nvSpPr>
            <p:spPr bwMode="auto">
              <a:xfrm>
                <a:off x="1560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4" name="Line 7054"/>
              <p:cNvSpPr>
                <a:spLocks noChangeShapeType="1"/>
              </p:cNvSpPr>
              <p:nvPr/>
            </p:nvSpPr>
            <p:spPr bwMode="auto">
              <a:xfrm>
                <a:off x="1565" y="2890"/>
                <a:ext cx="4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5" name="Line 7055"/>
              <p:cNvSpPr>
                <a:spLocks noChangeShapeType="1"/>
              </p:cNvSpPr>
              <p:nvPr/>
            </p:nvSpPr>
            <p:spPr bwMode="auto">
              <a:xfrm>
                <a:off x="1610" y="283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6" name="Line 7056"/>
              <p:cNvSpPr>
                <a:spLocks noChangeShapeType="1"/>
              </p:cNvSpPr>
              <p:nvPr/>
            </p:nvSpPr>
            <p:spPr bwMode="auto">
              <a:xfrm>
                <a:off x="1560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7" name="Line 7057"/>
              <p:cNvSpPr>
                <a:spLocks noChangeShapeType="1"/>
              </p:cNvSpPr>
              <p:nvPr/>
            </p:nvSpPr>
            <p:spPr bwMode="auto">
              <a:xfrm flipV="1">
                <a:off x="1872" y="2444"/>
                <a:ext cx="1" cy="26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8" name="Line 7058"/>
              <p:cNvSpPr>
                <a:spLocks noChangeShapeType="1"/>
              </p:cNvSpPr>
              <p:nvPr/>
            </p:nvSpPr>
            <p:spPr bwMode="auto">
              <a:xfrm flipH="1">
                <a:off x="1297" y="2613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9" name="Line 7059"/>
              <p:cNvSpPr>
                <a:spLocks noChangeShapeType="1"/>
              </p:cNvSpPr>
              <p:nvPr/>
            </p:nvSpPr>
            <p:spPr bwMode="auto">
              <a:xfrm flipV="1">
                <a:off x="1297" y="26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0" name="Line 7060"/>
              <p:cNvSpPr>
                <a:spLocks noChangeShapeType="1"/>
              </p:cNvSpPr>
              <p:nvPr/>
            </p:nvSpPr>
            <p:spPr bwMode="auto">
              <a:xfrm flipH="1">
                <a:off x="1296" y="26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1" name="Line 7061"/>
              <p:cNvSpPr>
                <a:spLocks noChangeShapeType="1"/>
              </p:cNvSpPr>
              <p:nvPr/>
            </p:nvSpPr>
            <p:spPr bwMode="auto">
              <a:xfrm>
                <a:off x="1296" y="261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2" name="Line 7062"/>
              <p:cNvSpPr>
                <a:spLocks noChangeShapeType="1"/>
              </p:cNvSpPr>
              <p:nvPr/>
            </p:nvSpPr>
            <p:spPr bwMode="auto">
              <a:xfrm flipH="1">
                <a:off x="1289" y="2613"/>
                <a:ext cx="7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3" name="Line 7063"/>
              <p:cNvSpPr>
                <a:spLocks noChangeShapeType="1"/>
              </p:cNvSpPr>
              <p:nvPr/>
            </p:nvSpPr>
            <p:spPr bwMode="auto">
              <a:xfrm flipH="1">
                <a:off x="1282" y="2615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4" name="Line 7064"/>
              <p:cNvSpPr>
                <a:spLocks noChangeShapeType="1"/>
              </p:cNvSpPr>
              <p:nvPr/>
            </p:nvSpPr>
            <p:spPr bwMode="auto">
              <a:xfrm flipH="1">
                <a:off x="1278" y="2615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5" name="Line 7065"/>
              <p:cNvSpPr>
                <a:spLocks noChangeShapeType="1"/>
              </p:cNvSpPr>
              <p:nvPr/>
            </p:nvSpPr>
            <p:spPr bwMode="auto">
              <a:xfrm flipH="1">
                <a:off x="1273" y="26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6" name="Freeform 7066"/>
              <p:cNvSpPr>
                <a:spLocks/>
              </p:cNvSpPr>
              <p:nvPr/>
            </p:nvSpPr>
            <p:spPr bwMode="auto">
              <a:xfrm>
                <a:off x="1303" y="2613"/>
                <a:ext cx="1" cy="5"/>
              </a:xfrm>
              <a:custGeom>
                <a:avLst/>
                <a:gdLst>
                  <a:gd name="T0" fmla="*/ 1 w 2"/>
                  <a:gd name="T1" fmla="*/ 0 h 20"/>
                  <a:gd name="T2" fmla="*/ 1 w 2"/>
                  <a:gd name="T3" fmla="*/ 0 h 20"/>
                  <a:gd name="T4" fmla="*/ 1 w 2"/>
                  <a:gd name="T5" fmla="*/ 0 h 20"/>
                  <a:gd name="T6" fmla="*/ 1 w 2"/>
                  <a:gd name="T7" fmla="*/ 0 h 20"/>
                  <a:gd name="T8" fmla="*/ 1 w 2"/>
                  <a:gd name="T9" fmla="*/ 0 h 20"/>
                  <a:gd name="T10" fmla="*/ 1 w 2"/>
                  <a:gd name="T11" fmla="*/ 0 h 20"/>
                  <a:gd name="T12" fmla="*/ 0 w 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0"/>
                  <a:gd name="T23" fmla="*/ 2 w 2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0">
                    <a:moveTo>
                      <a:pt x="1" y="20"/>
                    </a:moveTo>
                    <a:lnTo>
                      <a:pt x="1" y="17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7" name="Freeform 7067"/>
              <p:cNvSpPr>
                <a:spLocks/>
              </p:cNvSpPr>
              <p:nvPr/>
            </p:nvSpPr>
            <p:spPr bwMode="auto">
              <a:xfrm>
                <a:off x="1302" y="2618"/>
                <a:ext cx="1" cy="5"/>
              </a:xfrm>
              <a:custGeom>
                <a:avLst/>
                <a:gdLst>
                  <a:gd name="T0" fmla="*/ 0 w 3"/>
                  <a:gd name="T1" fmla="*/ 0 h 20"/>
                  <a:gd name="T2" fmla="*/ 0 w 3"/>
                  <a:gd name="T3" fmla="*/ 0 h 20"/>
                  <a:gd name="T4" fmla="*/ 0 w 3"/>
                  <a:gd name="T5" fmla="*/ 0 h 20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0"/>
                  <a:gd name="T11" fmla="*/ 3 w 3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0">
                    <a:moveTo>
                      <a:pt x="0" y="20"/>
                    </a:moveTo>
                    <a:lnTo>
                      <a:pt x="2" y="1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8" name="Line 7068"/>
              <p:cNvSpPr>
                <a:spLocks noChangeShapeType="1"/>
              </p:cNvSpPr>
              <p:nvPr/>
            </p:nvSpPr>
            <p:spPr bwMode="auto">
              <a:xfrm flipV="1">
                <a:off x="1302" y="262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9" name="Freeform 7069"/>
              <p:cNvSpPr>
                <a:spLocks/>
              </p:cNvSpPr>
              <p:nvPr/>
            </p:nvSpPr>
            <p:spPr bwMode="auto">
              <a:xfrm>
                <a:off x="1259" y="2552"/>
                <a:ext cx="20" cy="93"/>
              </a:xfrm>
              <a:custGeom>
                <a:avLst/>
                <a:gdLst>
                  <a:gd name="T0" fmla="*/ 0 w 78"/>
                  <a:gd name="T1" fmla="*/ 0 h 373"/>
                  <a:gd name="T2" fmla="*/ 0 w 78"/>
                  <a:gd name="T3" fmla="*/ 0 h 373"/>
                  <a:gd name="T4" fmla="*/ 0 w 78"/>
                  <a:gd name="T5" fmla="*/ 0 h 373"/>
                  <a:gd name="T6" fmla="*/ 0 w 78"/>
                  <a:gd name="T7" fmla="*/ 0 h 373"/>
                  <a:gd name="T8" fmla="*/ 0 w 78"/>
                  <a:gd name="T9" fmla="*/ 0 h 373"/>
                  <a:gd name="T10" fmla="*/ 0 w 78"/>
                  <a:gd name="T11" fmla="*/ 0 h 373"/>
                  <a:gd name="T12" fmla="*/ 0 w 78"/>
                  <a:gd name="T13" fmla="*/ 0 h 373"/>
                  <a:gd name="T14" fmla="*/ 0 w 78"/>
                  <a:gd name="T15" fmla="*/ 0 h 373"/>
                  <a:gd name="T16" fmla="*/ 0 w 78"/>
                  <a:gd name="T17" fmla="*/ 0 h 373"/>
                  <a:gd name="T18" fmla="*/ 0 w 78"/>
                  <a:gd name="T19" fmla="*/ 0 h 373"/>
                  <a:gd name="T20" fmla="*/ 0 w 78"/>
                  <a:gd name="T21" fmla="*/ 0 h 373"/>
                  <a:gd name="T22" fmla="*/ 0 w 78"/>
                  <a:gd name="T23" fmla="*/ 0 h 373"/>
                  <a:gd name="T24" fmla="*/ 0 w 78"/>
                  <a:gd name="T25" fmla="*/ 0 h 373"/>
                  <a:gd name="T26" fmla="*/ 0 w 78"/>
                  <a:gd name="T27" fmla="*/ 0 h 373"/>
                  <a:gd name="T28" fmla="*/ 0 w 78"/>
                  <a:gd name="T29" fmla="*/ 0 h 373"/>
                  <a:gd name="T30" fmla="*/ 0 w 78"/>
                  <a:gd name="T31" fmla="*/ 0 h 373"/>
                  <a:gd name="T32" fmla="*/ 0 w 78"/>
                  <a:gd name="T33" fmla="*/ 0 h 373"/>
                  <a:gd name="T34" fmla="*/ 0 w 78"/>
                  <a:gd name="T35" fmla="*/ 0 h 373"/>
                  <a:gd name="T36" fmla="*/ 0 w 78"/>
                  <a:gd name="T37" fmla="*/ 0 h 373"/>
                  <a:gd name="T38" fmla="*/ 0 w 78"/>
                  <a:gd name="T39" fmla="*/ 0 h 37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8"/>
                  <a:gd name="T61" fmla="*/ 0 h 373"/>
                  <a:gd name="T62" fmla="*/ 78 w 78"/>
                  <a:gd name="T63" fmla="*/ 373 h 37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8" h="373">
                    <a:moveTo>
                      <a:pt x="78" y="0"/>
                    </a:moveTo>
                    <a:lnTo>
                      <a:pt x="71" y="18"/>
                    </a:lnTo>
                    <a:lnTo>
                      <a:pt x="64" y="37"/>
                    </a:lnTo>
                    <a:lnTo>
                      <a:pt x="58" y="56"/>
                    </a:lnTo>
                    <a:lnTo>
                      <a:pt x="52" y="75"/>
                    </a:lnTo>
                    <a:lnTo>
                      <a:pt x="46" y="95"/>
                    </a:lnTo>
                    <a:lnTo>
                      <a:pt x="40" y="114"/>
                    </a:lnTo>
                    <a:lnTo>
                      <a:pt x="35" y="133"/>
                    </a:lnTo>
                    <a:lnTo>
                      <a:pt x="31" y="153"/>
                    </a:lnTo>
                    <a:lnTo>
                      <a:pt x="26" y="173"/>
                    </a:lnTo>
                    <a:lnTo>
                      <a:pt x="22" y="192"/>
                    </a:lnTo>
                    <a:lnTo>
                      <a:pt x="18" y="213"/>
                    </a:lnTo>
                    <a:lnTo>
                      <a:pt x="15" y="233"/>
                    </a:lnTo>
                    <a:lnTo>
                      <a:pt x="11" y="253"/>
                    </a:lnTo>
                    <a:lnTo>
                      <a:pt x="9" y="272"/>
                    </a:lnTo>
                    <a:lnTo>
                      <a:pt x="6" y="292"/>
                    </a:lnTo>
                    <a:lnTo>
                      <a:pt x="4" y="312"/>
                    </a:lnTo>
                    <a:lnTo>
                      <a:pt x="2" y="332"/>
                    </a:lnTo>
                    <a:lnTo>
                      <a:pt x="1" y="352"/>
                    </a:lnTo>
                    <a:lnTo>
                      <a:pt x="0" y="37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0" name="Line 7070"/>
              <p:cNvSpPr>
                <a:spLocks noChangeShapeType="1"/>
              </p:cNvSpPr>
              <p:nvPr/>
            </p:nvSpPr>
            <p:spPr bwMode="auto">
              <a:xfrm>
                <a:off x="1463" y="2890"/>
                <a:ext cx="4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1" name="Line 7071"/>
              <p:cNvSpPr>
                <a:spLocks noChangeShapeType="1"/>
              </p:cNvSpPr>
              <p:nvPr/>
            </p:nvSpPr>
            <p:spPr bwMode="auto">
              <a:xfrm>
                <a:off x="1458" y="285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2" name="Line 7072"/>
              <p:cNvSpPr>
                <a:spLocks noChangeShapeType="1"/>
              </p:cNvSpPr>
              <p:nvPr/>
            </p:nvSpPr>
            <p:spPr bwMode="auto">
              <a:xfrm>
                <a:off x="1458" y="283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3" name="Line 7073"/>
              <p:cNvSpPr>
                <a:spLocks noChangeShapeType="1"/>
              </p:cNvSpPr>
              <p:nvPr/>
            </p:nvSpPr>
            <p:spPr bwMode="auto">
              <a:xfrm>
                <a:off x="1508" y="2833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4" name="Line 7074"/>
              <p:cNvSpPr>
                <a:spLocks noChangeShapeType="1"/>
              </p:cNvSpPr>
              <p:nvPr/>
            </p:nvSpPr>
            <p:spPr bwMode="auto">
              <a:xfrm flipH="1">
                <a:off x="1297" y="2632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5" name="Line 7075"/>
              <p:cNvSpPr>
                <a:spLocks noChangeShapeType="1"/>
              </p:cNvSpPr>
              <p:nvPr/>
            </p:nvSpPr>
            <p:spPr bwMode="auto">
              <a:xfrm>
                <a:off x="1297" y="263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6" name="Line 7076"/>
              <p:cNvSpPr>
                <a:spLocks noChangeShapeType="1"/>
              </p:cNvSpPr>
              <p:nvPr/>
            </p:nvSpPr>
            <p:spPr bwMode="auto">
              <a:xfrm flipH="1">
                <a:off x="1296" y="263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7" name="Line 7077"/>
              <p:cNvSpPr>
                <a:spLocks noChangeShapeType="1"/>
              </p:cNvSpPr>
              <p:nvPr/>
            </p:nvSpPr>
            <p:spPr bwMode="auto">
              <a:xfrm flipV="1">
                <a:off x="1296" y="263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8" name="Line 7078"/>
              <p:cNvSpPr>
                <a:spLocks noChangeShapeType="1"/>
              </p:cNvSpPr>
              <p:nvPr/>
            </p:nvSpPr>
            <p:spPr bwMode="auto">
              <a:xfrm flipH="1" flipV="1">
                <a:off x="1289" y="2629"/>
                <a:ext cx="7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9" name="Line 7079"/>
              <p:cNvSpPr>
                <a:spLocks noChangeShapeType="1"/>
              </p:cNvSpPr>
              <p:nvPr/>
            </p:nvSpPr>
            <p:spPr bwMode="auto">
              <a:xfrm flipH="1">
                <a:off x="1282" y="2629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0" name="Line 7080"/>
              <p:cNvSpPr>
                <a:spLocks noChangeShapeType="1"/>
              </p:cNvSpPr>
              <p:nvPr/>
            </p:nvSpPr>
            <p:spPr bwMode="auto">
              <a:xfrm flipH="1" flipV="1">
                <a:off x="1278" y="2628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1" name="Line 7081"/>
              <p:cNvSpPr>
                <a:spLocks noChangeShapeType="1"/>
              </p:cNvSpPr>
              <p:nvPr/>
            </p:nvSpPr>
            <p:spPr bwMode="auto">
              <a:xfrm flipH="1">
                <a:off x="1273" y="2628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2" name="Freeform 7082"/>
              <p:cNvSpPr>
                <a:spLocks/>
              </p:cNvSpPr>
              <p:nvPr/>
            </p:nvSpPr>
            <p:spPr bwMode="auto">
              <a:xfrm>
                <a:off x="1255" y="2707"/>
                <a:ext cx="2" cy="40"/>
              </a:xfrm>
              <a:custGeom>
                <a:avLst/>
                <a:gdLst>
                  <a:gd name="T0" fmla="*/ 0 w 7"/>
                  <a:gd name="T1" fmla="*/ 0 h 159"/>
                  <a:gd name="T2" fmla="*/ 0 w 7"/>
                  <a:gd name="T3" fmla="*/ 0 h 159"/>
                  <a:gd name="T4" fmla="*/ 0 w 7"/>
                  <a:gd name="T5" fmla="*/ 0 h 159"/>
                  <a:gd name="T6" fmla="*/ 0 w 7"/>
                  <a:gd name="T7" fmla="*/ 0 h 159"/>
                  <a:gd name="T8" fmla="*/ 0 w 7"/>
                  <a:gd name="T9" fmla="*/ 0 h 159"/>
                  <a:gd name="T10" fmla="*/ 0 w 7"/>
                  <a:gd name="T11" fmla="*/ 0 h 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159"/>
                  <a:gd name="T20" fmla="*/ 7 w 7"/>
                  <a:gd name="T21" fmla="*/ 159 h 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159">
                    <a:moveTo>
                      <a:pt x="0" y="0"/>
                    </a:moveTo>
                    <a:lnTo>
                      <a:pt x="1" y="32"/>
                    </a:lnTo>
                    <a:lnTo>
                      <a:pt x="2" y="64"/>
                    </a:lnTo>
                    <a:lnTo>
                      <a:pt x="3" y="96"/>
                    </a:lnTo>
                    <a:lnTo>
                      <a:pt x="5" y="127"/>
                    </a:lnTo>
                    <a:lnTo>
                      <a:pt x="7" y="15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3" name="Line 7083"/>
              <p:cNvSpPr>
                <a:spLocks noChangeShapeType="1"/>
              </p:cNvSpPr>
              <p:nvPr/>
            </p:nvSpPr>
            <p:spPr bwMode="auto">
              <a:xfrm flipH="1">
                <a:off x="1255" y="2695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4" name="Line 7084"/>
              <p:cNvSpPr>
                <a:spLocks noChangeShapeType="1"/>
              </p:cNvSpPr>
              <p:nvPr/>
            </p:nvSpPr>
            <p:spPr bwMode="auto">
              <a:xfrm flipH="1">
                <a:off x="1255" y="2682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5" name="Line 7085"/>
              <p:cNvSpPr>
                <a:spLocks noChangeShapeType="1"/>
              </p:cNvSpPr>
              <p:nvPr/>
            </p:nvSpPr>
            <p:spPr bwMode="auto">
              <a:xfrm flipH="1">
                <a:off x="1262" y="2802"/>
                <a:ext cx="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6" name="Line 7086"/>
              <p:cNvSpPr>
                <a:spLocks noChangeShapeType="1"/>
              </p:cNvSpPr>
              <p:nvPr/>
            </p:nvSpPr>
            <p:spPr bwMode="auto">
              <a:xfrm flipH="1">
                <a:off x="1258" y="2802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7" name="Line 7087"/>
              <p:cNvSpPr>
                <a:spLocks noChangeShapeType="1"/>
              </p:cNvSpPr>
              <p:nvPr/>
            </p:nvSpPr>
            <p:spPr bwMode="auto">
              <a:xfrm flipH="1">
                <a:off x="1253" y="2803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8" name="Line 7088"/>
              <p:cNvSpPr>
                <a:spLocks noChangeShapeType="1"/>
              </p:cNvSpPr>
              <p:nvPr/>
            </p:nvSpPr>
            <p:spPr bwMode="auto">
              <a:xfrm flipV="1">
                <a:off x="1253" y="28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9" name="Line 7089"/>
              <p:cNvSpPr>
                <a:spLocks noChangeShapeType="1"/>
              </p:cNvSpPr>
              <p:nvPr/>
            </p:nvSpPr>
            <p:spPr bwMode="auto">
              <a:xfrm flipV="1">
                <a:off x="1258" y="2803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0" name="Line 7090"/>
              <p:cNvSpPr>
                <a:spLocks noChangeShapeType="1"/>
              </p:cNvSpPr>
              <p:nvPr/>
            </p:nvSpPr>
            <p:spPr bwMode="auto">
              <a:xfrm flipV="1">
                <a:off x="1262" y="2802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1" name="Freeform 7091"/>
              <p:cNvSpPr>
                <a:spLocks/>
              </p:cNvSpPr>
              <p:nvPr/>
            </p:nvSpPr>
            <p:spPr bwMode="auto">
              <a:xfrm>
                <a:off x="1261" y="2791"/>
                <a:ext cx="13" cy="57"/>
              </a:xfrm>
              <a:custGeom>
                <a:avLst/>
                <a:gdLst>
                  <a:gd name="T0" fmla="*/ 0 w 51"/>
                  <a:gd name="T1" fmla="*/ 0 h 227"/>
                  <a:gd name="T2" fmla="*/ 0 w 51"/>
                  <a:gd name="T3" fmla="*/ 0 h 227"/>
                  <a:gd name="T4" fmla="*/ 0 w 51"/>
                  <a:gd name="T5" fmla="*/ 0 h 227"/>
                  <a:gd name="T6" fmla="*/ 0 w 51"/>
                  <a:gd name="T7" fmla="*/ 0 h 227"/>
                  <a:gd name="T8" fmla="*/ 0 w 51"/>
                  <a:gd name="T9" fmla="*/ 0 h 227"/>
                  <a:gd name="T10" fmla="*/ 0 w 51"/>
                  <a:gd name="T11" fmla="*/ 0 h 227"/>
                  <a:gd name="T12" fmla="*/ 0 w 51"/>
                  <a:gd name="T13" fmla="*/ 0 h 227"/>
                  <a:gd name="T14" fmla="*/ 0 w 51"/>
                  <a:gd name="T15" fmla="*/ 0 h 227"/>
                  <a:gd name="T16" fmla="*/ 0 w 51"/>
                  <a:gd name="T17" fmla="*/ 0 h 227"/>
                  <a:gd name="T18" fmla="*/ 0 w 51"/>
                  <a:gd name="T19" fmla="*/ 0 h 227"/>
                  <a:gd name="T20" fmla="*/ 0 w 51"/>
                  <a:gd name="T21" fmla="*/ 0 h 227"/>
                  <a:gd name="T22" fmla="*/ 0 w 51"/>
                  <a:gd name="T23" fmla="*/ 0 h 227"/>
                  <a:gd name="T24" fmla="*/ 0 w 51"/>
                  <a:gd name="T25" fmla="*/ 0 h 2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1"/>
                  <a:gd name="T40" fmla="*/ 0 h 227"/>
                  <a:gd name="T41" fmla="*/ 51 w 51"/>
                  <a:gd name="T42" fmla="*/ 227 h 2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1" h="227">
                    <a:moveTo>
                      <a:pt x="0" y="0"/>
                    </a:moveTo>
                    <a:lnTo>
                      <a:pt x="3" y="20"/>
                    </a:lnTo>
                    <a:lnTo>
                      <a:pt x="6" y="39"/>
                    </a:lnTo>
                    <a:lnTo>
                      <a:pt x="9" y="58"/>
                    </a:lnTo>
                    <a:lnTo>
                      <a:pt x="12" y="77"/>
                    </a:lnTo>
                    <a:lnTo>
                      <a:pt x="16" y="96"/>
                    </a:lnTo>
                    <a:lnTo>
                      <a:pt x="20" y="114"/>
                    </a:lnTo>
                    <a:lnTo>
                      <a:pt x="24" y="133"/>
                    </a:lnTo>
                    <a:lnTo>
                      <a:pt x="29" y="152"/>
                    </a:lnTo>
                    <a:lnTo>
                      <a:pt x="34" y="170"/>
                    </a:lnTo>
                    <a:lnTo>
                      <a:pt x="39" y="190"/>
                    </a:lnTo>
                    <a:lnTo>
                      <a:pt x="45" y="208"/>
                    </a:lnTo>
                    <a:lnTo>
                      <a:pt x="51" y="22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2" name="Freeform 7092"/>
              <p:cNvSpPr>
                <a:spLocks/>
              </p:cNvSpPr>
              <p:nvPr/>
            </p:nvSpPr>
            <p:spPr bwMode="auto">
              <a:xfrm>
                <a:off x="1257" y="2747"/>
                <a:ext cx="4" cy="44"/>
              </a:xfrm>
              <a:custGeom>
                <a:avLst/>
                <a:gdLst>
                  <a:gd name="T0" fmla="*/ 0 w 17"/>
                  <a:gd name="T1" fmla="*/ 0 h 179"/>
                  <a:gd name="T2" fmla="*/ 0 w 17"/>
                  <a:gd name="T3" fmla="*/ 0 h 179"/>
                  <a:gd name="T4" fmla="*/ 0 w 17"/>
                  <a:gd name="T5" fmla="*/ 0 h 179"/>
                  <a:gd name="T6" fmla="*/ 0 w 17"/>
                  <a:gd name="T7" fmla="*/ 0 h 179"/>
                  <a:gd name="T8" fmla="*/ 0 w 17"/>
                  <a:gd name="T9" fmla="*/ 0 h 179"/>
                  <a:gd name="T10" fmla="*/ 0 w 17"/>
                  <a:gd name="T11" fmla="*/ 0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79"/>
                  <a:gd name="T20" fmla="*/ 17 w 17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79">
                    <a:moveTo>
                      <a:pt x="0" y="0"/>
                    </a:moveTo>
                    <a:lnTo>
                      <a:pt x="2" y="35"/>
                    </a:lnTo>
                    <a:lnTo>
                      <a:pt x="6" y="71"/>
                    </a:lnTo>
                    <a:lnTo>
                      <a:pt x="9" y="107"/>
                    </a:lnTo>
                    <a:lnTo>
                      <a:pt x="13" y="144"/>
                    </a:lnTo>
                    <a:lnTo>
                      <a:pt x="17" y="17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3" name="Line 7093"/>
              <p:cNvSpPr>
                <a:spLocks noChangeShapeType="1"/>
              </p:cNvSpPr>
              <p:nvPr/>
            </p:nvSpPr>
            <p:spPr bwMode="auto">
              <a:xfrm flipV="1">
                <a:off x="1289" y="2615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4" name="Line 7094"/>
              <p:cNvSpPr>
                <a:spLocks noChangeShapeType="1"/>
              </p:cNvSpPr>
              <p:nvPr/>
            </p:nvSpPr>
            <p:spPr bwMode="auto">
              <a:xfrm>
                <a:off x="1289" y="2615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5" name="Line 7095"/>
              <p:cNvSpPr>
                <a:spLocks noChangeShapeType="1"/>
              </p:cNvSpPr>
              <p:nvPr/>
            </p:nvSpPr>
            <p:spPr bwMode="auto">
              <a:xfrm>
                <a:off x="1282" y="2615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6" name="Line 7096"/>
              <p:cNvSpPr>
                <a:spLocks noChangeShapeType="1"/>
              </p:cNvSpPr>
              <p:nvPr/>
            </p:nvSpPr>
            <p:spPr bwMode="auto">
              <a:xfrm>
                <a:off x="1278" y="2616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7" name="Line 7097"/>
              <p:cNvSpPr>
                <a:spLocks noChangeShapeType="1"/>
              </p:cNvSpPr>
              <p:nvPr/>
            </p:nvSpPr>
            <p:spPr bwMode="auto">
              <a:xfrm>
                <a:off x="1273" y="2616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8" name="Freeform 7098"/>
              <p:cNvSpPr>
                <a:spLocks/>
              </p:cNvSpPr>
              <p:nvPr/>
            </p:nvSpPr>
            <p:spPr bwMode="auto">
              <a:xfrm>
                <a:off x="1303" y="2613"/>
                <a:ext cx="1" cy="5"/>
              </a:xfrm>
              <a:custGeom>
                <a:avLst/>
                <a:gdLst>
                  <a:gd name="T0" fmla="*/ 1 w 2"/>
                  <a:gd name="T1" fmla="*/ 0 h 20"/>
                  <a:gd name="T2" fmla="*/ 1 w 2"/>
                  <a:gd name="T3" fmla="*/ 0 h 20"/>
                  <a:gd name="T4" fmla="*/ 1 w 2"/>
                  <a:gd name="T5" fmla="*/ 0 h 20"/>
                  <a:gd name="T6" fmla="*/ 1 w 2"/>
                  <a:gd name="T7" fmla="*/ 0 h 20"/>
                  <a:gd name="T8" fmla="*/ 1 w 2"/>
                  <a:gd name="T9" fmla="*/ 0 h 20"/>
                  <a:gd name="T10" fmla="*/ 1 w 2"/>
                  <a:gd name="T11" fmla="*/ 0 h 20"/>
                  <a:gd name="T12" fmla="*/ 0 w 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0"/>
                  <a:gd name="T23" fmla="*/ 2 w 2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0">
                    <a:moveTo>
                      <a:pt x="1" y="20"/>
                    </a:moveTo>
                    <a:lnTo>
                      <a:pt x="2" y="17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9" name="Freeform 7099"/>
              <p:cNvSpPr>
                <a:spLocks/>
              </p:cNvSpPr>
              <p:nvPr/>
            </p:nvSpPr>
            <p:spPr bwMode="auto">
              <a:xfrm>
                <a:off x="1302" y="2618"/>
                <a:ext cx="1" cy="5"/>
              </a:xfrm>
              <a:custGeom>
                <a:avLst/>
                <a:gdLst>
                  <a:gd name="T0" fmla="*/ 0 w 3"/>
                  <a:gd name="T1" fmla="*/ 0 h 20"/>
                  <a:gd name="T2" fmla="*/ 0 w 3"/>
                  <a:gd name="T3" fmla="*/ 0 h 20"/>
                  <a:gd name="T4" fmla="*/ 0 w 3"/>
                  <a:gd name="T5" fmla="*/ 0 h 20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0"/>
                  <a:gd name="T11" fmla="*/ 3 w 3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0">
                    <a:moveTo>
                      <a:pt x="0" y="20"/>
                    </a:moveTo>
                    <a:lnTo>
                      <a:pt x="2" y="1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0" name="Freeform 7100"/>
              <p:cNvSpPr>
                <a:spLocks/>
              </p:cNvSpPr>
              <p:nvPr/>
            </p:nvSpPr>
            <p:spPr bwMode="auto">
              <a:xfrm>
                <a:off x="1301" y="2623"/>
                <a:ext cx="1" cy="4"/>
              </a:xfrm>
              <a:custGeom>
                <a:avLst/>
                <a:gdLst>
                  <a:gd name="T0" fmla="*/ 0 w 4"/>
                  <a:gd name="T1" fmla="*/ 0 h 18"/>
                  <a:gd name="T2" fmla="*/ 0 w 4"/>
                  <a:gd name="T3" fmla="*/ 0 h 18"/>
                  <a:gd name="T4" fmla="*/ 0 w 4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8"/>
                  <a:gd name="T11" fmla="*/ 4 w 4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8">
                    <a:moveTo>
                      <a:pt x="0" y="18"/>
                    </a:moveTo>
                    <a:lnTo>
                      <a:pt x="2" y="9"/>
                    </a:lnTo>
                    <a:lnTo>
                      <a:pt x="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1" name="Freeform 7101"/>
              <p:cNvSpPr>
                <a:spLocks/>
              </p:cNvSpPr>
              <p:nvPr/>
            </p:nvSpPr>
            <p:spPr bwMode="auto">
              <a:xfrm>
                <a:off x="1300" y="2627"/>
                <a:ext cx="1" cy="5"/>
              </a:xfrm>
              <a:custGeom>
                <a:avLst/>
                <a:gdLst>
                  <a:gd name="T0" fmla="*/ 0 w 7"/>
                  <a:gd name="T1" fmla="*/ 0 h 17"/>
                  <a:gd name="T2" fmla="*/ 0 w 7"/>
                  <a:gd name="T3" fmla="*/ 0 h 17"/>
                  <a:gd name="T4" fmla="*/ 0 w 7"/>
                  <a:gd name="T5" fmla="*/ 0 h 17"/>
                  <a:gd name="T6" fmla="*/ 0 w 7"/>
                  <a:gd name="T7" fmla="*/ 0 h 17"/>
                  <a:gd name="T8" fmla="*/ 0 w 7"/>
                  <a:gd name="T9" fmla="*/ 0 h 17"/>
                  <a:gd name="T10" fmla="*/ 0 w 7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17"/>
                  <a:gd name="T20" fmla="*/ 7 w 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17">
                    <a:moveTo>
                      <a:pt x="0" y="17"/>
                    </a:moveTo>
                    <a:lnTo>
                      <a:pt x="2" y="14"/>
                    </a:lnTo>
                    <a:lnTo>
                      <a:pt x="3" y="11"/>
                    </a:lnTo>
                    <a:lnTo>
                      <a:pt x="5" y="8"/>
                    </a:lnTo>
                    <a:lnTo>
                      <a:pt x="6" y="4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2" name="Line 7102"/>
              <p:cNvSpPr>
                <a:spLocks noChangeShapeType="1"/>
              </p:cNvSpPr>
              <p:nvPr/>
            </p:nvSpPr>
            <p:spPr bwMode="auto">
              <a:xfrm>
                <a:off x="1297" y="2613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3" name="Line 7103"/>
              <p:cNvSpPr>
                <a:spLocks noChangeShapeType="1"/>
              </p:cNvSpPr>
              <p:nvPr/>
            </p:nvSpPr>
            <p:spPr bwMode="auto">
              <a:xfrm>
                <a:off x="1296" y="2613"/>
                <a:ext cx="1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4" name="Line 7104"/>
              <p:cNvSpPr>
                <a:spLocks noChangeShapeType="1"/>
              </p:cNvSpPr>
              <p:nvPr/>
            </p:nvSpPr>
            <p:spPr bwMode="auto">
              <a:xfrm>
                <a:off x="1512" y="2890"/>
                <a:ext cx="4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5" name="Line 7105"/>
              <p:cNvSpPr>
                <a:spLocks noChangeShapeType="1"/>
              </p:cNvSpPr>
              <p:nvPr/>
            </p:nvSpPr>
            <p:spPr bwMode="auto">
              <a:xfrm flipV="1">
                <a:off x="1902" y="2925"/>
                <a:ext cx="1" cy="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6" name="Line 7106"/>
              <p:cNvSpPr>
                <a:spLocks noChangeShapeType="1"/>
              </p:cNvSpPr>
              <p:nvPr/>
            </p:nvSpPr>
            <p:spPr bwMode="auto">
              <a:xfrm>
                <a:off x="1872" y="2970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7" name="Line 7107"/>
              <p:cNvSpPr>
                <a:spLocks noChangeShapeType="1"/>
              </p:cNvSpPr>
              <p:nvPr/>
            </p:nvSpPr>
            <p:spPr bwMode="auto">
              <a:xfrm>
                <a:off x="1573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8" name="Line 7108"/>
              <p:cNvSpPr>
                <a:spLocks noChangeShapeType="1"/>
              </p:cNvSpPr>
              <p:nvPr/>
            </p:nvSpPr>
            <p:spPr bwMode="auto">
              <a:xfrm>
                <a:off x="1544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9" name="Line 7109"/>
              <p:cNvSpPr>
                <a:spLocks noChangeShapeType="1"/>
              </p:cNvSpPr>
              <p:nvPr/>
            </p:nvSpPr>
            <p:spPr bwMode="auto">
              <a:xfrm>
                <a:off x="1614" y="2945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0" name="Line 7110"/>
              <p:cNvSpPr>
                <a:spLocks noChangeShapeType="1"/>
              </p:cNvSpPr>
              <p:nvPr/>
            </p:nvSpPr>
            <p:spPr bwMode="auto">
              <a:xfrm flipH="1">
                <a:off x="1683" y="2966"/>
                <a:ext cx="10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1" name="Freeform 7111"/>
              <p:cNvSpPr>
                <a:spLocks/>
              </p:cNvSpPr>
              <p:nvPr/>
            </p:nvSpPr>
            <p:spPr bwMode="auto">
              <a:xfrm>
                <a:off x="1555" y="3132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37" y="19"/>
                    </a:moveTo>
                    <a:lnTo>
                      <a:pt x="37" y="17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3" y="8"/>
                    </a:lnTo>
                    <a:lnTo>
                      <a:pt x="32" y="6"/>
                    </a:lnTo>
                    <a:lnTo>
                      <a:pt x="30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2" name="Freeform 7112"/>
              <p:cNvSpPr>
                <a:spLocks/>
              </p:cNvSpPr>
              <p:nvPr/>
            </p:nvSpPr>
            <p:spPr bwMode="auto">
              <a:xfrm>
                <a:off x="1555" y="3137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0" y="3"/>
                    </a:moveTo>
                    <a:lnTo>
                      <a:pt x="0" y="5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7" y="15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4" y="18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6" y="17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2" y="13"/>
                    </a:lnTo>
                    <a:lnTo>
                      <a:pt x="33" y="11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37" y="2"/>
                    </a:lnTo>
                    <a:lnTo>
                      <a:pt x="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3" name="Line 7113"/>
              <p:cNvSpPr>
                <a:spLocks noChangeShapeType="1"/>
              </p:cNvSpPr>
              <p:nvPr/>
            </p:nvSpPr>
            <p:spPr bwMode="auto">
              <a:xfrm>
                <a:off x="1668" y="3166"/>
                <a:ext cx="1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4" name="Line 7114"/>
              <p:cNvSpPr>
                <a:spLocks noChangeShapeType="1"/>
              </p:cNvSpPr>
              <p:nvPr/>
            </p:nvSpPr>
            <p:spPr bwMode="auto">
              <a:xfrm flipV="1">
                <a:off x="1458" y="2954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5" name="Line 7115"/>
              <p:cNvSpPr>
                <a:spLocks noChangeShapeType="1"/>
              </p:cNvSpPr>
              <p:nvPr/>
            </p:nvSpPr>
            <p:spPr bwMode="auto">
              <a:xfrm>
                <a:off x="1491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6" name="Line 7116"/>
              <p:cNvSpPr>
                <a:spLocks noChangeShapeType="1"/>
              </p:cNvSpPr>
              <p:nvPr/>
            </p:nvSpPr>
            <p:spPr bwMode="auto">
              <a:xfrm>
                <a:off x="1467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7" name="Line 7117"/>
              <p:cNvSpPr>
                <a:spLocks noChangeShapeType="1"/>
              </p:cNvSpPr>
              <p:nvPr/>
            </p:nvSpPr>
            <p:spPr bwMode="auto">
              <a:xfrm>
                <a:off x="1467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8" name="Line 7118"/>
              <p:cNvSpPr>
                <a:spLocks noChangeShapeType="1"/>
              </p:cNvSpPr>
              <p:nvPr/>
            </p:nvSpPr>
            <p:spPr bwMode="auto">
              <a:xfrm>
                <a:off x="1520" y="3013"/>
                <a:ext cx="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9" name="Line 7119"/>
              <p:cNvSpPr>
                <a:spLocks noChangeShapeType="1"/>
              </p:cNvSpPr>
              <p:nvPr/>
            </p:nvSpPr>
            <p:spPr bwMode="auto">
              <a:xfrm>
                <a:off x="1520" y="2999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0" name="Line 7120"/>
              <p:cNvSpPr>
                <a:spLocks noChangeShapeType="1"/>
              </p:cNvSpPr>
              <p:nvPr/>
            </p:nvSpPr>
            <p:spPr bwMode="auto">
              <a:xfrm flipH="1">
                <a:off x="1455" y="2945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1" name="Line 7121"/>
              <p:cNvSpPr>
                <a:spLocks noChangeShapeType="1"/>
              </p:cNvSpPr>
              <p:nvPr/>
            </p:nvSpPr>
            <p:spPr bwMode="auto">
              <a:xfrm flipH="1">
                <a:off x="1377" y="2966"/>
                <a:ext cx="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2" name="Line 7122"/>
              <p:cNvSpPr>
                <a:spLocks noChangeShapeType="1"/>
              </p:cNvSpPr>
              <p:nvPr/>
            </p:nvSpPr>
            <p:spPr bwMode="auto">
              <a:xfrm>
                <a:off x="1524" y="3123"/>
                <a:ext cx="1" cy="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3" name="Line 7123"/>
              <p:cNvSpPr>
                <a:spLocks noChangeShapeType="1"/>
              </p:cNvSpPr>
              <p:nvPr/>
            </p:nvSpPr>
            <p:spPr bwMode="auto">
              <a:xfrm>
                <a:off x="1521" y="3126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4" name="Freeform 7124"/>
              <p:cNvSpPr>
                <a:spLocks/>
              </p:cNvSpPr>
              <p:nvPr/>
            </p:nvSpPr>
            <p:spPr bwMode="auto">
              <a:xfrm>
                <a:off x="1508" y="3132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37" y="16"/>
                    </a:moveTo>
                    <a:lnTo>
                      <a:pt x="37" y="14"/>
                    </a:lnTo>
                    <a:lnTo>
                      <a:pt x="36" y="12"/>
                    </a:lnTo>
                    <a:lnTo>
                      <a:pt x="35" y="9"/>
                    </a:lnTo>
                    <a:lnTo>
                      <a:pt x="34" y="7"/>
                    </a:lnTo>
                    <a:lnTo>
                      <a:pt x="32" y="6"/>
                    </a:lnTo>
                    <a:lnTo>
                      <a:pt x="30" y="4"/>
                    </a:lnTo>
                    <a:lnTo>
                      <a:pt x="28" y="3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7"/>
                    </a:lnTo>
                    <a:lnTo>
                      <a:pt x="0" y="1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5" name="Freeform 7125"/>
              <p:cNvSpPr>
                <a:spLocks/>
              </p:cNvSpPr>
              <p:nvPr/>
            </p:nvSpPr>
            <p:spPr bwMode="auto">
              <a:xfrm>
                <a:off x="1508" y="3137"/>
                <a:ext cx="9" cy="5"/>
              </a:xfrm>
              <a:custGeom>
                <a:avLst/>
                <a:gdLst>
                  <a:gd name="T0" fmla="*/ 0 w 37"/>
                  <a:gd name="T1" fmla="*/ 0 h 19"/>
                  <a:gd name="T2" fmla="*/ 0 w 37"/>
                  <a:gd name="T3" fmla="*/ 0 h 19"/>
                  <a:gd name="T4" fmla="*/ 0 w 37"/>
                  <a:gd name="T5" fmla="*/ 0 h 19"/>
                  <a:gd name="T6" fmla="*/ 0 w 37"/>
                  <a:gd name="T7" fmla="*/ 0 h 19"/>
                  <a:gd name="T8" fmla="*/ 0 w 37"/>
                  <a:gd name="T9" fmla="*/ 0 h 19"/>
                  <a:gd name="T10" fmla="*/ 0 w 37"/>
                  <a:gd name="T11" fmla="*/ 0 h 19"/>
                  <a:gd name="T12" fmla="*/ 0 w 37"/>
                  <a:gd name="T13" fmla="*/ 0 h 19"/>
                  <a:gd name="T14" fmla="*/ 0 w 37"/>
                  <a:gd name="T15" fmla="*/ 0 h 19"/>
                  <a:gd name="T16" fmla="*/ 0 w 37"/>
                  <a:gd name="T17" fmla="*/ 0 h 19"/>
                  <a:gd name="T18" fmla="*/ 0 w 37"/>
                  <a:gd name="T19" fmla="*/ 0 h 19"/>
                  <a:gd name="T20" fmla="*/ 0 w 37"/>
                  <a:gd name="T21" fmla="*/ 0 h 19"/>
                  <a:gd name="T22" fmla="*/ 0 w 37"/>
                  <a:gd name="T23" fmla="*/ 0 h 19"/>
                  <a:gd name="T24" fmla="*/ 0 w 37"/>
                  <a:gd name="T25" fmla="*/ 0 h 19"/>
                  <a:gd name="T26" fmla="*/ 0 w 37"/>
                  <a:gd name="T27" fmla="*/ 0 h 19"/>
                  <a:gd name="T28" fmla="*/ 0 w 37"/>
                  <a:gd name="T29" fmla="*/ 0 h 19"/>
                  <a:gd name="T30" fmla="*/ 0 w 37"/>
                  <a:gd name="T31" fmla="*/ 0 h 19"/>
                  <a:gd name="T32" fmla="*/ 0 w 37"/>
                  <a:gd name="T33" fmla="*/ 0 h 19"/>
                  <a:gd name="T34" fmla="*/ 0 w 37"/>
                  <a:gd name="T35" fmla="*/ 0 h 19"/>
                  <a:gd name="T36" fmla="*/ 0 w 37"/>
                  <a:gd name="T37" fmla="*/ 0 h 19"/>
                  <a:gd name="T38" fmla="*/ 0 w 37"/>
                  <a:gd name="T39" fmla="*/ 0 h 19"/>
                  <a:gd name="T40" fmla="*/ 0 w 37"/>
                  <a:gd name="T41" fmla="*/ 0 h 19"/>
                  <a:gd name="T42" fmla="*/ 0 w 37"/>
                  <a:gd name="T43" fmla="*/ 0 h 19"/>
                  <a:gd name="T44" fmla="*/ 0 w 37"/>
                  <a:gd name="T45" fmla="*/ 0 h 19"/>
                  <a:gd name="T46" fmla="*/ 0 w 37"/>
                  <a:gd name="T47" fmla="*/ 0 h 1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7"/>
                  <a:gd name="T73" fmla="*/ 0 h 19"/>
                  <a:gd name="T74" fmla="*/ 37 w 37"/>
                  <a:gd name="T75" fmla="*/ 19 h 1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7" h="19">
                    <a:moveTo>
                      <a:pt x="0" y="0"/>
                    </a:moveTo>
                    <a:lnTo>
                      <a:pt x="1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10" y="16"/>
                    </a:lnTo>
                    <a:lnTo>
                      <a:pt x="12" y="17"/>
                    </a:lnTo>
                    <a:lnTo>
                      <a:pt x="14" y="18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8"/>
                    </a:lnTo>
                    <a:lnTo>
                      <a:pt x="26" y="17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2" y="13"/>
                    </a:lnTo>
                    <a:lnTo>
                      <a:pt x="34" y="12"/>
                    </a:lnTo>
                    <a:lnTo>
                      <a:pt x="35" y="10"/>
                    </a:lnTo>
                    <a:lnTo>
                      <a:pt x="36" y="8"/>
                    </a:lnTo>
                    <a:lnTo>
                      <a:pt x="37" y="5"/>
                    </a:lnTo>
                    <a:lnTo>
                      <a:pt x="37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6" name="Line 7126"/>
              <p:cNvSpPr>
                <a:spLocks noChangeShapeType="1"/>
              </p:cNvSpPr>
              <p:nvPr/>
            </p:nvSpPr>
            <p:spPr bwMode="auto">
              <a:xfrm flipH="1">
                <a:off x="1404" y="3166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7" name="Line 7127"/>
              <p:cNvSpPr>
                <a:spLocks noChangeShapeType="1"/>
              </p:cNvSpPr>
              <p:nvPr/>
            </p:nvSpPr>
            <p:spPr bwMode="auto">
              <a:xfrm>
                <a:off x="1458" y="3017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8" name="Line 7128"/>
              <p:cNvSpPr>
                <a:spLocks noChangeShapeType="1"/>
              </p:cNvSpPr>
              <p:nvPr/>
            </p:nvSpPr>
            <p:spPr bwMode="auto">
              <a:xfrm>
                <a:off x="1404" y="3166"/>
                <a:ext cx="1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9" name="Line 7129"/>
              <p:cNvSpPr>
                <a:spLocks noChangeShapeType="1"/>
              </p:cNvSpPr>
              <p:nvPr/>
            </p:nvSpPr>
            <p:spPr bwMode="auto">
              <a:xfrm>
                <a:off x="1404" y="3199"/>
                <a:ext cx="16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0" name="Line 7130"/>
              <p:cNvSpPr>
                <a:spLocks noChangeShapeType="1"/>
              </p:cNvSpPr>
              <p:nvPr/>
            </p:nvSpPr>
            <p:spPr bwMode="auto">
              <a:xfrm>
                <a:off x="1420" y="3204"/>
                <a:ext cx="14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1" name="Line 7131"/>
              <p:cNvSpPr>
                <a:spLocks noChangeShapeType="1"/>
              </p:cNvSpPr>
              <p:nvPr/>
            </p:nvSpPr>
            <p:spPr bwMode="auto">
              <a:xfrm>
                <a:off x="1434" y="3208"/>
                <a:ext cx="12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2" name="Line 7132"/>
              <p:cNvSpPr>
                <a:spLocks noChangeShapeType="1"/>
              </p:cNvSpPr>
              <p:nvPr/>
            </p:nvSpPr>
            <p:spPr bwMode="auto">
              <a:xfrm>
                <a:off x="1446" y="3210"/>
                <a:ext cx="1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3" name="Line 7133"/>
              <p:cNvSpPr>
                <a:spLocks noChangeShapeType="1"/>
              </p:cNvSpPr>
              <p:nvPr/>
            </p:nvSpPr>
            <p:spPr bwMode="auto">
              <a:xfrm>
                <a:off x="1456" y="3212"/>
                <a:ext cx="8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4" name="Line 7134"/>
              <p:cNvSpPr>
                <a:spLocks noChangeShapeType="1"/>
              </p:cNvSpPr>
              <p:nvPr/>
            </p:nvSpPr>
            <p:spPr bwMode="auto">
              <a:xfrm>
                <a:off x="1464" y="3214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5" name="Line 7135"/>
              <p:cNvSpPr>
                <a:spLocks noChangeShapeType="1"/>
              </p:cNvSpPr>
              <p:nvPr/>
            </p:nvSpPr>
            <p:spPr bwMode="auto">
              <a:xfrm>
                <a:off x="1471" y="3215"/>
                <a:ext cx="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6" name="Line 7136"/>
              <p:cNvSpPr>
                <a:spLocks noChangeShapeType="1"/>
              </p:cNvSpPr>
              <p:nvPr/>
            </p:nvSpPr>
            <p:spPr bwMode="auto">
              <a:xfrm>
                <a:off x="1478" y="32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7" name="Line 7137"/>
              <p:cNvSpPr>
                <a:spLocks noChangeShapeType="1"/>
              </p:cNvSpPr>
              <p:nvPr/>
            </p:nvSpPr>
            <p:spPr bwMode="auto">
              <a:xfrm>
                <a:off x="1483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8" name="Line 7138"/>
              <p:cNvSpPr>
                <a:spLocks noChangeShapeType="1"/>
              </p:cNvSpPr>
              <p:nvPr/>
            </p:nvSpPr>
            <p:spPr bwMode="auto">
              <a:xfrm>
                <a:off x="1488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9" name="Line 7139"/>
              <p:cNvSpPr>
                <a:spLocks noChangeShapeType="1"/>
              </p:cNvSpPr>
              <p:nvPr/>
            </p:nvSpPr>
            <p:spPr bwMode="auto">
              <a:xfrm>
                <a:off x="1492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0" name="Line 7140"/>
              <p:cNvSpPr>
                <a:spLocks noChangeShapeType="1"/>
              </p:cNvSpPr>
              <p:nvPr/>
            </p:nvSpPr>
            <p:spPr bwMode="auto">
              <a:xfrm>
                <a:off x="1496" y="3217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1" name="Line 7141"/>
              <p:cNvSpPr>
                <a:spLocks noChangeShapeType="1"/>
              </p:cNvSpPr>
              <p:nvPr/>
            </p:nvSpPr>
            <p:spPr bwMode="auto">
              <a:xfrm>
                <a:off x="1500" y="32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2" name="Line 7142"/>
              <p:cNvSpPr>
                <a:spLocks noChangeShapeType="1"/>
              </p:cNvSpPr>
              <p:nvPr/>
            </p:nvSpPr>
            <p:spPr bwMode="auto">
              <a:xfrm>
                <a:off x="1503" y="3217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3" name="Line 7143"/>
              <p:cNvSpPr>
                <a:spLocks noChangeShapeType="1"/>
              </p:cNvSpPr>
              <p:nvPr/>
            </p:nvSpPr>
            <p:spPr bwMode="auto">
              <a:xfrm>
                <a:off x="1507" y="3217"/>
                <a:ext cx="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4" name="Line 7144"/>
              <p:cNvSpPr>
                <a:spLocks noChangeShapeType="1"/>
              </p:cNvSpPr>
              <p:nvPr/>
            </p:nvSpPr>
            <p:spPr bwMode="auto">
              <a:xfrm flipV="1">
                <a:off x="1510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5" name="Line 7145"/>
              <p:cNvSpPr>
                <a:spLocks noChangeShapeType="1"/>
              </p:cNvSpPr>
              <p:nvPr/>
            </p:nvSpPr>
            <p:spPr bwMode="auto">
              <a:xfrm>
                <a:off x="1514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6" name="Line 7146"/>
              <p:cNvSpPr>
                <a:spLocks noChangeShapeType="1"/>
              </p:cNvSpPr>
              <p:nvPr/>
            </p:nvSpPr>
            <p:spPr bwMode="auto">
              <a:xfrm>
                <a:off x="1518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7" name="Line 7147"/>
              <p:cNvSpPr>
                <a:spLocks noChangeShapeType="1"/>
              </p:cNvSpPr>
              <p:nvPr/>
            </p:nvSpPr>
            <p:spPr bwMode="auto">
              <a:xfrm>
                <a:off x="1522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8" name="Line 7148"/>
              <p:cNvSpPr>
                <a:spLocks noChangeShapeType="1"/>
              </p:cNvSpPr>
              <p:nvPr/>
            </p:nvSpPr>
            <p:spPr bwMode="auto">
              <a:xfrm>
                <a:off x="1526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9" name="Line 7149"/>
              <p:cNvSpPr>
                <a:spLocks noChangeShapeType="1"/>
              </p:cNvSpPr>
              <p:nvPr/>
            </p:nvSpPr>
            <p:spPr bwMode="auto">
              <a:xfrm flipV="1">
                <a:off x="1531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0" name="Line 7150"/>
              <p:cNvSpPr>
                <a:spLocks noChangeShapeType="1"/>
              </p:cNvSpPr>
              <p:nvPr/>
            </p:nvSpPr>
            <p:spPr bwMode="auto">
              <a:xfrm>
                <a:off x="1535" y="3216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1" name="Line 7151"/>
              <p:cNvSpPr>
                <a:spLocks noChangeShapeType="1"/>
              </p:cNvSpPr>
              <p:nvPr/>
            </p:nvSpPr>
            <p:spPr bwMode="auto">
              <a:xfrm>
                <a:off x="1540" y="3216"/>
                <a:ext cx="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6005" name="Line 7152"/>
            <p:cNvSpPr>
              <a:spLocks noChangeShapeType="1"/>
            </p:cNvSpPr>
            <p:nvPr/>
          </p:nvSpPr>
          <p:spPr bwMode="auto">
            <a:xfrm flipV="1">
              <a:off x="1544" y="321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06" name="Line 7153"/>
            <p:cNvSpPr>
              <a:spLocks noChangeShapeType="1"/>
            </p:cNvSpPr>
            <p:nvPr/>
          </p:nvSpPr>
          <p:spPr bwMode="auto">
            <a:xfrm flipV="1">
              <a:off x="1548" y="321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07" name="Line 7154"/>
            <p:cNvSpPr>
              <a:spLocks noChangeShapeType="1"/>
            </p:cNvSpPr>
            <p:nvPr/>
          </p:nvSpPr>
          <p:spPr bwMode="auto">
            <a:xfrm flipV="1">
              <a:off x="1553" y="3215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08" name="Line 7155"/>
            <p:cNvSpPr>
              <a:spLocks noChangeShapeType="1"/>
            </p:cNvSpPr>
            <p:nvPr/>
          </p:nvSpPr>
          <p:spPr bwMode="auto">
            <a:xfrm flipV="1">
              <a:off x="1556" y="321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09" name="Line 7156"/>
            <p:cNvSpPr>
              <a:spLocks noChangeShapeType="1"/>
            </p:cNvSpPr>
            <p:nvPr/>
          </p:nvSpPr>
          <p:spPr bwMode="auto">
            <a:xfrm flipV="1">
              <a:off x="1560" y="321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0" name="Line 7157"/>
            <p:cNvSpPr>
              <a:spLocks noChangeShapeType="1"/>
            </p:cNvSpPr>
            <p:nvPr/>
          </p:nvSpPr>
          <p:spPr bwMode="auto">
            <a:xfrm>
              <a:off x="1564" y="321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1" name="Line 7158"/>
            <p:cNvSpPr>
              <a:spLocks noChangeShapeType="1"/>
            </p:cNvSpPr>
            <p:nvPr/>
          </p:nvSpPr>
          <p:spPr bwMode="auto">
            <a:xfrm flipV="1">
              <a:off x="1568" y="321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2" name="Line 7159"/>
            <p:cNvSpPr>
              <a:spLocks noChangeShapeType="1"/>
            </p:cNvSpPr>
            <p:nvPr/>
          </p:nvSpPr>
          <p:spPr bwMode="auto">
            <a:xfrm flipV="1">
              <a:off x="1571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3" name="Line 7160"/>
            <p:cNvSpPr>
              <a:spLocks noChangeShapeType="1"/>
            </p:cNvSpPr>
            <p:nvPr/>
          </p:nvSpPr>
          <p:spPr bwMode="auto">
            <a:xfrm>
              <a:off x="1575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4" name="Line 7161"/>
            <p:cNvSpPr>
              <a:spLocks noChangeShapeType="1"/>
            </p:cNvSpPr>
            <p:nvPr/>
          </p:nvSpPr>
          <p:spPr bwMode="auto">
            <a:xfrm>
              <a:off x="1579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5" name="Line 7162"/>
            <p:cNvSpPr>
              <a:spLocks noChangeShapeType="1"/>
            </p:cNvSpPr>
            <p:nvPr/>
          </p:nvSpPr>
          <p:spPr bwMode="auto">
            <a:xfrm>
              <a:off x="1583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6" name="Line 7163"/>
            <p:cNvSpPr>
              <a:spLocks noChangeShapeType="1"/>
            </p:cNvSpPr>
            <p:nvPr/>
          </p:nvSpPr>
          <p:spPr bwMode="auto">
            <a:xfrm>
              <a:off x="1587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7" name="Line 7164"/>
            <p:cNvSpPr>
              <a:spLocks noChangeShapeType="1"/>
            </p:cNvSpPr>
            <p:nvPr/>
          </p:nvSpPr>
          <p:spPr bwMode="auto">
            <a:xfrm>
              <a:off x="1591" y="321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8" name="Line 7165"/>
            <p:cNvSpPr>
              <a:spLocks noChangeShapeType="1"/>
            </p:cNvSpPr>
            <p:nvPr/>
          </p:nvSpPr>
          <p:spPr bwMode="auto">
            <a:xfrm>
              <a:off x="1596" y="321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19" name="Line 7166"/>
            <p:cNvSpPr>
              <a:spLocks noChangeShapeType="1"/>
            </p:cNvSpPr>
            <p:nvPr/>
          </p:nvSpPr>
          <p:spPr bwMode="auto">
            <a:xfrm flipV="1">
              <a:off x="1600" y="3214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0" name="Line 7167"/>
            <p:cNvSpPr>
              <a:spLocks noChangeShapeType="1"/>
            </p:cNvSpPr>
            <p:nvPr/>
          </p:nvSpPr>
          <p:spPr bwMode="auto">
            <a:xfrm flipV="1">
              <a:off x="1606" y="321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1" name="Line 7168"/>
            <p:cNvSpPr>
              <a:spLocks noChangeShapeType="1"/>
            </p:cNvSpPr>
            <p:nvPr/>
          </p:nvSpPr>
          <p:spPr bwMode="auto">
            <a:xfrm flipV="1">
              <a:off x="1611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2" name="Line 7169"/>
            <p:cNvSpPr>
              <a:spLocks noChangeShapeType="1"/>
            </p:cNvSpPr>
            <p:nvPr/>
          </p:nvSpPr>
          <p:spPr bwMode="auto">
            <a:xfrm flipV="1">
              <a:off x="1616" y="3213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3" name="Line 7170"/>
            <p:cNvSpPr>
              <a:spLocks noChangeShapeType="1"/>
            </p:cNvSpPr>
            <p:nvPr/>
          </p:nvSpPr>
          <p:spPr bwMode="auto">
            <a:xfrm flipV="1">
              <a:off x="1622" y="3212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4" name="Line 7171"/>
            <p:cNvSpPr>
              <a:spLocks noChangeShapeType="1"/>
            </p:cNvSpPr>
            <p:nvPr/>
          </p:nvSpPr>
          <p:spPr bwMode="auto">
            <a:xfrm flipV="1">
              <a:off x="1628" y="3211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5" name="Line 7172"/>
            <p:cNvSpPr>
              <a:spLocks noChangeShapeType="1"/>
            </p:cNvSpPr>
            <p:nvPr/>
          </p:nvSpPr>
          <p:spPr bwMode="auto">
            <a:xfrm flipV="1">
              <a:off x="1634" y="3209"/>
              <a:ext cx="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6" name="Line 7173"/>
            <p:cNvSpPr>
              <a:spLocks noChangeShapeType="1"/>
            </p:cNvSpPr>
            <p:nvPr/>
          </p:nvSpPr>
          <p:spPr bwMode="auto">
            <a:xfrm flipV="1">
              <a:off x="1640" y="3207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7" name="Line 7174"/>
            <p:cNvSpPr>
              <a:spLocks noChangeShapeType="1"/>
            </p:cNvSpPr>
            <p:nvPr/>
          </p:nvSpPr>
          <p:spPr bwMode="auto">
            <a:xfrm flipV="1">
              <a:off x="1647" y="3205"/>
              <a:ext cx="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8" name="Line 7175"/>
            <p:cNvSpPr>
              <a:spLocks noChangeShapeType="1"/>
            </p:cNvSpPr>
            <p:nvPr/>
          </p:nvSpPr>
          <p:spPr bwMode="auto">
            <a:xfrm flipV="1">
              <a:off x="1654" y="3202"/>
              <a:ext cx="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29" name="Line 7176"/>
            <p:cNvSpPr>
              <a:spLocks noChangeShapeType="1"/>
            </p:cNvSpPr>
            <p:nvPr/>
          </p:nvSpPr>
          <p:spPr bwMode="auto">
            <a:xfrm flipV="1">
              <a:off x="1661" y="3199"/>
              <a:ext cx="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0" name="Line 7177"/>
            <p:cNvSpPr>
              <a:spLocks noChangeShapeType="1"/>
            </p:cNvSpPr>
            <p:nvPr/>
          </p:nvSpPr>
          <p:spPr bwMode="auto">
            <a:xfrm flipH="1">
              <a:off x="1565" y="2966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1" name="Line 7178"/>
            <p:cNvSpPr>
              <a:spLocks noChangeShapeType="1"/>
            </p:cNvSpPr>
            <p:nvPr/>
          </p:nvSpPr>
          <p:spPr bwMode="auto">
            <a:xfrm flipV="1">
              <a:off x="1458" y="2833"/>
              <a:ext cx="1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2" name="Line 7179"/>
            <p:cNvSpPr>
              <a:spLocks noChangeShapeType="1"/>
            </p:cNvSpPr>
            <p:nvPr/>
          </p:nvSpPr>
          <p:spPr bwMode="auto">
            <a:xfrm flipV="1">
              <a:off x="1560" y="2833"/>
              <a:ext cx="1" cy="1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3" name="Line 7180"/>
            <p:cNvSpPr>
              <a:spLocks noChangeShapeType="1"/>
            </p:cNvSpPr>
            <p:nvPr/>
          </p:nvSpPr>
          <p:spPr bwMode="auto">
            <a:xfrm flipH="1">
              <a:off x="1908" y="2900"/>
              <a:ext cx="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4" name="Freeform 7181"/>
            <p:cNvSpPr>
              <a:spLocks/>
            </p:cNvSpPr>
            <p:nvPr/>
          </p:nvSpPr>
          <p:spPr bwMode="auto">
            <a:xfrm>
              <a:off x="1902" y="2902"/>
              <a:ext cx="6" cy="23"/>
            </a:xfrm>
            <a:custGeom>
              <a:avLst/>
              <a:gdLst>
                <a:gd name="T0" fmla="*/ 0 w 23"/>
                <a:gd name="T1" fmla="*/ 0 h 91"/>
                <a:gd name="T2" fmla="*/ 0 w 23"/>
                <a:gd name="T3" fmla="*/ 0 h 91"/>
                <a:gd name="T4" fmla="*/ 0 w 23"/>
                <a:gd name="T5" fmla="*/ 0 h 91"/>
                <a:gd name="T6" fmla="*/ 0 w 23"/>
                <a:gd name="T7" fmla="*/ 0 h 91"/>
                <a:gd name="T8" fmla="*/ 0 w 23"/>
                <a:gd name="T9" fmla="*/ 0 h 91"/>
                <a:gd name="T10" fmla="*/ 0 w 23"/>
                <a:gd name="T11" fmla="*/ 0 h 91"/>
                <a:gd name="T12" fmla="*/ 0 w 23"/>
                <a:gd name="T13" fmla="*/ 0 h 91"/>
                <a:gd name="T14" fmla="*/ 0 w 23"/>
                <a:gd name="T15" fmla="*/ 0 h 91"/>
                <a:gd name="T16" fmla="*/ 0 w 23"/>
                <a:gd name="T17" fmla="*/ 0 h 91"/>
                <a:gd name="T18" fmla="*/ 0 w 23"/>
                <a:gd name="T19" fmla="*/ 0 h 91"/>
                <a:gd name="T20" fmla="*/ 0 w 23"/>
                <a:gd name="T21" fmla="*/ 0 h 91"/>
                <a:gd name="T22" fmla="*/ 0 w 23"/>
                <a:gd name="T23" fmla="*/ 0 h 91"/>
                <a:gd name="T24" fmla="*/ 0 w 23"/>
                <a:gd name="T25" fmla="*/ 0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"/>
                <a:gd name="T40" fmla="*/ 0 h 91"/>
                <a:gd name="T41" fmla="*/ 23 w 23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" h="91">
                  <a:moveTo>
                    <a:pt x="23" y="0"/>
                  </a:moveTo>
                  <a:lnTo>
                    <a:pt x="20" y="7"/>
                  </a:lnTo>
                  <a:lnTo>
                    <a:pt x="16" y="14"/>
                  </a:lnTo>
                  <a:lnTo>
                    <a:pt x="13" y="22"/>
                  </a:lnTo>
                  <a:lnTo>
                    <a:pt x="10" y="29"/>
                  </a:lnTo>
                  <a:lnTo>
                    <a:pt x="8" y="37"/>
                  </a:lnTo>
                  <a:lnTo>
                    <a:pt x="6" y="44"/>
                  </a:lnTo>
                  <a:lnTo>
                    <a:pt x="4" y="52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0" y="9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5" name="Line 7182"/>
            <p:cNvSpPr>
              <a:spLocks noChangeShapeType="1"/>
            </p:cNvSpPr>
            <p:nvPr/>
          </p:nvSpPr>
          <p:spPr bwMode="auto">
            <a:xfrm>
              <a:off x="1872" y="2707"/>
              <a:ext cx="1" cy="1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6" name="Freeform 7183"/>
            <p:cNvSpPr>
              <a:spLocks/>
            </p:cNvSpPr>
            <p:nvPr/>
          </p:nvSpPr>
          <p:spPr bwMode="auto">
            <a:xfrm>
              <a:off x="1926" y="2478"/>
              <a:ext cx="3" cy="13"/>
            </a:xfrm>
            <a:custGeom>
              <a:avLst/>
              <a:gdLst>
                <a:gd name="T0" fmla="*/ 0 w 14"/>
                <a:gd name="T1" fmla="*/ 0 h 53"/>
                <a:gd name="T2" fmla="*/ 0 w 14"/>
                <a:gd name="T3" fmla="*/ 0 h 53"/>
                <a:gd name="T4" fmla="*/ 0 w 14"/>
                <a:gd name="T5" fmla="*/ 0 h 53"/>
                <a:gd name="T6" fmla="*/ 0 w 14"/>
                <a:gd name="T7" fmla="*/ 0 h 53"/>
                <a:gd name="T8" fmla="*/ 0 w 14"/>
                <a:gd name="T9" fmla="*/ 0 h 53"/>
                <a:gd name="T10" fmla="*/ 0 w 14"/>
                <a:gd name="T11" fmla="*/ 0 h 53"/>
                <a:gd name="T12" fmla="*/ 0 w 14"/>
                <a:gd name="T13" fmla="*/ 0 h 53"/>
                <a:gd name="T14" fmla="*/ 0 w 14"/>
                <a:gd name="T15" fmla="*/ 0 h 53"/>
                <a:gd name="T16" fmla="*/ 0 w 14"/>
                <a:gd name="T17" fmla="*/ 0 h 53"/>
                <a:gd name="T18" fmla="*/ 0 w 14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53"/>
                <a:gd name="T32" fmla="*/ 14 w 14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53">
                  <a:moveTo>
                    <a:pt x="0" y="0"/>
                  </a:moveTo>
                  <a:lnTo>
                    <a:pt x="0" y="6"/>
                  </a:lnTo>
                  <a:lnTo>
                    <a:pt x="1" y="12"/>
                  </a:lnTo>
                  <a:lnTo>
                    <a:pt x="1" y="18"/>
                  </a:lnTo>
                  <a:lnTo>
                    <a:pt x="3" y="25"/>
                  </a:lnTo>
                  <a:lnTo>
                    <a:pt x="4" y="31"/>
                  </a:lnTo>
                  <a:lnTo>
                    <a:pt x="6" y="37"/>
                  </a:lnTo>
                  <a:lnTo>
                    <a:pt x="9" y="42"/>
                  </a:lnTo>
                  <a:lnTo>
                    <a:pt x="11" y="48"/>
                  </a:lnTo>
                  <a:lnTo>
                    <a:pt x="14" y="5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7" name="Freeform 7184"/>
            <p:cNvSpPr>
              <a:spLocks/>
            </p:cNvSpPr>
            <p:nvPr/>
          </p:nvSpPr>
          <p:spPr bwMode="auto">
            <a:xfrm>
              <a:off x="1929" y="2491"/>
              <a:ext cx="14" cy="14"/>
            </a:xfrm>
            <a:custGeom>
              <a:avLst/>
              <a:gdLst>
                <a:gd name="T0" fmla="*/ 0 w 57"/>
                <a:gd name="T1" fmla="*/ 0 h 56"/>
                <a:gd name="T2" fmla="*/ 0 w 57"/>
                <a:gd name="T3" fmla="*/ 0 h 56"/>
                <a:gd name="T4" fmla="*/ 0 w 57"/>
                <a:gd name="T5" fmla="*/ 0 h 56"/>
                <a:gd name="T6" fmla="*/ 0 w 57"/>
                <a:gd name="T7" fmla="*/ 0 h 56"/>
                <a:gd name="T8" fmla="*/ 0 w 57"/>
                <a:gd name="T9" fmla="*/ 0 h 56"/>
                <a:gd name="T10" fmla="*/ 0 w 57"/>
                <a:gd name="T11" fmla="*/ 0 h 56"/>
                <a:gd name="T12" fmla="*/ 0 w 57"/>
                <a:gd name="T13" fmla="*/ 0 h 56"/>
                <a:gd name="T14" fmla="*/ 0 w 57"/>
                <a:gd name="T15" fmla="*/ 0 h 56"/>
                <a:gd name="T16" fmla="*/ 0 w 57"/>
                <a:gd name="T17" fmla="*/ 0 h 56"/>
                <a:gd name="T18" fmla="*/ 0 w 57"/>
                <a:gd name="T19" fmla="*/ 0 h 56"/>
                <a:gd name="T20" fmla="*/ 0 w 57"/>
                <a:gd name="T21" fmla="*/ 0 h 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56"/>
                <a:gd name="T35" fmla="*/ 57 w 57"/>
                <a:gd name="T36" fmla="*/ 56 h 5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56">
                  <a:moveTo>
                    <a:pt x="0" y="0"/>
                  </a:moveTo>
                  <a:lnTo>
                    <a:pt x="5" y="7"/>
                  </a:lnTo>
                  <a:lnTo>
                    <a:pt x="10" y="13"/>
                  </a:lnTo>
                  <a:lnTo>
                    <a:pt x="15" y="19"/>
                  </a:lnTo>
                  <a:lnTo>
                    <a:pt x="20" y="25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7" y="42"/>
                  </a:lnTo>
                  <a:lnTo>
                    <a:pt x="43" y="47"/>
                  </a:lnTo>
                  <a:lnTo>
                    <a:pt x="50" y="52"/>
                  </a:lnTo>
                  <a:lnTo>
                    <a:pt x="57" y="5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8" name="Freeform 7185"/>
            <p:cNvSpPr>
              <a:spLocks/>
            </p:cNvSpPr>
            <p:nvPr/>
          </p:nvSpPr>
          <p:spPr bwMode="auto">
            <a:xfrm>
              <a:off x="1943" y="2505"/>
              <a:ext cx="20" cy="9"/>
            </a:xfrm>
            <a:custGeom>
              <a:avLst/>
              <a:gdLst>
                <a:gd name="T0" fmla="*/ 0 w 80"/>
                <a:gd name="T1" fmla="*/ 0 h 34"/>
                <a:gd name="T2" fmla="*/ 0 w 80"/>
                <a:gd name="T3" fmla="*/ 0 h 34"/>
                <a:gd name="T4" fmla="*/ 0 w 80"/>
                <a:gd name="T5" fmla="*/ 0 h 34"/>
                <a:gd name="T6" fmla="*/ 0 w 80"/>
                <a:gd name="T7" fmla="*/ 0 h 34"/>
                <a:gd name="T8" fmla="*/ 0 w 80"/>
                <a:gd name="T9" fmla="*/ 0 h 34"/>
                <a:gd name="T10" fmla="*/ 0 w 80"/>
                <a:gd name="T11" fmla="*/ 0 h 34"/>
                <a:gd name="T12" fmla="*/ 0 w 80"/>
                <a:gd name="T13" fmla="*/ 0 h 34"/>
                <a:gd name="T14" fmla="*/ 0 w 80"/>
                <a:gd name="T15" fmla="*/ 0 h 34"/>
                <a:gd name="T16" fmla="*/ 0 w 80"/>
                <a:gd name="T17" fmla="*/ 0 h 34"/>
                <a:gd name="T18" fmla="*/ 0 w 80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"/>
                <a:gd name="T31" fmla="*/ 0 h 34"/>
                <a:gd name="T32" fmla="*/ 80 w 8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" h="34">
                  <a:moveTo>
                    <a:pt x="0" y="0"/>
                  </a:moveTo>
                  <a:lnTo>
                    <a:pt x="8" y="5"/>
                  </a:lnTo>
                  <a:lnTo>
                    <a:pt x="16" y="10"/>
                  </a:lnTo>
                  <a:lnTo>
                    <a:pt x="26" y="14"/>
                  </a:lnTo>
                  <a:lnTo>
                    <a:pt x="35" y="18"/>
                  </a:lnTo>
                  <a:lnTo>
                    <a:pt x="43" y="22"/>
                  </a:lnTo>
                  <a:lnTo>
                    <a:pt x="52" y="26"/>
                  </a:lnTo>
                  <a:lnTo>
                    <a:pt x="61" y="29"/>
                  </a:lnTo>
                  <a:lnTo>
                    <a:pt x="71" y="32"/>
                  </a:lnTo>
                  <a:lnTo>
                    <a:pt x="80" y="3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39" name="Freeform 7186"/>
            <p:cNvSpPr>
              <a:spLocks/>
            </p:cNvSpPr>
            <p:nvPr/>
          </p:nvSpPr>
          <p:spPr bwMode="auto">
            <a:xfrm>
              <a:off x="1963" y="2514"/>
              <a:ext cx="24" cy="3"/>
            </a:xfrm>
            <a:custGeom>
              <a:avLst/>
              <a:gdLst>
                <a:gd name="T0" fmla="*/ 0 w 93"/>
                <a:gd name="T1" fmla="*/ 0 h 11"/>
                <a:gd name="T2" fmla="*/ 0 w 93"/>
                <a:gd name="T3" fmla="*/ 0 h 11"/>
                <a:gd name="T4" fmla="*/ 0 w 93"/>
                <a:gd name="T5" fmla="*/ 0 h 11"/>
                <a:gd name="T6" fmla="*/ 0 w 93"/>
                <a:gd name="T7" fmla="*/ 0 h 11"/>
                <a:gd name="T8" fmla="*/ 0 w 93"/>
                <a:gd name="T9" fmla="*/ 0 h 11"/>
                <a:gd name="T10" fmla="*/ 0 w 93"/>
                <a:gd name="T11" fmla="*/ 0 h 11"/>
                <a:gd name="T12" fmla="*/ 0 w 93"/>
                <a:gd name="T13" fmla="*/ 0 h 11"/>
                <a:gd name="T14" fmla="*/ 0 w 93"/>
                <a:gd name="T15" fmla="*/ 0 h 11"/>
                <a:gd name="T16" fmla="*/ 0 w 93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3"/>
                <a:gd name="T28" fmla="*/ 0 h 11"/>
                <a:gd name="T29" fmla="*/ 93 w 93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3" h="11">
                  <a:moveTo>
                    <a:pt x="0" y="0"/>
                  </a:moveTo>
                  <a:lnTo>
                    <a:pt x="11" y="3"/>
                  </a:lnTo>
                  <a:lnTo>
                    <a:pt x="23" y="5"/>
                  </a:lnTo>
                  <a:lnTo>
                    <a:pt x="34" y="7"/>
                  </a:lnTo>
                  <a:lnTo>
                    <a:pt x="46" y="9"/>
                  </a:lnTo>
                  <a:lnTo>
                    <a:pt x="58" y="10"/>
                  </a:lnTo>
                  <a:lnTo>
                    <a:pt x="69" y="11"/>
                  </a:lnTo>
                  <a:lnTo>
                    <a:pt x="81" y="11"/>
                  </a:lnTo>
                  <a:lnTo>
                    <a:pt x="93" y="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0" name="Freeform 7187"/>
            <p:cNvSpPr>
              <a:spLocks/>
            </p:cNvSpPr>
            <p:nvPr/>
          </p:nvSpPr>
          <p:spPr bwMode="auto">
            <a:xfrm>
              <a:off x="1987" y="2515"/>
              <a:ext cx="19" cy="2"/>
            </a:xfrm>
            <a:custGeom>
              <a:avLst/>
              <a:gdLst>
                <a:gd name="T0" fmla="*/ 0 w 78"/>
                <a:gd name="T1" fmla="*/ 0 h 8"/>
                <a:gd name="T2" fmla="*/ 0 w 78"/>
                <a:gd name="T3" fmla="*/ 0 h 8"/>
                <a:gd name="T4" fmla="*/ 0 w 78"/>
                <a:gd name="T5" fmla="*/ 0 h 8"/>
                <a:gd name="T6" fmla="*/ 0 w 78"/>
                <a:gd name="T7" fmla="*/ 0 h 8"/>
                <a:gd name="T8" fmla="*/ 0 w 78"/>
                <a:gd name="T9" fmla="*/ 0 h 8"/>
                <a:gd name="T10" fmla="*/ 0 w 78"/>
                <a:gd name="T11" fmla="*/ 0 h 8"/>
                <a:gd name="T12" fmla="*/ 0 w 78"/>
                <a:gd name="T13" fmla="*/ 0 h 8"/>
                <a:gd name="T14" fmla="*/ 0 w 7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8"/>
                <a:gd name="T26" fmla="*/ 78 w 7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8">
                  <a:moveTo>
                    <a:pt x="0" y="8"/>
                  </a:moveTo>
                  <a:lnTo>
                    <a:pt x="11" y="8"/>
                  </a:lnTo>
                  <a:lnTo>
                    <a:pt x="22" y="8"/>
                  </a:lnTo>
                  <a:lnTo>
                    <a:pt x="33" y="7"/>
                  </a:lnTo>
                  <a:lnTo>
                    <a:pt x="45" y="6"/>
                  </a:lnTo>
                  <a:lnTo>
                    <a:pt x="56" y="4"/>
                  </a:lnTo>
                  <a:lnTo>
                    <a:pt x="67" y="2"/>
                  </a:lnTo>
                  <a:lnTo>
                    <a:pt x="7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1" name="Freeform 7188"/>
            <p:cNvSpPr>
              <a:spLocks/>
            </p:cNvSpPr>
            <p:nvPr/>
          </p:nvSpPr>
          <p:spPr bwMode="auto">
            <a:xfrm>
              <a:off x="2006" y="2508"/>
              <a:ext cx="20" cy="7"/>
            </a:xfrm>
            <a:custGeom>
              <a:avLst/>
              <a:gdLst>
                <a:gd name="T0" fmla="*/ 0 w 80"/>
                <a:gd name="T1" fmla="*/ 0 h 28"/>
                <a:gd name="T2" fmla="*/ 0 w 80"/>
                <a:gd name="T3" fmla="*/ 0 h 28"/>
                <a:gd name="T4" fmla="*/ 0 w 80"/>
                <a:gd name="T5" fmla="*/ 0 h 28"/>
                <a:gd name="T6" fmla="*/ 0 w 80"/>
                <a:gd name="T7" fmla="*/ 0 h 28"/>
                <a:gd name="T8" fmla="*/ 0 w 80"/>
                <a:gd name="T9" fmla="*/ 0 h 28"/>
                <a:gd name="T10" fmla="*/ 0 w 80"/>
                <a:gd name="T11" fmla="*/ 0 h 28"/>
                <a:gd name="T12" fmla="*/ 0 w 80"/>
                <a:gd name="T13" fmla="*/ 0 h 28"/>
                <a:gd name="T14" fmla="*/ 0 w 80"/>
                <a:gd name="T15" fmla="*/ 0 h 28"/>
                <a:gd name="T16" fmla="*/ 0 w 80"/>
                <a:gd name="T17" fmla="*/ 0 h 28"/>
                <a:gd name="T18" fmla="*/ 0 w 80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"/>
                <a:gd name="T31" fmla="*/ 0 h 28"/>
                <a:gd name="T32" fmla="*/ 80 w 80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" h="28">
                  <a:moveTo>
                    <a:pt x="0" y="28"/>
                  </a:moveTo>
                  <a:lnTo>
                    <a:pt x="9" y="26"/>
                  </a:lnTo>
                  <a:lnTo>
                    <a:pt x="18" y="24"/>
                  </a:lnTo>
                  <a:lnTo>
                    <a:pt x="28" y="22"/>
                  </a:lnTo>
                  <a:lnTo>
                    <a:pt x="37" y="19"/>
                  </a:lnTo>
                  <a:lnTo>
                    <a:pt x="46" y="16"/>
                  </a:lnTo>
                  <a:lnTo>
                    <a:pt x="54" y="12"/>
                  </a:lnTo>
                  <a:lnTo>
                    <a:pt x="63" y="8"/>
                  </a:lnTo>
                  <a:lnTo>
                    <a:pt x="71" y="4"/>
                  </a:lnTo>
                  <a:lnTo>
                    <a:pt x="8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2" name="Freeform 7189"/>
            <p:cNvSpPr>
              <a:spLocks/>
            </p:cNvSpPr>
            <p:nvPr/>
          </p:nvSpPr>
          <p:spPr bwMode="auto">
            <a:xfrm>
              <a:off x="2026" y="2497"/>
              <a:ext cx="13" cy="11"/>
            </a:xfrm>
            <a:custGeom>
              <a:avLst/>
              <a:gdLst>
                <a:gd name="T0" fmla="*/ 0 w 54"/>
                <a:gd name="T1" fmla="*/ 0 h 42"/>
                <a:gd name="T2" fmla="*/ 0 w 54"/>
                <a:gd name="T3" fmla="*/ 0 h 42"/>
                <a:gd name="T4" fmla="*/ 0 w 54"/>
                <a:gd name="T5" fmla="*/ 0 h 42"/>
                <a:gd name="T6" fmla="*/ 0 w 54"/>
                <a:gd name="T7" fmla="*/ 0 h 42"/>
                <a:gd name="T8" fmla="*/ 0 w 54"/>
                <a:gd name="T9" fmla="*/ 0 h 42"/>
                <a:gd name="T10" fmla="*/ 0 w 54"/>
                <a:gd name="T11" fmla="*/ 0 h 42"/>
                <a:gd name="T12" fmla="*/ 0 w 54"/>
                <a:gd name="T13" fmla="*/ 0 h 42"/>
                <a:gd name="T14" fmla="*/ 0 w 54"/>
                <a:gd name="T15" fmla="*/ 0 h 42"/>
                <a:gd name="T16" fmla="*/ 0 w 54"/>
                <a:gd name="T17" fmla="*/ 0 h 42"/>
                <a:gd name="T18" fmla="*/ 0 w 5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"/>
                <a:gd name="T31" fmla="*/ 0 h 42"/>
                <a:gd name="T32" fmla="*/ 54 w 5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" h="42">
                  <a:moveTo>
                    <a:pt x="0" y="42"/>
                  </a:moveTo>
                  <a:lnTo>
                    <a:pt x="6" y="38"/>
                  </a:lnTo>
                  <a:lnTo>
                    <a:pt x="13" y="34"/>
                  </a:lnTo>
                  <a:lnTo>
                    <a:pt x="19" y="30"/>
                  </a:lnTo>
                  <a:lnTo>
                    <a:pt x="26" y="26"/>
                  </a:lnTo>
                  <a:lnTo>
                    <a:pt x="32" y="21"/>
                  </a:lnTo>
                  <a:lnTo>
                    <a:pt x="38" y="16"/>
                  </a:lnTo>
                  <a:lnTo>
                    <a:pt x="43" y="11"/>
                  </a:lnTo>
                  <a:lnTo>
                    <a:pt x="49" y="5"/>
                  </a:lnTo>
                  <a:lnTo>
                    <a:pt x="5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3" name="Freeform 7190"/>
            <p:cNvSpPr>
              <a:spLocks/>
            </p:cNvSpPr>
            <p:nvPr/>
          </p:nvSpPr>
          <p:spPr bwMode="auto">
            <a:xfrm>
              <a:off x="2039" y="2478"/>
              <a:ext cx="8" cy="19"/>
            </a:xfrm>
            <a:custGeom>
              <a:avLst/>
              <a:gdLst>
                <a:gd name="T0" fmla="*/ 0 w 31"/>
                <a:gd name="T1" fmla="*/ 0 h 76"/>
                <a:gd name="T2" fmla="*/ 0 w 31"/>
                <a:gd name="T3" fmla="*/ 0 h 76"/>
                <a:gd name="T4" fmla="*/ 0 w 31"/>
                <a:gd name="T5" fmla="*/ 0 h 76"/>
                <a:gd name="T6" fmla="*/ 0 w 31"/>
                <a:gd name="T7" fmla="*/ 0 h 76"/>
                <a:gd name="T8" fmla="*/ 0 w 31"/>
                <a:gd name="T9" fmla="*/ 0 h 76"/>
                <a:gd name="T10" fmla="*/ 0 w 31"/>
                <a:gd name="T11" fmla="*/ 0 h 76"/>
                <a:gd name="T12" fmla="*/ 0 w 31"/>
                <a:gd name="T13" fmla="*/ 0 h 76"/>
                <a:gd name="T14" fmla="*/ 0 w 31"/>
                <a:gd name="T15" fmla="*/ 0 h 76"/>
                <a:gd name="T16" fmla="*/ 0 w 31"/>
                <a:gd name="T17" fmla="*/ 0 h 76"/>
                <a:gd name="T18" fmla="*/ 0 w 31"/>
                <a:gd name="T19" fmla="*/ 0 h 76"/>
                <a:gd name="T20" fmla="*/ 0 w 31"/>
                <a:gd name="T21" fmla="*/ 0 h 76"/>
                <a:gd name="T22" fmla="*/ 0 w 31"/>
                <a:gd name="T23" fmla="*/ 0 h 76"/>
                <a:gd name="T24" fmla="*/ 0 w 31"/>
                <a:gd name="T25" fmla="*/ 0 h 76"/>
                <a:gd name="T26" fmla="*/ 0 w 31"/>
                <a:gd name="T27" fmla="*/ 0 h 76"/>
                <a:gd name="T28" fmla="*/ 0 w 31"/>
                <a:gd name="T29" fmla="*/ 0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"/>
                <a:gd name="T46" fmla="*/ 0 h 76"/>
                <a:gd name="T47" fmla="*/ 31 w 31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" h="76">
                  <a:moveTo>
                    <a:pt x="0" y="76"/>
                  </a:moveTo>
                  <a:lnTo>
                    <a:pt x="4" y="71"/>
                  </a:lnTo>
                  <a:lnTo>
                    <a:pt x="8" y="67"/>
                  </a:lnTo>
                  <a:lnTo>
                    <a:pt x="11" y="62"/>
                  </a:lnTo>
                  <a:lnTo>
                    <a:pt x="15" y="57"/>
                  </a:lnTo>
                  <a:lnTo>
                    <a:pt x="18" y="52"/>
                  </a:lnTo>
                  <a:lnTo>
                    <a:pt x="20" y="47"/>
                  </a:lnTo>
                  <a:lnTo>
                    <a:pt x="23" y="41"/>
                  </a:lnTo>
                  <a:lnTo>
                    <a:pt x="25" y="36"/>
                  </a:lnTo>
                  <a:lnTo>
                    <a:pt x="27" y="30"/>
                  </a:lnTo>
                  <a:lnTo>
                    <a:pt x="28" y="24"/>
                  </a:lnTo>
                  <a:lnTo>
                    <a:pt x="30" y="18"/>
                  </a:lnTo>
                  <a:lnTo>
                    <a:pt x="31" y="12"/>
                  </a:lnTo>
                  <a:lnTo>
                    <a:pt x="31" y="6"/>
                  </a:lnTo>
                  <a:lnTo>
                    <a:pt x="3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4" name="Line 7191"/>
            <p:cNvSpPr>
              <a:spLocks noChangeShapeType="1"/>
            </p:cNvSpPr>
            <p:nvPr/>
          </p:nvSpPr>
          <p:spPr bwMode="auto">
            <a:xfrm flipH="1">
              <a:off x="1983" y="2863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5" name="Freeform 7192"/>
            <p:cNvSpPr>
              <a:spLocks/>
            </p:cNvSpPr>
            <p:nvPr/>
          </p:nvSpPr>
          <p:spPr bwMode="auto">
            <a:xfrm>
              <a:off x="1987" y="2863"/>
              <a:ext cx="78" cy="40"/>
            </a:xfrm>
            <a:custGeom>
              <a:avLst/>
              <a:gdLst>
                <a:gd name="T0" fmla="*/ 0 w 313"/>
                <a:gd name="T1" fmla="*/ 0 h 160"/>
                <a:gd name="T2" fmla="*/ 0 w 313"/>
                <a:gd name="T3" fmla="*/ 0 h 160"/>
                <a:gd name="T4" fmla="*/ 0 w 313"/>
                <a:gd name="T5" fmla="*/ 0 h 160"/>
                <a:gd name="T6" fmla="*/ 0 w 313"/>
                <a:gd name="T7" fmla="*/ 0 h 160"/>
                <a:gd name="T8" fmla="*/ 0 w 313"/>
                <a:gd name="T9" fmla="*/ 0 h 160"/>
                <a:gd name="T10" fmla="*/ 0 w 313"/>
                <a:gd name="T11" fmla="*/ 0 h 160"/>
                <a:gd name="T12" fmla="*/ 0 w 313"/>
                <a:gd name="T13" fmla="*/ 0 h 160"/>
                <a:gd name="T14" fmla="*/ 0 w 313"/>
                <a:gd name="T15" fmla="*/ 0 h 160"/>
                <a:gd name="T16" fmla="*/ 0 w 313"/>
                <a:gd name="T17" fmla="*/ 0 h 160"/>
                <a:gd name="T18" fmla="*/ 0 w 313"/>
                <a:gd name="T19" fmla="*/ 0 h 160"/>
                <a:gd name="T20" fmla="*/ 0 w 313"/>
                <a:gd name="T21" fmla="*/ 0 h 160"/>
                <a:gd name="T22" fmla="*/ 0 w 313"/>
                <a:gd name="T23" fmla="*/ 0 h 160"/>
                <a:gd name="T24" fmla="*/ 0 w 313"/>
                <a:gd name="T25" fmla="*/ 0 h 160"/>
                <a:gd name="T26" fmla="*/ 0 w 313"/>
                <a:gd name="T27" fmla="*/ 0 h 160"/>
                <a:gd name="T28" fmla="*/ 0 w 313"/>
                <a:gd name="T29" fmla="*/ 0 h 160"/>
                <a:gd name="T30" fmla="*/ 0 w 313"/>
                <a:gd name="T31" fmla="*/ 0 h 160"/>
                <a:gd name="T32" fmla="*/ 0 w 313"/>
                <a:gd name="T33" fmla="*/ 0 h 160"/>
                <a:gd name="T34" fmla="*/ 0 w 313"/>
                <a:gd name="T35" fmla="*/ 0 h 160"/>
                <a:gd name="T36" fmla="*/ 0 w 313"/>
                <a:gd name="T37" fmla="*/ 0 h 160"/>
                <a:gd name="T38" fmla="*/ 0 w 313"/>
                <a:gd name="T39" fmla="*/ 0 h 160"/>
                <a:gd name="T40" fmla="*/ 0 w 313"/>
                <a:gd name="T41" fmla="*/ 0 h 160"/>
                <a:gd name="T42" fmla="*/ 0 w 313"/>
                <a:gd name="T43" fmla="*/ 0 h 160"/>
                <a:gd name="T44" fmla="*/ 0 w 313"/>
                <a:gd name="T45" fmla="*/ 0 h 160"/>
                <a:gd name="T46" fmla="*/ 0 w 313"/>
                <a:gd name="T47" fmla="*/ 0 h 160"/>
                <a:gd name="T48" fmla="*/ 0 w 313"/>
                <a:gd name="T49" fmla="*/ 0 h 160"/>
                <a:gd name="T50" fmla="*/ 0 w 313"/>
                <a:gd name="T51" fmla="*/ 0 h 160"/>
                <a:gd name="T52" fmla="*/ 0 w 313"/>
                <a:gd name="T53" fmla="*/ 0 h 160"/>
                <a:gd name="T54" fmla="*/ 0 w 313"/>
                <a:gd name="T55" fmla="*/ 0 h 160"/>
                <a:gd name="T56" fmla="*/ 0 w 313"/>
                <a:gd name="T57" fmla="*/ 0 h 160"/>
                <a:gd name="T58" fmla="*/ 0 w 313"/>
                <a:gd name="T59" fmla="*/ 0 h 160"/>
                <a:gd name="T60" fmla="*/ 0 w 313"/>
                <a:gd name="T61" fmla="*/ 0 h 160"/>
                <a:gd name="T62" fmla="*/ 0 w 313"/>
                <a:gd name="T63" fmla="*/ 0 h 160"/>
                <a:gd name="T64" fmla="*/ 0 w 313"/>
                <a:gd name="T65" fmla="*/ 0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160"/>
                <a:gd name="T101" fmla="*/ 313 w 313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160">
                  <a:moveTo>
                    <a:pt x="313" y="160"/>
                  </a:moveTo>
                  <a:lnTo>
                    <a:pt x="306" y="151"/>
                  </a:lnTo>
                  <a:lnTo>
                    <a:pt x="299" y="142"/>
                  </a:lnTo>
                  <a:lnTo>
                    <a:pt x="292" y="133"/>
                  </a:lnTo>
                  <a:lnTo>
                    <a:pt x="285" y="125"/>
                  </a:lnTo>
                  <a:lnTo>
                    <a:pt x="277" y="115"/>
                  </a:lnTo>
                  <a:lnTo>
                    <a:pt x="269" y="107"/>
                  </a:lnTo>
                  <a:lnTo>
                    <a:pt x="261" y="99"/>
                  </a:lnTo>
                  <a:lnTo>
                    <a:pt x="252" y="92"/>
                  </a:lnTo>
                  <a:lnTo>
                    <a:pt x="243" y="84"/>
                  </a:lnTo>
                  <a:lnTo>
                    <a:pt x="234" y="77"/>
                  </a:lnTo>
                  <a:lnTo>
                    <a:pt x="225" y="70"/>
                  </a:lnTo>
                  <a:lnTo>
                    <a:pt x="216" y="64"/>
                  </a:lnTo>
                  <a:lnTo>
                    <a:pt x="206" y="58"/>
                  </a:lnTo>
                  <a:lnTo>
                    <a:pt x="197" y="52"/>
                  </a:lnTo>
                  <a:lnTo>
                    <a:pt x="187" y="46"/>
                  </a:lnTo>
                  <a:lnTo>
                    <a:pt x="177" y="41"/>
                  </a:lnTo>
                  <a:lnTo>
                    <a:pt x="166" y="36"/>
                  </a:lnTo>
                  <a:lnTo>
                    <a:pt x="156" y="31"/>
                  </a:lnTo>
                  <a:lnTo>
                    <a:pt x="146" y="26"/>
                  </a:lnTo>
                  <a:lnTo>
                    <a:pt x="135" y="22"/>
                  </a:lnTo>
                  <a:lnTo>
                    <a:pt x="124" y="19"/>
                  </a:lnTo>
                  <a:lnTo>
                    <a:pt x="113" y="15"/>
                  </a:lnTo>
                  <a:lnTo>
                    <a:pt x="102" y="12"/>
                  </a:lnTo>
                  <a:lnTo>
                    <a:pt x="90" y="9"/>
                  </a:lnTo>
                  <a:lnTo>
                    <a:pt x="79" y="7"/>
                  </a:lnTo>
                  <a:lnTo>
                    <a:pt x="68" y="5"/>
                  </a:lnTo>
                  <a:lnTo>
                    <a:pt x="57" y="3"/>
                  </a:lnTo>
                  <a:lnTo>
                    <a:pt x="45" y="2"/>
                  </a:lnTo>
                  <a:lnTo>
                    <a:pt x="34" y="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6" name="Freeform 7193"/>
            <p:cNvSpPr>
              <a:spLocks/>
            </p:cNvSpPr>
            <p:nvPr/>
          </p:nvSpPr>
          <p:spPr bwMode="auto">
            <a:xfrm>
              <a:off x="1935" y="2384"/>
              <a:ext cx="6" cy="13"/>
            </a:xfrm>
            <a:custGeom>
              <a:avLst/>
              <a:gdLst>
                <a:gd name="T0" fmla="*/ 0 w 24"/>
                <a:gd name="T1" fmla="*/ 0 h 52"/>
                <a:gd name="T2" fmla="*/ 0 w 24"/>
                <a:gd name="T3" fmla="*/ 0 h 52"/>
                <a:gd name="T4" fmla="*/ 0 w 24"/>
                <a:gd name="T5" fmla="*/ 0 h 52"/>
                <a:gd name="T6" fmla="*/ 0 w 24"/>
                <a:gd name="T7" fmla="*/ 0 h 52"/>
                <a:gd name="T8" fmla="*/ 0 w 24"/>
                <a:gd name="T9" fmla="*/ 0 h 52"/>
                <a:gd name="T10" fmla="*/ 0 w 24"/>
                <a:gd name="T11" fmla="*/ 0 h 52"/>
                <a:gd name="T12" fmla="*/ 0 w 24"/>
                <a:gd name="T13" fmla="*/ 0 h 52"/>
                <a:gd name="T14" fmla="*/ 0 w 24"/>
                <a:gd name="T15" fmla="*/ 0 h 52"/>
                <a:gd name="T16" fmla="*/ 0 w 24"/>
                <a:gd name="T17" fmla="*/ 0 h 52"/>
                <a:gd name="T18" fmla="*/ 0 w 24"/>
                <a:gd name="T19" fmla="*/ 0 h 52"/>
                <a:gd name="T20" fmla="*/ 0 w 24"/>
                <a:gd name="T21" fmla="*/ 0 h 52"/>
                <a:gd name="T22" fmla="*/ 0 w 24"/>
                <a:gd name="T23" fmla="*/ 0 h 52"/>
                <a:gd name="T24" fmla="*/ 0 w 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52"/>
                <a:gd name="T41" fmla="*/ 24 w 24"/>
                <a:gd name="T42" fmla="*/ 52 h 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52">
                  <a:moveTo>
                    <a:pt x="24" y="0"/>
                  </a:moveTo>
                  <a:lnTo>
                    <a:pt x="21" y="3"/>
                  </a:lnTo>
                  <a:lnTo>
                    <a:pt x="17" y="7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9" y="19"/>
                  </a:lnTo>
                  <a:lnTo>
                    <a:pt x="7" y="23"/>
                  </a:lnTo>
                  <a:lnTo>
                    <a:pt x="5" y="28"/>
                  </a:lnTo>
                  <a:lnTo>
                    <a:pt x="3" y="32"/>
                  </a:lnTo>
                  <a:lnTo>
                    <a:pt x="2" y="37"/>
                  </a:lnTo>
                  <a:lnTo>
                    <a:pt x="1" y="42"/>
                  </a:lnTo>
                  <a:lnTo>
                    <a:pt x="0" y="47"/>
                  </a:lnTo>
                  <a:lnTo>
                    <a:pt x="0" y="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7" name="Freeform 7194"/>
            <p:cNvSpPr>
              <a:spLocks/>
            </p:cNvSpPr>
            <p:nvPr/>
          </p:nvSpPr>
          <p:spPr bwMode="auto">
            <a:xfrm>
              <a:off x="1941" y="2376"/>
              <a:ext cx="11" cy="8"/>
            </a:xfrm>
            <a:custGeom>
              <a:avLst/>
              <a:gdLst>
                <a:gd name="T0" fmla="*/ 0 w 47"/>
                <a:gd name="T1" fmla="*/ 0 h 33"/>
                <a:gd name="T2" fmla="*/ 0 w 47"/>
                <a:gd name="T3" fmla="*/ 0 h 33"/>
                <a:gd name="T4" fmla="*/ 0 w 47"/>
                <a:gd name="T5" fmla="*/ 0 h 33"/>
                <a:gd name="T6" fmla="*/ 0 w 47"/>
                <a:gd name="T7" fmla="*/ 0 h 33"/>
                <a:gd name="T8" fmla="*/ 0 w 47"/>
                <a:gd name="T9" fmla="*/ 0 h 33"/>
                <a:gd name="T10" fmla="*/ 0 w 47"/>
                <a:gd name="T11" fmla="*/ 0 h 33"/>
                <a:gd name="T12" fmla="*/ 0 w 47"/>
                <a:gd name="T13" fmla="*/ 0 h 33"/>
                <a:gd name="T14" fmla="*/ 0 w 47"/>
                <a:gd name="T15" fmla="*/ 0 h 33"/>
                <a:gd name="T16" fmla="*/ 0 w 47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33"/>
                <a:gd name="T29" fmla="*/ 47 w 47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33">
                  <a:moveTo>
                    <a:pt x="47" y="0"/>
                  </a:moveTo>
                  <a:lnTo>
                    <a:pt x="41" y="3"/>
                  </a:lnTo>
                  <a:lnTo>
                    <a:pt x="35" y="7"/>
                  </a:lnTo>
                  <a:lnTo>
                    <a:pt x="28" y="11"/>
                  </a:lnTo>
                  <a:lnTo>
                    <a:pt x="22" y="14"/>
                  </a:lnTo>
                  <a:lnTo>
                    <a:pt x="16" y="19"/>
                  </a:lnTo>
                  <a:lnTo>
                    <a:pt x="11" y="23"/>
                  </a:lnTo>
                  <a:lnTo>
                    <a:pt x="5" y="28"/>
                  </a:lnTo>
                  <a:lnTo>
                    <a:pt x="0" y="3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8" name="Freeform 7195"/>
            <p:cNvSpPr>
              <a:spLocks/>
            </p:cNvSpPr>
            <p:nvPr/>
          </p:nvSpPr>
          <p:spPr bwMode="auto">
            <a:xfrm>
              <a:off x="1952" y="2370"/>
              <a:ext cx="19" cy="6"/>
            </a:xfrm>
            <a:custGeom>
              <a:avLst/>
              <a:gdLst>
                <a:gd name="T0" fmla="*/ 0 w 76"/>
                <a:gd name="T1" fmla="*/ 0 h 23"/>
                <a:gd name="T2" fmla="*/ 0 w 76"/>
                <a:gd name="T3" fmla="*/ 0 h 23"/>
                <a:gd name="T4" fmla="*/ 0 w 76"/>
                <a:gd name="T5" fmla="*/ 0 h 23"/>
                <a:gd name="T6" fmla="*/ 0 w 76"/>
                <a:gd name="T7" fmla="*/ 0 h 23"/>
                <a:gd name="T8" fmla="*/ 0 w 76"/>
                <a:gd name="T9" fmla="*/ 0 h 23"/>
                <a:gd name="T10" fmla="*/ 0 w 76"/>
                <a:gd name="T11" fmla="*/ 0 h 23"/>
                <a:gd name="T12" fmla="*/ 0 w 76"/>
                <a:gd name="T13" fmla="*/ 0 h 23"/>
                <a:gd name="T14" fmla="*/ 0 w 76"/>
                <a:gd name="T15" fmla="*/ 0 h 23"/>
                <a:gd name="T16" fmla="*/ 0 w 76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23"/>
                <a:gd name="T29" fmla="*/ 76 w 7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23">
                  <a:moveTo>
                    <a:pt x="76" y="0"/>
                  </a:moveTo>
                  <a:lnTo>
                    <a:pt x="67" y="2"/>
                  </a:lnTo>
                  <a:lnTo>
                    <a:pt x="57" y="4"/>
                  </a:lnTo>
                  <a:lnTo>
                    <a:pt x="47" y="6"/>
                  </a:lnTo>
                  <a:lnTo>
                    <a:pt x="38" y="9"/>
                  </a:lnTo>
                  <a:lnTo>
                    <a:pt x="28" y="12"/>
                  </a:lnTo>
                  <a:lnTo>
                    <a:pt x="19" y="15"/>
                  </a:lnTo>
                  <a:lnTo>
                    <a:pt x="9" y="19"/>
                  </a:lnTo>
                  <a:lnTo>
                    <a:pt x="0" y="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49" name="Freeform 7196"/>
            <p:cNvSpPr>
              <a:spLocks/>
            </p:cNvSpPr>
            <p:nvPr/>
          </p:nvSpPr>
          <p:spPr bwMode="auto">
            <a:xfrm>
              <a:off x="1971" y="2369"/>
              <a:ext cx="19" cy="1"/>
            </a:xfrm>
            <a:custGeom>
              <a:avLst/>
              <a:gdLst>
                <a:gd name="T0" fmla="*/ 0 w 74"/>
                <a:gd name="T1" fmla="*/ 0 h 5"/>
                <a:gd name="T2" fmla="*/ 0 w 74"/>
                <a:gd name="T3" fmla="*/ 0 h 5"/>
                <a:gd name="T4" fmla="*/ 0 w 74"/>
                <a:gd name="T5" fmla="*/ 0 h 5"/>
                <a:gd name="T6" fmla="*/ 0 w 74"/>
                <a:gd name="T7" fmla="*/ 0 h 5"/>
                <a:gd name="T8" fmla="*/ 0 w 74"/>
                <a:gd name="T9" fmla="*/ 0 h 5"/>
                <a:gd name="T10" fmla="*/ 0 w 74"/>
                <a:gd name="T11" fmla="*/ 0 h 5"/>
                <a:gd name="T12" fmla="*/ 0 w 74"/>
                <a:gd name="T13" fmla="*/ 0 h 5"/>
                <a:gd name="T14" fmla="*/ 0 w 7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4"/>
                <a:gd name="T25" fmla="*/ 0 h 5"/>
                <a:gd name="T26" fmla="*/ 74 w 74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4" h="5">
                  <a:moveTo>
                    <a:pt x="74" y="1"/>
                  </a:moveTo>
                  <a:lnTo>
                    <a:pt x="63" y="0"/>
                  </a:lnTo>
                  <a:lnTo>
                    <a:pt x="53" y="1"/>
                  </a:lnTo>
                  <a:lnTo>
                    <a:pt x="42" y="1"/>
                  </a:lnTo>
                  <a:lnTo>
                    <a:pt x="32" y="1"/>
                  </a:lnTo>
                  <a:lnTo>
                    <a:pt x="21" y="2"/>
                  </a:lnTo>
                  <a:lnTo>
                    <a:pt x="11" y="4"/>
                  </a:lnTo>
                  <a:lnTo>
                    <a:pt x="0" y="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0" name="Freeform 7197"/>
            <p:cNvSpPr>
              <a:spLocks/>
            </p:cNvSpPr>
            <p:nvPr/>
          </p:nvSpPr>
          <p:spPr bwMode="auto">
            <a:xfrm>
              <a:off x="1990" y="2369"/>
              <a:ext cx="10" cy="1"/>
            </a:xfrm>
            <a:custGeom>
              <a:avLst/>
              <a:gdLst>
                <a:gd name="T0" fmla="*/ 0 w 40"/>
                <a:gd name="T1" fmla="*/ 0 h 3"/>
                <a:gd name="T2" fmla="*/ 0 w 40"/>
                <a:gd name="T3" fmla="*/ 0 h 3"/>
                <a:gd name="T4" fmla="*/ 0 w 40"/>
                <a:gd name="T5" fmla="*/ 0 h 3"/>
                <a:gd name="T6" fmla="*/ 0 w 40"/>
                <a:gd name="T7" fmla="*/ 0 h 3"/>
                <a:gd name="T8" fmla="*/ 0 w 40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3"/>
                <a:gd name="T17" fmla="*/ 40 w 40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3">
                  <a:moveTo>
                    <a:pt x="40" y="3"/>
                  </a:moveTo>
                  <a:lnTo>
                    <a:pt x="30" y="2"/>
                  </a:lnTo>
                  <a:lnTo>
                    <a:pt x="20" y="1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1" name="Line 7198"/>
            <p:cNvSpPr>
              <a:spLocks noChangeShapeType="1"/>
            </p:cNvSpPr>
            <p:nvPr/>
          </p:nvSpPr>
          <p:spPr bwMode="auto">
            <a:xfrm>
              <a:off x="1935" y="2397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2" name="Line 7199"/>
            <p:cNvSpPr>
              <a:spLocks noChangeShapeType="1"/>
            </p:cNvSpPr>
            <p:nvPr/>
          </p:nvSpPr>
          <p:spPr bwMode="auto">
            <a:xfrm>
              <a:off x="1935" y="2404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3" name="Line 7200"/>
            <p:cNvSpPr>
              <a:spLocks noChangeShapeType="1"/>
            </p:cNvSpPr>
            <p:nvPr/>
          </p:nvSpPr>
          <p:spPr bwMode="auto">
            <a:xfrm>
              <a:off x="1935" y="2409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4" name="Line 7201"/>
            <p:cNvSpPr>
              <a:spLocks noChangeShapeType="1"/>
            </p:cNvSpPr>
            <p:nvPr/>
          </p:nvSpPr>
          <p:spPr bwMode="auto">
            <a:xfrm>
              <a:off x="1926" y="2439"/>
              <a:ext cx="7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5" name="Line 7202"/>
            <p:cNvSpPr>
              <a:spLocks noChangeShapeType="1"/>
            </p:cNvSpPr>
            <p:nvPr/>
          </p:nvSpPr>
          <p:spPr bwMode="auto">
            <a:xfrm>
              <a:off x="1926" y="2416"/>
              <a:ext cx="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6" name="Freeform 7203"/>
            <p:cNvSpPr>
              <a:spLocks/>
            </p:cNvSpPr>
            <p:nvPr/>
          </p:nvSpPr>
          <p:spPr bwMode="auto">
            <a:xfrm>
              <a:off x="1983" y="2369"/>
              <a:ext cx="17" cy="1"/>
            </a:xfrm>
            <a:custGeom>
              <a:avLst/>
              <a:gdLst>
                <a:gd name="T0" fmla="*/ 0 w 67"/>
                <a:gd name="T1" fmla="*/ 0 h 4"/>
                <a:gd name="T2" fmla="*/ 0 w 67"/>
                <a:gd name="T3" fmla="*/ 0 h 4"/>
                <a:gd name="T4" fmla="*/ 0 w 67"/>
                <a:gd name="T5" fmla="*/ 0 h 4"/>
                <a:gd name="T6" fmla="*/ 0 w 67"/>
                <a:gd name="T7" fmla="*/ 0 h 4"/>
                <a:gd name="T8" fmla="*/ 0 w 67"/>
                <a:gd name="T9" fmla="*/ 0 h 4"/>
                <a:gd name="T10" fmla="*/ 0 w 67"/>
                <a:gd name="T11" fmla="*/ 0 h 4"/>
                <a:gd name="T12" fmla="*/ 0 w 6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"/>
                <a:gd name="T22" fmla="*/ 0 h 4"/>
                <a:gd name="T23" fmla="*/ 67 w 6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" h="4">
                  <a:moveTo>
                    <a:pt x="67" y="4"/>
                  </a:moveTo>
                  <a:lnTo>
                    <a:pt x="56" y="3"/>
                  </a:lnTo>
                  <a:lnTo>
                    <a:pt x="45" y="2"/>
                  </a:lnTo>
                  <a:lnTo>
                    <a:pt x="34" y="1"/>
                  </a:lnTo>
                  <a:lnTo>
                    <a:pt x="23" y="1"/>
                  </a:lnTo>
                  <a:lnTo>
                    <a:pt x="12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7" name="Freeform 7204"/>
            <p:cNvSpPr>
              <a:spLocks/>
            </p:cNvSpPr>
            <p:nvPr/>
          </p:nvSpPr>
          <p:spPr bwMode="auto">
            <a:xfrm>
              <a:off x="1973" y="2369"/>
              <a:ext cx="10" cy="1"/>
            </a:xfrm>
            <a:custGeom>
              <a:avLst/>
              <a:gdLst>
                <a:gd name="T0" fmla="*/ 0 w 40"/>
                <a:gd name="T1" fmla="*/ 0 h 3"/>
                <a:gd name="T2" fmla="*/ 0 w 40"/>
                <a:gd name="T3" fmla="*/ 0 h 3"/>
                <a:gd name="T4" fmla="*/ 0 w 40"/>
                <a:gd name="T5" fmla="*/ 0 h 3"/>
                <a:gd name="T6" fmla="*/ 0 w 40"/>
                <a:gd name="T7" fmla="*/ 0 h 3"/>
                <a:gd name="T8" fmla="*/ 0 w 40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3"/>
                <a:gd name="T17" fmla="*/ 40 w 40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3">
                  <a:moveTo>
                    <a:pt x="40" y="0"/>
                  </a:moveTo>
                  <a:lnTo>
                    <a:pt x="30" y="0"/>
                  </a:lnTo>
                  <a:lnTo>
                    <a:pt x="20" y="1"/>
                  </a:lnTo>
                  <a:lnTo>
                    <a:pt x="10" y="2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8" name="Line 7205"/>
            <p:cNvSpPr>
              <a:spLocks noChangeShapeType="1"/>
            </p:cNvSpPr>
            <p:nvPr/>
          </p:nvSpPr>
          <p:spPr bwMode="auto">
            <a:xfrm flipH="1">
              <a:off x="2964" y="2480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59" name="Line 7206"/>
            <p:cNvSpPr>
              <a:spLocks noChangeShapeType="1"/>
            </p:cNvSpPr>
            <p:nvPr/>
          </p:nvSpPr>
          <p:spPr bwMode="auto">
            <a:xfrm flipH="1">
              <a:off x="2930" y="2480"/>
              <a:ext cx="34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0" name="Line 7207"/>
            <p:cNvSpPr>
              <a:spLocks noChangeShapeType="1"/>
            </p:cNvSpPr>
            <p:nvPr/>
          </p:nvSpPr>
          <p:spPr bwMode="auto">
            <a:xfrm>
              <a:off x="1255" y="2731"/>
              <a:ext cx="1" cy="5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1" name="Line 7208"/>
            <p:cNvSpPr>
              <a:spLocks noChangeShapeType="1"/>
            </p:cNvSpPr>
            <p:nvPr/>
          </p:nvSpPr>
          <p:spPr bwMode="auto">
            <a:xfrm>
              <a:off x="1255" y="2707"/>
              <a:ext cx="1" cy="5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2" name="Line 7209"/>
            <p:cNvSpPr>
              <a:spLocks noChangeShapeType="1"/>
            </p:cNvSpPr>
            <p:nvPr/>
          </p:nvSpPr>
          <p:spPr bwMode="auto">
            <a:xfrm>
              <a:off x="2982" y="2707"/>
              <a:ext cx="1" cy="5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3" name="Line 7210"/>
            <p:cNvSpPr>
              <a:spLocks noChangeShapeType="1"/>
            </p:cNvSpPr>
            <p:nvPr/>
          </p:nvSpPr>
          <p:spPr bwMode="auto">
            <a:xfrm>
              <a:off x="1292" y="3288"/>
              <a:ext cx="16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4" name="Freeform 7211"/>
            <p:cNvSpPr>
              <a:spLocks/>
            </p:cNvSpPr>
            <p:nvPr/>
          </p:nvSpPr>
          <p:spPr bwMode="auto">
            <a:xfrm>
              <a:off x="1255" y="3276"/>
              <a:ext cx="75" cy="25"/>
            </a:xfrm>
            <a:custGeom>
              <a:avLst/>
              <a:gdLst>
                <a:gd name="T0" fmla="*/ 0 w 300"/>
                <a:gd name="T1" fmla="*/ 0 h 99"/>
                <a:gd name="T2" fmla="*/ 0 w 300"/>
                <a:gd name="T3" fmla="*/ 0 h 99"/>
                <a:gd name="T4" fmla="*/ 0 w 300"/>
                <a:gd name="T5" fmla="*/ 0 h 99"/>
                <a:gd name="T6" fmla="*/ 0 w 300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0"/>
                <a:gd name="T13" fmla="*/ 0 h 99"/>
                <a:gd name="T14" fmla="*/ 300 w 300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0" h="99">
                  <a:moveTo>
                    <a:pt x="300" y="0"/>
                  </a:moveTo>
                  <a:lnTo>
                    <a:pt x="300" y="99"/>
                  </a:lnTo>
                  <a:lnTo>
                    <a:pt x="0" y="49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5" name="Freeform 7212"/>
            <p:cNvSpPr>
              <a:spLocks/>
            </p:cNvSpPr>
            <p:nvPr/>
          </p:nvSpPr>
          <p:spPr bwMode="auto">
            <a:xfrm>
              <a:off x="1255" y="3276"/>
              <a:ext cx="75" cy="25"/>
            </a:xfrm>
            <a:custGeom>
              <a:avLst/>
              <a:gdLst>
                <a:gd name="T0" fmla="*/ 0 w 300"/>
                <a:gd name="T1" fmla="*/ 0 h 99"/>
                <a:gd name="T2" fmla="*/ 0 w 300"/>
                <a:gd name="T3" fmla="*/ 0 h 99"/>
                <a:gd name="T4" fmla="*/ 0 w 300"/>
                <a:gd name="T5" fmla="*/ 0 h 99"/>
                <a:gd name="T6" fmla="*/ 0 w 300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0"/>
                <a:gd name="T13" fmla="*/ 0 h 99"/>
                <a:gd name="T14" fmla="*/ 300 w 300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0" h="99">
                  <a:moveTo>
                    <a:pt x="300" y="0"/>
                  </a:moveTo>
                  <a:lnTo>
                    <a:pt x="300" y="99"/>
                  </a:lnTo>
                  <a:lnTo>
                    <a:pt x="0" y="49"/>
                  </a:lnTo>
                  <a:lnTo>
                    <a:pt x="30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6" name="Freeform 7213"/>
            <p:cNvSpPr>
              <a:spLocks/>
            </p:cNvSpPr>
            <p:nvPr/>
          </p:nvSpPr>
          <p:spPr bwMode="auto">
            <a:xfrm>
              <a:off x="2907" y="3276"/>
              <a:ext cx="75" cy="25"/>
            </a:xfrm>
            <a:custGeom>
              <a:avLst/>
              <a:gdLst>
                <a:gd name="T0" fmla="*/ 0 w 300"/>
                <a:gd name="T1" fmla="*/ 0 h 99"/>
                <a:gd name="T2" fmla="*/ 0 w 300"/>
                <a:gd name="T3" fmla="*/ 0 h 99"/>
                <a:gd name="T4" fmla="*/ 0 w 300"/>
                <a:gd name="T5" fmla="*/ 0 h 99"/>
                <a:gd name="T6" fmla="*/ 0 w 300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0"/>
                <a:gd name="T13" fmla="*/ 0 h 99"/>
                <a:gd name="T14" fmla="*/ 300 w 300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0" h="99">
                  <a:moveTo>
                    <a:pt x="0" y="0"/>
                  </a:moveTo>
                  <a:lnTo>
                    <a:pt x="0" y="99"/>
                  </a:lnTo>
                  <a:lnTo>
                    <a:pt x="30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7" name="Freeform 7214"/>
            <p:cNvSpPr>
              <a:spLocks/>
            </p:cNvSpPr>
            <p:nvPr/>
          </p:nvSpPr>
          <p:spPr bwMode="auto">
            <a:xfrm>
              <a:off x="2907" y="3276"/>
              <a:ext cx="75" cy="25"/>
            </a:xfrm>
            <a:custGeom>
              <a:avLst/>
              <a:gdLst>
                <a:gd name="T0" fmla="*/ 0 w 300"/>
                <a:gd name="T1" fmla="*/ 0 h 99"/>
                <a:gd name="T2" fmla="*/ 0 w 300"/>
                <a:gd name="T3" fmla="*/ 0 h 99"/>
                <a:gd name="T4" fmla="*/ 0 w 300"/>
                <a:gd name="T5" fmla="*/ 0 h 99"/>
                <a:gd name="T6" fmla="*/ 0 w 300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0"/>
                <a:gd name="T13" fmla="*/ 0 h 99"/>
                <a:gd name="T14" fmla="*/ 300 w 300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0" h="99">
                  <a:moveTo>
                    <a:pt x="0" y="0"/>
                  </a:moveTo>
                  <a:lnTo>
                    <a:pt x="0" y="99"/>
                  </a:lnTo>
                  <a:lnTo>
                    <a:pt x="300" y="4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8" name="Freeform 7215"/>
            <p:cNvSpPr>
              <a:spLocks/>
            </p:cNvSpPr>
            <p:nvPr/>
          </p:nvSpPr>
          <p:spPr bwMode="auto">
            <a:xfrm>
              <a:off x="2041" y="3227"/>
              <a:ext cx="14" cy="45"/>
            </a:xfrm>
            <a:custGeom>
              <a:avLst/>
              <a:gdLst>
                <a:gd name="T0" fmla="*/ 0 w 56"/>
                <a:gd name="T1" fmla="*/ 0 h 178"/>
                <a:gd name="T2" fmla="*/ 0 w 56"/>
                <a:gd name="T3" fmla="*/ 0 h 178"/>
                <a:gd name="T4" fmla="*/ 0 w 56"/>
                <a:gd name="T5" fmla="*/ 0 h 178"/>
                <a:gd name="T6" fmla="*/ 0 60000 65536"/>
                <a:gd name="T7" fmla="*/ 0 60000 65536"/>
                <a:gd name="T8" fmla="*/ 0 60000 65536"/>
                <a:gd name="T9" fmla="*/ 0 w 56"/>
                <a:gd name="T10" fmla="*/ 0 h 178"/>
                <a:gd name="T11" fmla="*/ 56 w 56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" h="178">
                  <a:moveTo>
                    <a:pt x="0" y="44"/>
                  </a:moveTo>
                  <a:lnTo>
                    <a:pt x="56" y="0"/>
                  </a:lnTo>
                  <a:lnTo>
                    <a:pt x="9" y="17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69" name="Freeform 7216"/>
            <p:cNvSpPr>
              <a:spLocks/>
            </p:cNvSpPr>
            <p:nvPr/>
          </p:nvSpPr>
          <p:spPr bwMode="auto">
            <a:xfrm>
              <a:off x="2060" y="3227"/>
              <a:ext cx="27" cy="34"/>
            </a:xfrm>
            <a:custGeom>
              <a:avLst/>
              <a:gdLst>
                <a:gd name="T0" fmla="*/ 0 w 108"/>
                <a:gd name="T1" fmla="*/ 0 h 134"/>
                <a:gd name="T2" fmla="*/ 0 w 108"/>
                <a:gd name="T3" fmla="*/ 0 h 134"/>
                <a:gd name="T4" fmla="*/ 0 w 108"/>
                <a:gd name="T5" fmla="*/ 0 h 134"/>
                <a:gd name="T6" fmla="*/ 0 60000 65536"/>
                <a:gd name="T7" fmla="*/ 0 60000 65536"/>
                <a:gd name="T8" fmla="*/ 0 60000 65536"/>
                <a:gd name="T9" fmla="*/ 0 w 108"/>
                <a:gd name="T10" fmla="*/ 0 h 134"/>
                <a:gd name="T11" fmla="*/ 108 w 108"/>
                <a:gd name="T12" fmla="*/ 134 h 1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" h="134">
                  <a:moveTo>
                    <a:pt x="90" y="0"/>
                  </a:moveTo>
                  <a:lnTo>
                    <a:pt x="0" y="134"/>
                  </a:lnTo>
                  <a:lnTo>
                    <a:pt x="108" y="13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0" name="Line 7217"/>
            <p:cNvSpPr>
              <a:spLocks noChangeShapeType="1"/>
            </p:cNvSpPr>
            <p:nvPr/>
          </p:nvSpPr>
          <p:spPr bwMode="auto">
            <a:xfrm flipH="1">
              <a:off x="2077" y="3252"/>
              <a:ext cx="5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1" name="Freeform 7218"/>
            <p:cNvSpPr>
              <a:spLocks/>
            </p:cNvSpPr>
            <p:nvPr/>
          </p:nvSpPr>
          <p:spPr bwMode="auto">
            <a:xfrm>
              <a:off x="2099" y="3247"/>
              <a:ext cx="25" cy="25"/>
            </a:xfrm>
            <a:custGeom>
              <a:avLst/>
              <a:gdLst>
                <a:gd name="T0" fmla="*/ 0 w 96"/>
                <a:gd name="T1" fmla="*/ 0 h 97"/>
                <a:gd name="T2" fmla="*/ 0 w 96"/>
                <a:gd name="T3" fmla="*/ 0 h 97"/>
                <a:gd name="T4" fmla="*/ 0 w 96"/>
                <a:gd name="T5" fmla="*/ 0 h 97"/>
                <a:gd name="T6" fmla="*/ 0 w 96"/>
                <a:gd name="T7" fmla="*/ 0 h 97"/>
                <a:gd name="T8" fmla="*/ 0 w 96"/>
                <a:gd name="T9" fmla="*/ 0 h 97"/>
                <a:gd name="T10" fmla="*/ 0 w 96"/>
                <a:gd name="T11" fmla="*/ 0 h 97"/>
                <a:gd name="T12" fmla="*/ 0 w 96"/>
                <a:gd name="T13" fmla="*/ 0 h 97"/>
                <a:gd name="T14" fmla="*/ 0 w 96"/>
                <a:gd name="T15" fmla="*/ 0 h 97"/>
                <a:gd name="T16" fmla="*/ 0 w 96"/>
                <a:gd name="T17" fmla="*/ 0 h 97"/>
                <a:gd name="T18" fmla="*/ 0 w 96"/>
                <a:gd name="T19" fmla="*/ 0 h 97"/>
                <a:gd name="T20" fmla="*/ 0 w 96"/>
                <a:gd name="T21" fmla="*/ 0 h 97"/>
                <a:gd name="T22" fmla="*/ 0 w 96"/>
                <a:gd name="T23" fmla="*/ 0 h 97"/>
                <a:gd name="T24" fmla="*/ 0 w 96"/>
                <a:gd name="T25" fmla="*/ 0 h 97"/>
                <a:gd name="T26" fmla="*/ 0 w 96"/>
                <a:gd name="T27" fmla="*/ 0 h 97"/>
                <a:gd name="T28" fmla="*/ 0 w 96"/>
                <a:gd name="T29" fmla="*/ 0 h 97"/>
                <a:gd name="T30" fmla="*/ 0 w 96"/>
                <a:gd name="T31" fmla="*/ 0 h 97"/>
                <a:gd name="T32" fmla="*/ 0 w 96"/>
                <a:gd name="T33" fmla="*/ 0 h 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6"/>
                <a:gd name="T52" fmla="*/ 0 h 97"/>
                <a:gd name="T53" fmla="*/ 96 w 96"/>
                <a:gd name="T54" fmla="*/ 97 h 9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6" h="97">
                  <a:moveTo>
                    <a:pt x="26" y="97"/>
                  </a:moveTo>
                  <a:lnTo>
                    <a:pt x="43" y="97"/>
                  </a:lnTo>
                  <a:lnTo>
                    <a:pt x="64" y="89"/>
                  </a:lnTo>
                  <a:lnTo>
                    <a:pt x="75" y="80"/>
                  </a:lnTo>
                  <a:lnTo>
                    <a:pt x="88" y="62"/>
                  </a:lnTo>
                  <a:lnTo>
                    <a:pt x="96" y="35"/>
                  </a:lnTo>
                  <a:lnTo>
                    <a:pt x="91" y="17"/>
                  </a:lnTo>
                  <a:lnTo>
                    <a:pt x="85" y="8"/>
                  </a:lnTo>
                  <a:lnTo>
                    <a:pt x="70" y="0"/>
                  </a:lnTo>
                  <a:lnTo>
                    <a:pt x="52" y="0"/>
                  </a:lnTo>
                  <a:lnTo>
                    <a:pt x="32" y="8"/>
                  </a:lnTo>
                  <a:lnTo>
                    <a:pt x="20" y="17"/>
                  </a:lnTo>
                  <a:lnTo>
                    <a:pt x="7" y="35"/>
                  </a:lnTo>
                  <a:lnTo>
                    <a:pt x="0" y="62"/>
                  </a:lnTo>
                  <a:lnTo>
                    <a:pt x="4" y="80"/>
                  </a:lnTo>
                  <a:lnTo>
                    <a:pt x="10" y="89"/>
                  </a:lnTo>
                  <a:lnTo>
                    <a:pt x="26" y="9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2" name="Freeform 7219"/>
            <p:cNvSpPr>
              <a:spLocks/>
            </p:cNvSpPr>
            <p:nvPr/>
          </p:nvSpPr>
          <p:spPr bwMode="auto">
            <a:xfrm>
              <a:off x="2107" y="3227"/>
              <a:ext cx="21" cy="20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0 h 81"/>
                <a:gd name="T4" fmla="*/ 0 w 83"/>
                <a:gd name="T5" fmla="*/ 0 h 81"/>
                <a:gd name="T6" fmla="*/ 0 w 83"/>
                <a:gd name="T7" fmla="*/ 0 h 81"/>
                <a:gd name="T8" fmla="*/ 0 w 83"/>
                <a:gd name="T9" fmla="*/ 0 h 81"/>
                <a:gd name="T10" fmla="*/ 0 w 83"/>
                <a:gd name="T11" fmla="*/ 0 h 81"/>
                <a:gd name="T12" fmla="*/ 0 w 83"/>
                <a:gd name="T13" fmla="*/ 0 h 81"/>
                <a:gd name="T14" fmla="*/ 0 w 83"/>
                <a:gd name="T15" fmla="*/ 0 h 81"/>
                <a:gd name="T16" fmla="*/ 0 w 83"/>
                <a:gd name="T17" fmla="*/ 0 h 81"/>
                <a:gd name="T18" fmla="*/ 0 w 83"/>
                <a:gd name="T19" fmla="*/ 0 h 81"/>
                <a:gd name="T20" fmla="*/ 0 w 83"/>
                <a:gd name="T21" fmla="*/ 0 h 81"/>
                <a:gd name="T22" fmla="*/ 0 w 83"/>
                <a:gd name="T23" fmla="*/ 0 h 81"/>
                <a:gd name="T24" fmla="*/ 0 w 83"/>
                <a:gd name="T25" fmla="*/ 0 h 81"/>
                <a:gd name="T26" fmla="*/ 0 w 83"/>
                <a:gd name="T27" fmla="*/ 0 h 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"/>
                <a:gd name="T43" fmla="*/ 0 h 81"/>
                <a:gd name="T44" fmla="*/ 83 w 83"/>
                <a:gd name="T45" fmla="*/ 81 h 8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" h="81">
                  <a:moveTo>
                    <a:pt x="22" y="81"/>
                  </a:moveTo>
                  <a:lnTo>
                    <a:pt x="6" y="71"/>
                  </a:lnTo>
                  <a:lnTo>
                    <a:pt x="0" y="62"/>
                  </a:lnTo>
                  <a:lnTo>
                    <a:pt x="1" y="40"/>
                  </a:lnTo>
                  <a:lnTo>
                    <a:pt x="12" y="17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61" y="0"/>
                  </a:lnTo>
                  <a:lnTo>
                    <a:pt x="76" y="8"/>
                  </a:lnTo>
                  <a:lnTo>
                    <a:pt x="83" y="17"/>
                  </a:lnTo>
                  <a:lnTo>
                    <a:pt x="81" y="40"/>
                  </a:lnTo>
                  <a:lnTo>
                    <a:pt x="71" y="62"/>
                  </a:lnTo>
                  <a:lnTo>
                    <a:pt x="60" y="71"/>
                  </a:lnTo>
                  <a:lnTo>
                    <a:pt x="40" y="8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3" name="Freeform 7220"/>
            <p:cNvSpPr>
              <a:spLocks/>
            </p:cNvSpPr>
            <p:nvPr/>
          </p:nvSpPr>
          <p:spPr bwMode="auto">
            <a:xfrm>
              <a:off x="2133" y="3227"/>
              <a:ext cx="31" cy="45"/>
            </a:xfrm>
            <a:custGeom>
              <a:avLst/>
              <a:gdLst>
                <a:gd name="T0" fmla="*/ 0 w 128"/>
                <a:gd name="T1" fmla="*/ 0 h 178"/>
                <a:gd name="T2" fmla="*/ 0 w 128"/>
                <a:gd name="T3" fmla="*/ 0 h 178"/>
                <a:gd name="T4" fmla="*/ 0 w 128"/>
                <a:gd name="T5" fmla="*/ 0 h 178"/>
                <a:gd name="T6" fmla="*/ 0 w 128"/>
                <a:gd name="T7" fmla="*/ 0 h 178"/>
                <a:gd name="T8" fmla="*/ 0 w 128"/>
                <a:gd name="T9" fmla="*/ 0 h 178"/>
                <a:gd name="T10" fmla="*/ 0 w 128"/>
                <a:gd name="T11" fmla="*/ 0 h 178"/>
                <a:gd name="T12" fmla="*/ 0 w 128"/>
                <a:gd name="T13" fmla="*/ 0 h 178"/>
                <a:gd name="T14" fmla="*/ 0 w 128"/>
                <a:gd name="T15" fmla="*/ 0 h 178"/>
                <a:gd name="T16" fmla="*/ 0 w 128"/>
                <a:gd name="T17" fmla="*/ 0 h 178"/>
                <a:gd name="T18" fmla="*/ 0 w 128"/>
                <a:gd name="T19" fmla="*/ 0 h 178"/>
                <a:gd name="T20" fmla="*/ 0 w 128"/>
                <a:gd name="T21" fmla="*/ 0 h 178"/>
                <a:gd name="T22" fmla="*/ 0 w 128"/>
                <a:gd name="T23" fmla="*/ 0 h 17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8"/>
                <a:gd name="T37" fmla="*/ 0 h 178"/>
                <a:gd name="T38" fmla="*/ 128 w 128"/>
                <a:gd name="T39" fmla="*/ 178 h 17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8" h="178">
                  <a:moveTo>
                    <a:pt x="39" y="35"/>
                  </a:moveTo>
                  <a:lnTo>
                    <a:pt x="53" y="17"/>
                  </a:lnTo>
                  <a:lnTo>
                    <a:pt x="64" y="8"/>
                  </a:lnTo>
                  <a:lnTo>
                    <a:pt x="85" y="0"/>
                  </a:lnTo>
                  <a:lnTo>
                    <a:pt x="102" y="0"/>
                  </a:lnTo>
                  <a:lnTo>
                    <a:pt x="118" y="8"/>
                  </a:lnTo>
                  <a:lnTo>
                    <a:pt x="124" y="17"/>
                  </a:lnTo>
                  <a:lnTo>
                    <a:pt x="128" y="35"/>
                  </a:lnTo>
                  <a:lnTo>
                    <a:pt x="124" y="53"/>
                  </a:lnTo>
                  <a:lnTo>
                    <a:pt x="110" y="71"/>
                  </a:lnTo>
                  <a:lnTo>
                    <a:pt x="0" y="178"/>
                  </a:lnTo>
                  <a:lnTo>
                    <a:pt x="90" y="17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4" name="Freeform 7221"/>
            <p:cNvSpPr>
              <a:spLocks/>
            </p:cNvSpPr>
            <p:nvPr/>
          </p:nvSpPr>
          <p:spPr bwMode="auto">
            <a:xfrm>
              <a:off x="2171" y="3227"/>
              <a:ext cx="29" cy="45"/>
            </a:xfrm>
            <a:custGeom>
              <a:avLst/>
              <a:gdLst>
                <a:gd name="T0" fmla="*/ 0 w 118"/>
                <a:gd name="T1" fmla="*/ 0 h 178"/>
                <a:gd name="T2" fmla="*/ 0 w 118"/>
                <a:gd name="T3" fmla="*/ 0 h 178"/>
                <a:gd name="T4" fmla="*/ 0 w 118"/>
                <a:gd name="T5" fmla="*/ 0 h 178"/>
                <a:gd name="T6" fmla="*/ 0 w 118"/>
                <a:gd name="T7" fmla="*/ 0 h 178"/>
                <a:gd name="T8" fmla="*/ 0 w 118"/>
                <a:gd name="T9" fmla="*/ 0 h 178"/>
                <a:gd name="T10" fmla="*/ 0 w 118"/>
                <a:gd name="T11" fmla="*/ 0 h 178"/>
                <a:gd name="T12" fmla="*/ 0 w 118"/>
                <a:gd name="T13" fmla="*/ 0 h 178"/>
                <a:gd name="T14" fmla="*/ 0 w 118"/>
                <a:gd name="T15" fmla="*/ 0 h 178"/>
                <a:gd name="T16" fmla="*/ 0 w 118"/>
                <a:gd name="T17" fmla="*/ 0 h 178"/>
                <a:gd name="T18" fmla="*/ 0 w 118"/>
                <a:gd name="T19" fmla="*/ 0 h 178"/>
                <a:gd name="T20" fmla="*/ 0 w 118"/>
                <a:gd name="T21" fmla="*/ 0 h 178"/>
                <a:gd name="T22" fmla="*/ 0 w 118"/>
                <a:gd name="T23" fmla="*/ 0 h 178"/>
                <a:gd name="T24" fmla="*/ 0 w 118"/>
                <a:gd name="T25" fmla="*/ 0 h 178"/>
                <a:gd name="T26" fmla="*/ 0 w 118"/>
                <a:gd name="T27" fmla="*/ 0 h 178"/>
                <a:gd name="T28" fmla="*/ 0 w 118"/>
                <a:gd name="T29" fmla="*/ 0 h 178"/>
                <a:gd name="T30" fmla="*/ 0 w 118"/>
                <a:gd name="T31" fmla="*/ 0 h 178"/>
                <a:gd name="T32" fmla="*/ 0 w 118"/>
                <a:gd name="T33" fmla="*/ 0 h 1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"/>
                <a:gd name="T52" fmla="*/ 0 h 178"/>
                <a:gd name="T53" fmla="*/ 118 w 118"/>
                <a:gd name="T54" fmla="*/ 178 h 1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" h="178">
                  <a:moveTo>
                    <a:pt x="26" y="178"/>
                  </a:moveTo>
                  <a:lnTo>
                    <a:pt x="44" y="178"/>
                  </a:lnTo>
                  <a:lnTo>
                    <a:pt x="64" y="170"/>
                  </a:lnTo>
                  <a:lnTo>
                    <a:pt x="75" y="161"/>
                  </a:lnTo>
                  <a:lnTo>
                    <a:pt x="89" y="143"/>
                  </a:lnTo>
                  <a:lnTo>
                    <a:pt x="118" y="35"/>
                  </a:lnTo>
                  <a:lnTo>
                    <a:pt x="114" y="17"/>
                  </a:lnTo>
                  <a:lnTo>
                    <a:pt x="107" y="8"/>
                  </a:lnTo>
                  <a:lnTo>
                    <a:pt x="92" y="0"/>
                  </a:lnTo>
                  <a:lnTo>
                    <a:pt x="74" y="0"/>
                  </a:lnTo>
                  <a:lnTo>
                    <a:pt x="54" y="8"/>
                  </a:lnTo>
                  <a:lnTo>
                    <a:pt x="42" y="17"/>
                  </a:lnTo>
                  <a:lnTo>
                    <a:pt x="29" y="35"/>
                  </a:lnTo>
                  <a:lnTo>
                    <a:pt x="0" y="143"/>
                  </a:lnTo>
                  <a:lnTo>
                    <a:pt x="4" y="161"/>
                  </a:lnTo>
                  <a:lnTo>
                    <a:pt x="11" y="170"/>
                  </a:lnTo>
                  <a:lnTo>
                    <a:pt x="26" y="17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5" name="Line 7222"/>
            <p:cNvSpPr>
              <a:spLocks noChangeShapeType="1"/>
            </p:cNvSpPr>
            <p:nvPr/>
          </p:nvSpPr>
          <p:spPr bwMode="auto">
            <a:xfrm>
              <a:off x="2243" y="2382"/>
              <a:ext cx="1" cy="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6" name="Line 7223"/>
            <p:cNvSpPr>
              <a:spLocks noChangeShapeType="1"/>
            </p:cNvSpPr>
            <p:nvPr/>
          </p:nvSpPr>
          <p:spPr bwMode="auto">
            <a:xfrm>
              <a:off x="2235" y="238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7" name="Line 7224"/>
            <p:cNvSpPr>
              <a:spLocks noChangeShapeType="1"/>
            </p:cNvSpPr>
            <p:nvPr/>
          </p:nvSpPr>
          <p:spPr bwMode="auto">
            <a:xfrm>
              <a:off x="2225" y="238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8" name="Line 7225"/>
            <p:cNvSpPr>
              <a:spLocks noChangeShapeType="1"/>
            </p:cNvSpPr>
            <p:nvPr/>
          </p:nvSpPr>
          <p:spPr bwMode="auto">
            <a:xfrm>
              <a:off x="2260" y="2382"/>
              <a:ext cx="1" cy="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79" name="Line 7226"/>
            <p:cNvSpPr>
              <a:spLocks noChangeShapeType="1"/>
            </p:cNvSpPr>
            <p:nvPr/>
          </p:nvSpPr>
          <p:spPr bwMode="auto">
            <a:xfrm>
              <a:off x="2251" y="238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0" name="Line 7227"/>
            <p:cNvSpPr>
              <a:spLocks noChangeShapeType="1"/>
            </p:cNvSpPr>
            <p:nvPr/>
          </p:nvSpPr>
          <p:spPr bwMode="auto">
            <a:xfrm>
              <a:off x="1992" y="2382"/>
              <a:ext cx="1" cy="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1" name="Line 7228"/>
            <p:cNvSpPr>
              <a:spLocks noChangeShapeType="1"/>
            </p:cNvSpPr>
            <p:nvPr/>
          </p:nvSpPr>
          <p:spPr bwMode="auto">
            <a:xfrm>
              <a:off x="1982" y="2381"/>
              <a:ext cx="1" cy="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2" name="Line 7229"/>
            <p:cNvSpPr>
              <a:spLocks noChangeShapeType="1"/>
            </p:cNvSpPr>
            <p:nvPr/>
          </p:nvSpPr>
          <p:spPr bwMode="auto">
            <a:xfrm flipV="1">
              <a:off x="2537" y="2429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3" name="Line 7230"/>
            <p:cNvSpPr>
              <a:spLocks noChangeShapeType="1"/>
            </p:cNvSpPr>
            <p:nvPr/>
          </p:nvSpPr>
          <p:spPr bwMode="auto">
            <a:xfrm>
              <a:off x="2534" y="2427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4" name="Line 7231"/>
            <p:cNvSpPr>
              <a:spLocks noChangeShapeType="1"/>
            </p:cNvSpPr>
            <p:nvPr/>
          </p:nvSpPr>
          <p:spPr bwMode="auto">
            <a:xfrm>
              <a:off x="2537" y="2432"/>
              <a:ext cx="4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5" name="Line 7232"/>
            <p:cNvSpPr>
              <a:spLocks noChangeShapeType="1"/>
            </p:cNvSpPr>
            <p:nvPr/>
          </p:nvSpPr>
          <p:spPr bwMode="auto">
            <a:xfrm flipV="1">
              <a:off x="2506" y="2415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6" name="Line 7233"/>
            <p:cNvSpPr>
              <a:spLocks noChangeShapeType="1"/>
            </p:cNvSpPr>
            <p:nvPr/>
          </p:nvSpPr>
          <p:spPr bwMode="auto">
            <a:xfrm flipH="1">
              <a:off x="2475" y="2427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7" name="Line 7234"/>
            <p:cNvSpPr>
              <a:spLocks noChangeShapeType="1"/>
            </p:cNvSpPr>
            <p:nvPr/>
          </p:nvSpPr>
          <p:spPr bwMode="auto">
            <a:xfrm flipV="1">
              <a:off x="2475" y="2429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8" name="Line 7235"/>
            <p:cNvSpPr>
              <a:spLocks noChangeShapeType="1"/>
            </p:cNvSpPr>
            <p:nvPr/>
          </p:nvSpPr>
          <p:spPr bwMode="auto">
            <a:xfrm flipH="1">
              <a:off x="2471" y="2432"/>
              <a:ext cx="4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89" name="Line 7236"/>
            <p:cNvSpPr>
              <a:spLocks noChangeShapeType="1"/>
            </p:cNvSpPr>
            <p:nvPr/>
          </p:nvSpPr>
          <p:spPr bwMode="auto">
            <a:xfrm flipH="1">
              <a:off x="2478" y="2427"/>
              <a:ext cx="5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90" name="Line 7237"/>
            <p:cNvSpPr>
              <a:spLocks noChangeShapeType="1"/>
            </p:cNvSpPr>
            <p:nvPr/>
          </p:nvSpPr>
          <p:spPr bwMode="auto">
            <a:xfrm>
              <a:off x="2475" y="2432"/>
              <a:ext cx="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091" name="Line 7238"/>
            <p:cNvSpPr>
              <a:spLocks noChangeShapeType="1"/>
            </p:cNvSpPr>
            <p:nvPr/>
          </p:nvSpPr>
          <p:spPr bwMode="auto">
            <a:xfrm flipH="1">
              <a:off x="2475" y="2429"/>
              <a:ext cx="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Группа 6"/>
          <p:cNvGrpSpPr>
            <a:grpSpLocks/>
          </p:cNvGrpSpPr>
          <p:nvPr/>
        </p:nvGrpSpPr>
        <p:grpSpPr bwMode="auto">
          <a:xfrm>
            <a:off x="282575" y="1071563"/>
            <a:ext cx="8450263" cy="5108575"/>
            <a:chOff x="283221" y="1071907"/>
            <a:chExt cx="8449347" cy="5108823"/>
          </a:xfrm>
        </p:grpSpPr>
        <p:pic>
          <p:nvPicPr>
            <p:cNvPr id="77827" name="Picture 2" descr="C:\Users\Пользователь\Documents\ВВЭР-ТОИ\images\4.jpg"/>
            <p:cNvPicPr>
              <a:picLocks noChangeAspect="1" noChangeArrowheads="1"/>
            </p:cNvPicPr>
            <p:nvPr/>
          </p:nvPicPr>
          <p:blipFill>
            <a:blip r:embed="rId3"/>
            <a:srcRect b="4755"/>
            <a:stretch>
              <a:fillRect/>
            </a:stretch>
          </p:blipFill>
          <p:spPr bwMode="auto">
            <a:xfrm>
              <a:off x="899593" y="1071907"/>
              <a:ext cx="7272807" cy="4835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2159443" y="1262416"/>
              <a:ext cx="2698457" cy="4127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178540" y="1262416"/>
              <a:ext cx="2890525" cy="506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195935" y="3926371"/>
              <a:ext cx="1220655" cy="569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02311" y="5383766"/>
              <a:ext cx="2439723" cy="38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013475" y="3229424"/>
              <a:ext cx="2055590" cy="569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62689" y="5290099"/>
              <a:ext cx="1349229" cy="2841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899104" y="5794948"/>
              <a:ext cx="1838126" cy="3540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07069" y="1192563"/>
              <a:ext cx="2250831" cy="782675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ru-RU" sz="1400" b="1" u="sng" dirty="0">
                  <a:latin typeface="+mj-lt"/>
                  <a:cs typeface="+mn-cs"/>
                </a:rPr>
                <a:t>Ураганы, смерчи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Расчетная максимальная скорость ветра: 56 м/с.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91246" y="1262416"/>
              <a:ext cx="2898461" cy="782675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ru-RU" sz="1400" b="1" u="sng" dirty="0">
                  <a:latin typeface="+mj-lt"/>
                  <a:cs typeface="+mn-cs"/>
                </a:rPr>
                <a:t>Падение самолета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Базовый вариант: 20 тонн.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Опция: 400 тонн.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62689" y="3229424"/>
              <a:ext cx="2269879" cy="784263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ru-RU" sz="1400" b="1" u="sng" dirty="0">
                  <a:latin typeface="+mj-lt"/>
                  <a:cs typeface="+mn-cs"/>
                </a:rPr>
                <a:t>Наводнения, штормы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Применительно к условиям конкретной площадки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68975" y="5205958"/>
              <a:ext cx="3344499" cy="974772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ru-RU" sz="1400" b="1" u="sng" dirty="0">
                  <a:latin typeface="+mj-lt"/>
                  <a:cs typeface="+mn-cs"/>
                </a:rPr>
                <a:t>Сейсмические воздействия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Базовый вариант:</a:t>
              </a:r>
              <a:r>
                <a:rPr lang="en-US" sz="1200" dirty="0">
                  <a:latin typeface="+mj-lt"/>
                  <a:cs typeface="+mn-cs"/>
                </a:rPr>
                <a:t> </a:t>
              </a:r>
              <a:endParaRPr lang="ru-RU" sz="1200" dirty="0">
                <a:latin typeface="+mj-lt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МРЗ – 7 баллов по шкале </a:t>
              </a:r>
              <a:r>
                <a:rPr lang="en-US" sz="1200" dirty="0">
                  <a:latin typeface="+mj-lt"/>
                  <a:cs typeface="+mn-cs"/>
                </a:rPr>
                <a:t>MSK-</a:t>
              </a:r>
              <a:r>
                <a:rPr lang="ru-RU" sz="1200" dirty="0">
                  <a:latin typeface="+mj-lt"/>
                  <a:cs typeface="+mn-cs"/>
                </a:rPr>
                <a:t>64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ПЗ – 6 баллов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3221" y="3889856"/>
              <a:ext cx="1553995" cy="782676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ru-RU" sz="1400" b="1" u="sng" dirty="0">
                  <a:latin typeface="+mj-lt"/>
                  <a:cs typeface="+mn-cs"/>
                </a:rPr>
                <a:t>Ударная волна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с</a:t>
              </a:r>
              <a:r>
                <a:rPr lang="ru-RU" sz="1200" dirty="0">
                  <a:latin typeface="+mj-lt"/>
                  <a:cs typeface="+mn-cs"/>
                </a:rPr>
                <a:t> давлением во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фронте 30 кПа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162667" y="5477433"/>
              <a:ext cx="2601631" cy="671546"/>
            </a:xfrm>
            <a:prstGeom prst="roundRect">
              <a:avLst>
                <a:gd name="adj" fmla="val 6637"/>
              </a:avLst>
            </a:prstGeom>
            <a:noFill/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Опция:</a:t>
              </a:r>
              <a:r>
                <a:rPr lang="en-US" sz="1200" dirty="0">
                  <a:latin typeface="+mj-lt"/>
                  <a:cs typeface="+mn-cs"/>
                </a:rPr>
                <a:t> </a:t>
              </a:r>
              <a:endParaRPr lang="ru-RU" sz="1200" dirty="0">
                <a:latin typeface="+mj-lt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МРЗ – 9 баллов по шкале </a:t>
              </a:r>
              <a:r>
                <a:rPr lang="en-US" sz="1200" dirty="0">
                  <a:latin typeface="+mj-lt"/>
                  <a:cs typeface="+mn-cs"/>
                </a:rPr>
                <a:t>MSK-</a:t>
              </a:r>
              <a:r>
                <a:rPr lang="ru-RU" sz="1200" dirty="0">
                  <a:latin typeface="+mj-lt"/>
                  <a:cs typeface="+mn-cs"/>
                </a:rPr>
                <a:t>64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+mj-lt"/>
                  <a:cs typeface="+mn-cs"/>
                </a:rPr>
                <a:t>ПЗ – 8 баллов</a:t>
              </a:r>
            </a:p>
          </p:txBody>
        </p:sp>
      </p:grpSp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Внешние воздействия, защита от которых предусмотрена в Проекте «ВВЭР-ТОИ»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4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Климатические условия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4000" y="1101725"/>
          <a:ext cx="8704263" cy="4773613"/>
        </p:xfrm>
        <a:graphic>
          <a:graphicData uri="http://schemas.openxmlformats.org/drawingml/2006/table">
            <a:tbl>
              <a:tblPr/>
              <a:tblGrid>
                <a:gridCol w="6956425"/>
                <a:gridCol w="1747838"/>
              </a:tblGrid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Параметр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ВВЭР-ТОИ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расчёта систем отопления температура наиболее холодной пятидневки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- 27 °С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расчёта систем вентиляции температура самого жаркого месяца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°С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Минимальная температура воздуха, возможная один раз в 10000 лет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- 61 °С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Максимальная температура воздуха, возможная один раз в 10000 лет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°С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Максимальная интенсивность выпадения осадков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мм/ч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Характерная (нормативная) скорость ветра на уровне 10  м над поверхностью земли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м/с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Экстремальная скорость ветра на уровне 10  м над поверхностью земли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 м/с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Смерчи, расчётный класс интенсивности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4063" y="1195388"/>
          <a:ext cx="7578725" cy="469582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578034"/>
              </a:tblGrid>
              <a:tr h="766144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Myriad Pro" pitchFamily="34" charset="0"/>
                        </a:rPr>
                        <a:t>Активная часть Системы охлаждения активной зоны</a:t>
                      </a: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Myriad Pro" pitchFamily="34" charset="0"/>
                        </a:rPr>
                        <a:t>(САОЗ) высокого давления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Myriad Pro" pitchFamily="34" charset="0"/>
                      </a:endParaRPr>
                    </a:p>
                  </a:txBody>
                  <a:tcPr marL="92338" marR="92338" marT="46169" marB="4616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1218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Активная часть САОЗ низкого давления</a:t>
                      </a:r>
                    </a:p>
                  </a:txBody>
                  <a:tcPr marL="92338" marR="92338" marT="46169" marB="46169" anchor="ctr"/>
                </a:tc>
              </a:tr>
              <a:tr h="45430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Система аварийного ввода бора</a:t>
                      </a:r>
                      <a:endParaRPr lang="ru-RU" sz="1800" b="0" dirty="0">
                        <a:latin typeface="Myriad Pro" pitchFamily="34" charset="0"/>
                      </a:endParaRPr>
                    </a:p>
                  </a:txBody>
                  <a:tcPr marL="92338" marR="92338" marT="46169" marB="46169" anchor="ctr"/>
                </a:tc>
              </a:tr>
              <a:tr h="451218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Система аварийного расхолаживания парогенератора (ПГ)</a:t>
                      </a:r>
                      <a:endParaRPr lang="ru-RU" sz="1800" b="0" dirty="0">
                        <a:latin typeface="Myriad Pro" pitchFamily="34" charset="0"/>
                      </a:endParaRPr>
                    </a:p>
                  </a:txBody>
                  <a:tcPr marL="92338" marR="92338" marT="46169" marB="46169" anchor="ctr"/>
                </a:tc>
              </a:tr>
              <a:tr h="45430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Пассивная часть САОЗ (ГЕ-1)</a:t>
                      </a:r>
                      <a:endParaRPr lang="ru-RU" sz="1800" b="0" dirty="0">
                        <a:latin typeface="Myriad Pro" pitchFamily="34" charset="0"/>
                      </a:endParaRPr>
                    </a:p>
                  </a:txBody>
                  <a:tcPr marL="92338" marR="92338" marT="46169" marB="46169" anchor="ctr"/>
                </a:tc>
              </a:tr>
              <a:tr h="451218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Система пассивного залива активной зоны (ГЕ-2)</a:t>
                      </a:r>
                      <a:endParaRPr lang="ru-RU" sz="1800" b="0" dirty="0">
                        <a:latin typeface="Myriad Pro" pitchFamily="34" charset="0"/>
                      </a:endParaRPr>
                    </a:p>
                  </a:txBody>
                  <a:tcPr marL="92338" marR="92338" marT="46169" marB="46169" anchor="ctr"/>
                </a:tc>
              </a:tr>
              <a:tr h="451218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Система пассивного залива активной зоны (ГЕ-3)</a:t>
                      </a:r>
                      <a:endParaRPr lang="ru-RU" sz="1800" b="0" dirty="0">
                        <a:latin typeface="Myriad Pro" pitchFamily="34" charset="0"/>
                      </a:endParaRPr>
                    </a:p>
                  </a:txBody>
                  <a:tcPr marL="92338" marR="92338" marT="46169" marB="46169" anchor="ctr"/>
                </a:tc>
              </a:tr>
              <a:tr h="449293">
                <a:tc>
                  <a:txBody>
                    <a:bodyPr/>
                    <a:lstStyle/>
                    <a:p>
                      <a:pPr marL="0" marR="0" indent="0" algn="l" defTabSz="8163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Myriad Pro" pitchFamily="34" charset="0"/>
                        </a:rPr>
                        <a:t>Система пассивного отвода тепла (СПОТ)</a:t>
                      </a:r>
                    </a:p>
                  </a:txBody>
                  <a:tcPr marL="92338" marR="92338" marT="46169" marB="46169" anchor="ctr"/>
                </a:tc>
              </a:tr>
              <a:tr h="766144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Пассивная система фильтрации из </a:t>
                      </a:r>
                      <a:r>
                        <a:rPr lang="ru-RU" sz="1800" b="0" dirty="0" err="1" smtClean="0">
                          <a:latin typeface="Myriad Pro" pitchFamily="34" charset="0"/>
                        </a:rPr>
                        <a:t>межоболочечного</a:t>
                      </a:r>
                      <a:endParaRPr lang="ru-RU" sz="1800" b="0" dirty="0" smtClean="0">
                        <a:latin typeface="Myriad Pro" pitchFamily="34" charset="0"/>
                      </a:endParaRPr>
                    </a:p>
                    <a:p>
                      <a:r>
                        <a:rPr lang="ru-RU" sz="1800" b="0" dirty="0" smtClean="0">
                          <a:latin typeface="Myriad Pro" pitchFamily="34" charset="0"/>
                        </a:rPr>
                        <a:t>пространства (ПСФ)</a:t>
                      </a:r>
                    </a:p>
                  </a:txBody>
                  <a:tcPr marL="92338" marR="92338" marT="46169" marB="46169" anchor="ctr"/>
                </a:tc>
              </a:tr>
            </a:tbl>
          </a:graphicData>
        </a:graphic>
      </p:graphicFrame>
      <p:sp>
        <p:nvSpPr>
          <p:cNvPr id="81943" name="Заголовок 1"/>
          <p:cNvSpPr>
            <a:spLocks noGrp="1"/>
          </p:cNvSpPr>
          <p:nvPr>
            <p:ph type="title"/>
          </p:nvPr>
        </p:nvSpPr>
        <p:spPr>
          <a:xfrm>
            <a:off x="206375" y="354013"/>
            <a:ext cx="8845550" cy="412750"/>
          </a:xfrm>
        </p:spPr>
        <p:txBody>
          <a:bodyPr/>
          <a:lstStyle/>
          <a:p>
            <a:pPr algn="ctr"/>
            <a:r>
              <a:rPr lang="ru-RU" smtClean="0">
                <a:latin typeface="Trebuchet MS" pitchFamily="34" charset="0"/>
                <a:cs typeface="Trebuchet MS" pitchFamily="34" charset="0"/>
              </a:rPr>
              <a:t>Системы безопасности,</a:t>
            </a:r>
            <a:br>
              <a:rPr lang="ru-RU" smtClean="0">
                <a:latin typeface="Trebuchet MS" pitchFamily="34" charset="0"/>
                <a:cs typeface="Trebuchet MS" pitchFamily="34" charset="0"/>
              </a:rPr>
            </a:br>
            <a:r>
              <a:rPr lang="ru-RU" smtClean="0">
                <a:latin typeface="Trebuchet MS" pitchFamily="34" charset="0"/>
                <a:cs typeface="Trebuchet MS" pitchFamily="34" charset="0"/>
              </a:rPr>
              <a:t>применяемые в Проекте «ВВЭР-ТОИ» </a:t>
            </a:r>
            <a:r>
              <a:rPr lang="ru-RU" sz="1600" smtClean="0">
                <a:latin typeface="Trebuchet MS" pitchFamily="34" charset="0"/>
                <a:cs typeface="Trebuchet MS" pitchFamily="34" charset="0"/>
              </a:rPr>
              <a:t>(максимальные объемы)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4" descr="D:\WORK\Work Present\схема сб.jpg"/>
          <p:cNvPicPr>
            <a:picLocks noChangeAspect="1" noChangeArrowheads="1"/>
          </p:cNvPicPr>
          <p:nvPr/>
        </p:nvPicPr>
        <p:blipFill>
          <a:blip r:embed="rId3"/>
          <a:srcRect t="7394" b="5711"/>
          <a:stretch>
            <a:fillRect/>
          </a:stretch>
        </p:blipFill>
        <p:spPr bwMode="auto">
          <a:xfrm>
            <a:off x="490538" y="979488"/>
            <a:ext cx="825817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Пассивные системы безопасности</a:t>
            </a:r>
            <a:br>
              <a:rPr lang="ru-RU" smtClean="0">
                <a:latin typeface="Trebuchet MS" pitchFamily="34" charset="0"/>
                <a:cs typeface="Trebuchet MS" pitchFamily="34" charset="0"/>
              </a:rPr>
            </a:br>
            <a:r>
              <a:rPr lang="ru-RU" smtClean="0">
                <a:latin typeface="Trebuchet MS" pitchFamily="34" charset="0"/>
                <a:cs typeface="Trebuchet MS" pitchFamily="34" charset="0"/>
              </a:rPr>
              <a:t>Проекта «ВВЭР-ТОИ»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4" descr="D:\WORK\Work Present\доп ГЕ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660400"/>
            <a:ext cx="5500687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Системы пассивного залива активной зоны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038" y="3544888"/>
            <a:ext cx="8326437" cy="2717800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1200"/>
              </a:spcAft>
              <a:defRPr/>
            </a:pPr>
            <a:r>
              <a:rPr lang="ru-RU" sz="1700" b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700" b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поддержание запаса теплоносителя в первом контуре, необходимого для надежного отвода тепла от активной зоны реактора при падении давления в первом контуре ниже 1,5 МПа - 8 емкостей по 120 </a:t>
            </a:r>
            <a:r>
              <a:rPr lang="ru-RU" sz="1700" b="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700" b="0" baseline="30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700" b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. Общий запас борного раствора в ГЕ-2 - 960 </a:t>
            </a:r>
            <a:r>
              <a:rPr lang="ru-RU" sz="1700" b="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700" b="0" baseline="30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700" b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1200"/>
              </a:spcAft>
              <a:defRPr/>
            </a:pPr>
            <a:r>
              <a:rPr lang="ru-RU" sz="1700" b="0" u="sng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Гидроемкости третьей ступени (ГЕ-3)</a:t>
            </a:r>
            <a:r>
              <a:rPr lang="ru-RU" sz="1700" b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- поддержание уровня теплоносителя в активной зоне реактора после исчерпания запаса борного раствора в ГЕ-2 (</a:t>
            </a:r>
            <a:r>
              <a:rPr lang="ru-RU" sz="1700" b="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запроектные</a:t>
            </a:r>
            <a:r>
              <a:rPr lang="ru-RU" sz="1700" b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аварии с течами первого контура  и отказом активных систем безопасности) - 12 емкостей по 60 </a:t>
            </a:r>
            <a:r>
              <a:rPr lang="ru-RU" sz="1700" b="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700" b="0" baseline="30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700" b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. Общий запас борного раствора в ГЕ-3 - 720 </a:t>
            </a:r>
            <a:r>
              <a:rPr lang="ru-RU" sz="1700" b="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700" b="0" baseline="300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700" b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Общий запас борного раствора в системе пассивного залива активной зоны составляет 2160 </a:t>
            </a:r>
            <a:r>
              <a:rPr lang="ru-RU" sz="17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700" baseline="300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dirty="0"/>
          </a:p>
        </p:txBody>
      </p:sp>
      <p:sp>
        <p:nvSpPr>
          <p:cNvPr id="86020" name="TextBox 5"/>
          <p:cNvSpPr>
            <a:spLocks noChangeArrowheads="1"/>
          </p:cNvSpPr>
          <p:nvPr/>
        </p:nvSpPr>
        <p:spPr bwMode="auto">
          <a:xfrm>
            <a:off x="234950" y="1374775"/>
            <a:ext cx="3770313" cy="2301875"/>
          </a:xfrm>
          <a:prstGeom prst="roundRect">
            <a:avLst>
              <a:gd name="adj" fmla="val 6639"/>
            </a:avLst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u="sng"/>
              <a:t>Гидроемкости первой ступени (ГЕ-1) </a:t>
            </a:r>
            <a:r>
              <a:rPr lang="ru-RU" sz="1600"/>
              <a:t>- залив активной зоны реактора раствором борной кислоты, при давлении в первом контуре менее 5,9 МПа - 8 емкостей по 60 м</a:t>
            </a:r>
            <a:r>
              <a:rPr lang="ru-RU" sz="1600" baseline="30000"/>
              <a:t>3</a:t>
            </a:r>
            <a:r>
              <a:rPr lang="ru-RU" sz="1600"/>
              <a:t>. Общий запас борного раствора в ГЕ-1 - 480 м</a:t>
            </a:r>
            <a:r>
              <a:rPr lang="ru-RU" sz="1600" baseline="30000"/>
              <a:t>3</a:t>
            </a:r>
          </a:p>
          <a:p>
            <a:pPr algn="just">
              <a:spcAft>
                <a:spcPts val="600"/>
              </a:spcAft>
            </a:pPr>
            <a:r>
              <a:rPr lang="ru-RU" sz="1600" u="sng">
                <a:solidFill>
                  <a:srgbClr val="000000"/>
                </a:solidFill>
              </a:rPr>
              <a:t>Гидроемкости второй ступени (ГЕ-2) </a:t>
            </a:r>
            <a:endParaRPr lang="ru-RU" sz="1600" u="sng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8813" y="1214438"/>
            <a:ext cx="57340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Система пассивного отвода тепла</a:t>
            </a:r>
          </a:p>
        </p:txBody>
      </p:sp>
      <p:sp>
        <p:nvSpPr>
          <p:cNvPr id="88067" name="Объект 3"/>
          <p:cNvSpPr>
            <a:spLocks noGrp="1"/>
          </p:cNvSpPr>
          <p:nvPr>
            <p:ph idx="1"/>
          </p:nvPr>
        </p:nvSpPr>
        <p:spPr>
          <a:xfrm>
            <a:off x="561975" y="1609725"/>
            <a:ext cx="3378200" cy="3278188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b="0" smtClean="0">
                <a:solidFill>
                  <a:srgbClr val="000000"/>
                </a:solidFill>
                <a:latin typeface="Trebuchet MS" pitchFamily="34" charset="0"/>
              </a:rPr>
              <a:t>Система пассивного отвода тепла предназначена для</a:t>
            </a:r>
            <a:r>
              <a:rPr lang="en-US" b="0" smtClean="0">
                <a:solidFill>
                  <a:srgbClr val="000000"/>
                </a:solidFill>
                <a:latin typeface="Trebuchet MS" pitchFamily="34" charset="0"/>
              </a:rPr>
              <a:t> </a:t>
            </a:r>
            <a:r>
              <a:rPr lang="ru-RU" b="0" smtClean="0">
                <a:solidFill>
                  <a:srgbClr val="000000"/>
                </a:solidFill>
                <a:latin typeface="Trebuchet MS" pitchFamily="34" charset="0"/>
              </a:rPr>
              <a:t>длительного отвода остаточных тепловыделений реактора, в том числе, и в условиях отсутствия всех источников</a:t>
            </a:r>
            <a:r>
              <a:rPr lang="en-US" b="0" smtClean="0">
                <a:solidFill>
                  <a:srgbClr val="000000"/>
                </a:solidFill>
                <a:latin typeface="Trebuchet MS" pitchFamily="34" charset="0"/>
              </a:rPr>
              <a:t> </a:t>
            </a:r>
            <a:r>
              <a:rPr lang="ru-RU" b="0" smtClean="0">
                <a:solidFill>
                  <a:srgbClr val="000000"/>
                </a:solidFill>
                <a:latin typeface="Trebuchet MS" pitchFamily="34" charset="0"/>
              </a:rPr>
              <a:t>электроснабжения, включая аварийные,</a:t>
            </a:r>
            <a:r>
              <a:rPr lang="en-US" b="0" smtClean="0">
                <a:solidFill>
                  <a:srgbClr val="000000"/>
                </a:solidFill>
                <a:latin typeface="Trebuchet MS" pitchFamily="34" charset="0"/>
              </a:rPr>
              <a:t> </a:t>
            </a:r>
            <a:r>
              <a:rPr lang="ru-RU" b="0" smtClean="0">
                <a:solidFill>
                  <a:srgbClr val="000000"/>
                </a:solidFill>
                <a:latin typeface="Trebuchet MS" pitchFamily="34" charset="0"/>
              </a:rPr>
              <a:t>как при плотном первом контуре, так и при течах.</a:t>
            </a:r>
          </a:p>
          <a:p>
            <a:pPr>
              <a:spcBef>
                <a:spcPct val="0"/>
              </a:spcBef>
            </a:pPr>
            <a:endParaRPr lang="ru-RU" sz="2000" smtClean="0">
              <a:latin typeface="Trebuchet MS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4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Общие данные. Сравнение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4150" y="1341438"/>
          <a:ext cx="8786813" cy="4319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094"/>
                <a:gridCol w="2592288"/>
                <a:gridCol w="1872208"/>
                <a:gridCol w="1950287"/>
              </a:tblGrid>
              <a:tr h="5928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АЭС с РУ В-320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АЭС-2006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ВВЭР-ТОИ</a:t>
                      </a:r>
                      <a:endParaRPr lang="ru-RU" sz="2400" dirty="0"/>
                    </a:p>
                  </a:txBody>
                  <a:tcPr anchor="ctr"/>
                </a:tc>
              </a:tr>
              <a:tr h="74552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Коэффициент готовности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85-86%</a:t>
                      </a:r>
                      <a:endParaRPr lang="ru-RU" sz="2400" baseline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91%</a:t>
                      </a:r>
                      <a:endParaRPr lang="ru-RU" sz="2400" baseline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ru-RU" sz="2400" baseline="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5203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Маневренность блока, %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ном</a:t>
                      </a:r>
                      <a:endParaRPr lang="ru-RU" baseline="-25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+mn-lt"/>
                        </a:rPr>
                        <a:t>Не предусмотрена</a:t>
                      </a:r>
                      <a:endParaRPr lang="ru-RU" sz="2400" baseline="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+mn-lt"/>
                        </a:rPr>
                        <a:t>100-75-100</a:t>
                      </a:r>
                      <a:endParaRPr lang="ru-RU" sz="2400" baseline="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100-50-100</a:t>
                      </a:r>
                    </a:p>
                  </a:txBody>
                  <a:tcPr marL="68580" marR="68580" marT="0" marB="0" anchor="ctr"/>
                </a:tc>
              </a:tr>
              <a:tr h="138454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Срок сооружения</a:t>
                      </a:r>
                      <a:r>
                        <a:rPr lang="ru-RU" sz="1800" baseline="0" dirty="0" smtClean="0"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smtClean="0">
                          <a:latin typeface="+mn-lt"/>
                          <a:cs typeface="Times New Roman" pitchFamily="18" charset="0"/>
                        </a:rPr>
                        <a:t>серийного</a:t>
                      </a:r>
                      <a:r>
                        <a:rPr lang="ru-RU" sz="1800" baseline="0" dirty="0" smtClean="0">
                          <a:latin typeface="+mn-lt"/>
                          <a:cs typeface="Times New Roman" pitchFamily="18" charset="0"/>
                        </a:rPr>
                        <a:t> блока от первого бетона до </a:t>
                      </a:r>
                      <a:r>
                        <a:rPr lang="ru-RU" sz="1800" baseline="0" dirty="0" err="1" smtClean="0">
                          <a:latin typeface="+mn-lt"/>
                          <a:cs typeface="Times New Roman" pitchFamily="18" charset="0"/>
                        </a:rPr>
                        <a:t>физпуска</a:t>
                      </a:r>
                      <a:r>
                        <a:rPr lang="ru-RU" sz="1800" baseline="0" dirty="0" smtClean="0">
                          <a:latin typeface="+mn-lt"/>
                          <a:cs typeface="Times New Roman" pitchFamily="18" charset="0"/>
                        </a:rPr>
                        <a:t>, мес.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baseline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54</a:t>
                      </a:r>
                      <a:endParaRPr lang="ru-RU" sz="2400" baseline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40</a:t>
                      </a:r>
                      <a:endParaRPr lang="ru-RU" sz="2400" baseline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552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Количество защитных оболочек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4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Системы безопасности. Сравнение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914400"/>
          <a:ext cx="8858250" cy="5129213"/>
        </p:xfrm>
        <a:graphic>
          <a:graphicData uri="http://schemas.openxmlformats.org/drawingml/2006/table">
            <a:tbl>
              <a:tblPr/>
              <a:tblGrid>
                <a:gridCol w="3060700"/>
                <a:gridCol w="1873250"/>
                <a:gridCol w="1655762"/>
                <a:gridCol w="2268538"/>
              </a:tblGrid>
              <a:tr h="99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АЭС с РУ</a:t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</a:b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В-320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АЭС-2006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ВВЭР-ТОИ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Объем пассивной части гидроемкостей САОЗ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( ГЕ-1 – 240 м</a:t>
                      </a:r>
                      <a:r>
                        <a:rPr kumimoji="0" 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ГЕ-2 – 960 м</a:t>
                      </a:r>
                      <a:r>
                        <a:rPr kumimoji="0" 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ГЕ-2 – 960 м</a:t>
                      </a:r>
                      <a:r>
                        <a:rPr kumimoji="0" 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ГЕ-3 – 720 м</a:t>
                      </a:r>
                      <a:r>
                        <a:rPr kumimoji="0" 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7954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Время поддержания активной зоны в режиме «количество разгерметизированных твэлов не более 10%» в условиях запроектных аварий типа большая течь + полное обесточивание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1,5-2 часа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24 часа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24 + 48 = 72 часа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(ГЕ-3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подключается после исчерпания ГЕ-2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92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По окончании указанного срока энергоблок находится в состоянии проектной аварии.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Суммарная мощность теплообменников СПОТ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64 МВт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76,8 МВт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123825" y="312738"/>
            <a:ext cx="8305800" cy="530225"/>
          </a:xfrm>
        </p:spPr>
        <p:txBody>
          <a:bodyPr/>
          <a:lstStyle/>
          <a:p>
            <a:r>
              <a:rPr lang="ru-RU" sz="2800" smtClean="0">
                <a:latin typeface="Trebuchet MS" pitchFamily="34" charset="0"/>
                <a:cs typeface="Trebuchet MS" pitchFamily="34" charset="0"/>
              </a:rPr>
              <a:t> </a:t>
            </a:r>
            <a:r>
              <a:rPr lang="ru-RU" sz="3200" smtClean="0">
                <a:solidFill>
                  <a:schemeClr val="accent2"/>
                </a:solidFill>
                <a:latin typeface="Tahoma" pitchFamily="34" charset="0"/>
                <a:cs typeface="Trebuchet MS" pitchFamily="34" charset="0"/>
              </a:rPr>
              <a:t>СЕРИЙНАЯ РУ ВВЭР-1000 (В-320)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8150" y="1190625"/>
            <a:ext cx="8515350" cy="507841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1.Реактор</a:t>
            </a:r>
            <a:r>
              <a:rPr lang="en-US" sz="2800" smtClean="0">
                <a:latin typeface="Trebuchet MS" pitchFamily="34" charset="0"/>
              </a:rPr>
              <a:t> </a:t>
            </a:r>
            <a:r>
              <a:rPr lang="ru-RU" sz="2800" smtClean="0">
                <a:latin typeface="Trebuchet MS" pitchFamily="34" charset="0"/>
              </a:rPr>
              <a:t>В</a:t>
            </a:r>
            <a:r>
              <a:rPr lang="en-US" sz="2800" smtClean="0">
                <a:latin typeface="Trebuchet MS" pitchFamily="34" charset="0"/>
              </a:rPr>
              <a:t>-320</a:t>
            </a:r>
            <a:endParaRPr lang="ru-RU" sz="2800" smtClean="0">
              <a:latin typeface="Trebuchet MS" pitchFamily="34" charset="0"/>
            </a:endParaRP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2. Парогенератор</a:t>
            </a:r>
            <a:r>
              <a:rPr lang="en-US" sz="2800" smtClean="0">
                <a:latin typeface="Trebuchet MS" pitchFamily="34" charset="0"/>
              </a:rPr>
              <a:t> </a:t>
            </a:r>
            <a:r>
              <a:rPr lang="ru-RU" sz="2800" smtClean="0">
                <a:latin typeface="Trebuchet MS" pitchFamily="34" charset="0"/>
              </a:rPr>
              <a:t>ПГВ</a:t>
            </a:r>
            <a:r>
              <a:rPr lang="en-US" sz="2800" smtClean="0">
                <a:latin typeface="Trebuchet MS" pitchFamily="34" charset="0"/>
              </a:rPr>
              <a:t>-1000</a:t>
            </a:r>
            <a:r>
              <a:rPr lang="ru-RU" sz="2800" smtClean="0">
                <a:latin typeface="Trebuchet MS" pitchFamily="34" charset="0"/>
              </a:rPr>
              <a:t>М</a:t>
            </a: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3.ГЦНА-195М</a:t>
            </a: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4.КД: </a:t>
            </a:r>
            <a:r>
              <a:rPr lang="en-US" sz="2800" smtClean="0">
                <a:latin typeface="Trebuchet MS" pitchFamily="34" charset="0"/>
              </a:rPr>
              <a:t>V</a:t>
            </a:r>
            <a:r>
              <a:rPr lang="ru-RU" sz="2800" smtClean="0">
                <a:latin typeface="Trebuchet MS" pitchFamily="34" charset="0"/>
              </a:rPr>
              <a:t>=79 м</a:t>
            </a:r>
            <a:r>
              <a:rPr lang="ru-RU" sz="2800" baseline="30000" smtClean="0">
                <a:latin typeface="Trebuchet MS" pitchFamily="34" charset="0"/>
              </a:rPr>
              <a:t>3</a:t>
            </a: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5.ГЕ-1: </a:t>
            </a:r>
            <a:r>
              <a:rPr lang="en-US" sz="2800" smtClean="0">
                <a:latin typeface="Trebuchet MS" pitchFamily="34" charset="0"/>
              </a:rPr>
              <a:t>V</a:t>
            </a:r>
            <a:r>
              <a:rPr lang="ru-RU" sz="2800" smtClean="0">
                <a:latin typeface="Trebuchet MS" pitchFamily="34" charset="0"/>
              </a:rPr>
              <a:t>=60м</a:t>
            </a:r>
            <a:r>
              <a:rPr lang="ru-RU" sz="2800" baseline="30000" smtClean="0">
                <a:latin typeface="Trebuchet MS" pitchFamily="34" charset="0"/>
              </a:rPr>
              <a:t>3</a:t>
            </a:r>
            <a:r>
              <a:rPr lang="ru-RU" sz="2800" smtClean="0">
                <a:latin typeface="Trebuchet MS" pitchFamily="34" charset="0"/>
              </a:rPr>
              <a:t>, Р=5,9МПа</a:t>
            </a: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6.Срок службы: РУ – </a:t>
            </a:r>
            <a:r>
              <a:rPr lang="ru-RU" sz="2800" smtClean="0">
                <a:solidFill>
                  <a:schemeClr val="hlink"/>
                </a:solidFill>
                <a:latin typeface="Trebuchet MS" pitchFamily="34" charset="0"/>
              </a:rPr>
              <a:t>30</a:t>
            </a:r>
            <a:r>
              <a:rPr lang="ru-RU" sz="2800" smtClean="0">
                <a:latin typeface="Trebuchet MS" pitchFamily="34" charset="0"/>
              </a:rPr>
              <a:t> лет</a:t>
            </a:r>
          </a:p>
          <a:p>
            <a:pPr>
              <a:spcBef>
                <a:spcPct val="0"/>
              </a:spcBef>
            </a:pPr>
            <a:r>
              <a:rPr lang="ru-RU" sz="2800" smtClean="0">
                <a:latin typeface="Trebuchet MS" pitchFamily="34" charset="0"/>
              </a:rPr>
              <a:t>                             корпуса реактора – </a:t>
            </a:r>
            <a:r>
              <a:rPr lang="ru-RU" sz="2800" smtClean="0">
                <a:solidFill>
                  <a:schemeClr val="hlink"/>
                </a:solidFill>
                <a:latin typeface="Trebuchet MS" pitchFamily="34" charset="0"/>
              </a:rPr>
              <a:t>40</a:t>
            </a:r>
            <a:r>
              <a:rPr lang="ru-RU" sz="2800" smtClean="0">
                <a:latin typeface="Trebuchet MS" pitchFamily="34" charset="0"/>
              </a:rPr>
              <a:t> лет</a:t>
            </a:r>
          </a:p>
        </p:txBody>
      </p:sp>
      <p:sp>
        <p:nvSpPr>
          <p:cNvPr id="16387" name="Номер слайда 5"/>
          <p:cNvSpPr txBox="1">
            <a:spLocks noGrp="1"/>
          </p:cNvSpPr>
          <p:nvPr/>
        </p:nvSpPr>
        <p:spPr bwMode="auto">
          <a:xfrm>
            <a:off x="665956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2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Достижения в области безопасности</a:t>
            </a:r>
            <a:br>
              <a:rPr lang="ru-RU" smtClean="0">
                <a:latin typeface="Trebuchet MS" pitchFamily="34" charset="0"/>
                <a:cs typeface="Trebuchet MS" pitchFamily="34" charset="0"/>
              </a:rPr>
            </a:br>
            <a:r>
              <a:rPr lang="ru-RU" smtClean="0">
                <a:latin typeface="Trebuchet MS" pitchFamily="34" charset="0"/>
                <a:cs typeface="Trebuchet MS" pitchFamily="34" charset="0"/>
              </a:rPr>
              <a:t>в Проекте «ВВЭР-ТОИ»</a:t>
            </a:r>
          </a:p>
        </p:txBody>
      </p:sp>
      <p:sp>
        <p:nvSpPr>
          <p:cNvPr id="94210" name="Объект 4"/>
          <p:cNvSpPr>
            <a:spLocks noGrp="1"/>
          </p:cNvSpPr>
          <p:nvPr>
            <p:ph idx="1"/>
          </p:nvPr>
        </p:nvSpPr>
        <p:spPr>
          <a:xfrm>
            <a:off x="561975" y="1366838"/>
            <a:ext cx="8064500" cy="4527550"/>
          </a:xfrm>
        </p:spPr>
        <p:txBody>
          <a:bodyPr/>
          <a:lstStyle/>
          <a:p>
            <a:pPr marL="285750" indent="-28575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rebuchet MS" pitchFamily="34" charset="0"/>
              </a:rPr>
              <a:t>Энергоблок неограниченное время cохраняет функций безопасности при потере всех источников электроснабжения, включая собственные дизельные электростанции</a:t>
            </a:r>
          </a:p>
          <a:p>
            <a:pPr marL="285750" indent="-28575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rebuchet MS" pitchFamily="34" charset="0"/>
              </a:rPr>
              <a:t>Энергоблок неограниченное время cохраняет функций безопасности при разрыве первого контура</a:t>
            </a:r>
          </a:p>
          <a:p>
            <a:pPr marL="285750" indent="-28575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rebuchet MS" pitchFamily="34" charset="0"/>
              </a:rPr>
              <a:t>При разрыве первого контура и потере всех источников электроснабжения (blackout) необратимые повреждения топлива наступают не менее чем через 72 часа</a:t>
            </a:r>
          </a:p>
          <a:p>
            <a:pPr marL="285750" indent="-28575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rebuchet MS" pitchFamily="34" charset="0"/>
              </a:rPr>
              <a:t>Блок сохраняет функций безопасности при падение самолета до 400 тонн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endParaRPr lang="ru-RU" smtClean="0">
              <a:latin typeface="Trebuchet MS" pitchFamily="34" charset="0"/>
              <a:cs typeface="Trebuchet MS" pitchFamily="34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298" y="1553598"/>
            <a:ext cx="2803951" cy="196589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>
            <a:solidFill>
              <a:srgbClr val="F6530A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433" y="3967614"/>
            <a:ext cx="3269759" cy="19651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9525">
            <a:solidFill>
              <a:srgbClr val="F6530A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5236" name="Rectangle 7"/>
          <p:cNvSpPr>
            <a:spLocks noChangeArrowheads="1"/>
          </p:cNvSpPr>
          <p:nvPr/>
        </p:nvSpPr>
        <p:spPr bwMode="auto">
          <a:xfrm>
            <a:off x="3722688" y="1009650"/>
            <a:ext cx="5334000" cy="470852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000">
                <a:solidFill>
                  <a:srgbClr val="003399"/>
                </a:solidFill>
                <a:latin typeface="Calibri" pitchFamily="34" charset="0"/>
              </a:rPr>
              <a:t>Современные проекты (АЭС-2006, ВВЭР-ТОИ)</a:t>
            </a:r>
            <a:br>
              <a:rPr lang="ru-RU" altLang="ru-RU" sz="2000">
                <a:solidFill>
                  <a:srgbClr val="003399"/>
                </a:solidFill>
                <a:latin typeface="Calibri" pitchFamily="34" charset="0"/>
              </a:rPr>
            </a:br>
            <a:r>
              <a:rPr lang="ru-RU" altLang="ru-RU" sz="2000">
                <a:solidFill>
                  <a:srgbClr val="003399"/>
                </a:solidFill>
                <a:latin typeface="Calibri" pitchFamily="34" charset="0"/>
              </a:rPr>
              <a:t>выполняется в информационной среде.</a:t>
            </a:r>
          </a:p>
          <a:p>
            <a:pPr eaLnBrk="0" hangingPunct="0"/>
            <a:endParaRPr lang="ru-RU" altLang="ru-RU" sz="2000">
              <a:solidFill>
                <a:srgbClr val="003399"/>
              </a:solidFill>
              <a:latin typeface="Calibri" pitchFamily="34" charset="0"/>
            </a:endParaRPr>
          </a:p>
          <a:p>
            <a:pPr eaLnBrk="0" hangingPunct="0"/>
            <a:r>
              <a:rPr lang="ru-RU" altLang="ru-RU" sz="2000">
                <a:solidFill>
                  <a:srgbClr val="003399"/>
                </a:solidFill>
                <a:latin typeface="Calibri" pitchFamily="34" charset="0"/>
              </a:rPr>
              <a:t>Применяемая методология проектирования полностью соответствует подходам системной инженерии и начинается с рассмотрения РУ как системы с последующей ее декомпозицией. </a:t>
            </a:r>
          </a:p>
          <a:p>
            <a:pPr eaLnBrk="0" hangingPunct="0"/>
            <a:endParaRPr lang="ru-RU" altLang="ru-RU" sz="2000">
              <a:solidFill>
                <a:srgbClr val="003399"/>
              </a:solidFill>
              <a:latin typeface="Calibri" pitchFamily="34" charset="0"/>
            </a:endParaRPr>
          </a:p>
          <a:p>
            <a:pPr eaLnBrk="0" hangingPunct="0"/>
            <a:r>
              <a:rPr lang="ru-RU" altLang="ru-RU" sz="2000">
                <a:solidFill>
                  <a:srgbClr val="003399"/>
                </a:solidFill>
                <a:latin typeface="Calibri" pitchFamily="34" charset="0"/>
              </a:rPr>
              <a:t>Уровень детализации соответствует требованиям ЕСКД для стадии технического проектирования. Актуальная документация является частью модели данных РУ и ассоциативно связана с 3D моделями составляющих элементов 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9" descr="\\fileserver\toi\Презентации\20111011_Ход работ по Проекту\UJA_k.bmp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99180" y="2378176"/>
            <a:ext cx="4291899" cy="3899048"/>
          </a:xfrm>
          <a:prstGeom prst="rect">
            <a:avLst/>
          </a:prstGeom>
          <a:ln>
            <a:noFill/>
          </a:ln>
          <a:effectLst>
            <a:glow rad="63500">
              <a:schemeClr val="bg1">
                <a:alpha val="90000"/>
              </a:schemeClr>
            </a:glow>
            <a:softEdge rad="112500"/>
          </a:effectLst>
          <a:extLst/>
        </p:spPr>
      </p:pic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787128" y="1076649"/>
            <a:ext cx="5127168" cy="302384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alpha val="90000"/>
              </a:schemeClr>
            </a:glow>
            <a:softEdge rad="112500"/>
          </a:effectLst>
          <a:extLst/>
        </p:spPr>
      </p:pic>
      <p:sp>
        <p:nvSpPr>
          <p:cNvPr id="96259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en-US" smtClean="0">
                <a:latin typeface="Trebuchet MS" pitchFamily="34" charset="0"/>
                <a:cs typeface="Trebuchet MS" pitchFamily="34" charset="0"/>
              </a:rPr>
              <a:t>3D-</a:t>
            </a:r>
            <a:r>
              <a:rPr lang="ru-RU" smtClean="0">
                <a:latin typeface="Trebuchet MS" pitchFamily="34" charset="0"/>
                <a:cs typeface="Trebuchet MS" pitchFamily="34" charset="0"/>
              </a:rPr>
              <a:t>модель здания реактора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19372" y="1096119"/>
            <a:ext cx="4940374" cy="4982614"/>
          </a:xfrm>
          <a:prstGeom prst="rect">
            <a:avLst/>
          </a:prstGeom>
          <a:ln>
            <a:noFill/>
          </a:ln>
          <a:effectLst>
            <a:glow rad="63500">
              <a:schemeClr val="bg1">
                <a:alpha val="90000"/>
              </a:schemeClr>
            </a:glow>
            <a:softEdge rad="112500"/>
          </a:effectLst>
          <a:extLst/>
        </p:spPr>
      </p:pic>
      <p:sp>
        <p:nvSpPr>
          <p:cNvPr id="98306" name="Заголовок 1"/>
          <p:cNvSpPr>
            <a:spLocks noGrp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en-US" smtClean="0">
                <a:latin typeface="Trebuchet MS" pitchFamily="34" charset="0"/>
                <a:cs typeface="Trebuchet MS" pitchFamily="34" charset="0"/>
              </a:rPr>
              <a:t>3D-</a:t>
            </a:r>
            <a:r>
              <a:rPr lang="ru-RU" smtClean="0">
                <a:latin typeface="Trebuchet MS" pitchFamily="34" charset="0"/>
                <a:cs typeface="Trebuchet MS" pitchFamily="34" charset="0"/>
              </a:rPr>
              <a:t>модель здания турбины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6954" r="18490" b="16525"/>
          <a:stretch/>
        </p:blipFill>
        <p:spPr bwMode="auto">
          <a:xfrm>
            <a:off x="64736" y="1070099"/>
            <a:ext cx="5416550" cy="272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bg1">
                <a:alpha val="90000"/>
              </a:schemeClr>
            </a:glow>
            <a:softEdge rad="112522"/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 rotWithShape="1">
          <a:blip r:embed="rId4" cstate="print"/>
          <a:srcRect l="10770" t="4427" b="11670"/>
          <a:stretch/>
        </p:blipFill>
        <p:spPr bwMode="auto">
          <a:xfrm>
            <a:off x="5397388" y="1070099"/>
            <a:ext cx="3665692" cy="193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bg1">
                <a:alpha val="90000"/>
              </a:schemeClr>
            </a:glow>
            <a:softEdge rad="112522"/>
          </a:effec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36" y="3731298"/>
            <a:ext cx="4066177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bg1">
                <a:alpha val="90000"/>
              </a:schemeClr>
            </a:glow>
            <a:softEdge rad="112522"/>
          </a:effectLst>
        </p:spPr>
      </p:pic>
      <p:pic>
        <p:nvPicPr>
          <p:cNvPr id="2765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1425" y="2761335"/>
            <a:ext cx="528165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bg1">
                <a:alpha val="90000"/>
              </a:schemeClr>
            </a:glow>
            <a:softEdge rad="112522"/>
          </a:effectLst>
        </p:spPr>
      </p:pic>
      <p:sp>
        <p:nvSpPr>
          <p:cNvPr id="99333" name="Заголовок 1"/>
          <p:cNvSpPr>
            <a:spLocks noGrp="1"/>
          </p:cNvSpPr>
          <p:nvPr>
            <p:ph type="title"/>
          </p:nvPr>
        </p:nvSpPr>
        <p:spPr>
          <a:xfrm>
            <a:off x="561975" y="223838"/>
            <a:ext cx="8124825" cy="412750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Реализация Проекта организации строительства в современной информационной среде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54013"/>
            <a:ext cx="8124825" cy="412750"/>
          </a:xfrm>
        </p:spPr>
        <p:txBody>
          <a:bodyPr/>
          <a:lstStyle/>
          <a:p>
            <a:r>
              <a:rPr lang="ru-RU" sz="2800" smtClean="0">
                <a:latin typeface="Trebuchet MS" pitchFamily="34" charset="0"/>
                <a:cs typeface="Trebuchet MS" pitchFamily="34" charset="0"/>
              </a:rPr>
              <a:t>Центр виртуального прототипирования</a:t>
            </a: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5122863" y="1989138"/>
            <a:ext cx="3859212" cy="39338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600"/>
              </a:spcAft>
              <a:defRPr/>
            </a:pPr>
            <a:r>
              <a:rPr lang="ru-RU" sz="1900" dirty="0">
                <a:solidFill>
                  <a:schemeClr val="accent4">
                    <a:lumMod val="50000"/>
                  </a:schemeClr>
                </a:solidFill>
              </a:rPr>
              <a:t>Практическое применение комплекса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60000" indent="-342900" algn="just" fontAlgn="auto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900" b="0" dirty="0">
                <a:solidFill>
                  <a:srgbClr val="4F81BD">
                    <a:lumMod val="75000"/>
                  </a:srgbClr>
                </a:solidFill>
              </a:rPr>
              <a:t>Планирование и анализ проектных решений</a:t>
            </a:r>
          </a:p>
          <a:p>
            <a:pPr marL="360000" indent="-342900" algn="just" fontAlgn="auto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900" b="0" dirty="0">
                <a:solidFill>
                  <a:srgbClr val="4F81BD">
                    <a:lumMod val="75000"/>
                  </a:srgbClr>
                </a:solidFill>
              </a:rPr>
              <a:t>Отработка процессов эксплуатации, технического обслуживания и ремонта АЭС</a:t>
            </a:r>
          </a:p>
          <a:p>
            <a:pPr marL="360000" indent="-342900" algn="just" fontAlgn="auto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900" b="0" dirty="0">
                <a:solidFill>
                  <a:srgbClr val="4F81BD">
                    <a:lumMod val="75000"/>
                  </a:srgbClr>
                </a:solidFill>
              </a:rPr>
              <a:t>Моделирование действий при возникновении чрезвычайных ситуаций</a:t>
            </a:r>
          </a:p>
          <a:p>
            <a:pPr marL="360000" indent="-342900" algn="just" fontAlgn="auto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900" b="0" dirty="0">
                <a:solidFill>
                  <a:srgbClr val="4F81BD">
                    <a:lumMod val="75000"/>
                  </a:srgbClr>
                </a:solidFill>
              </a:rPr>
              <a:t>Возможность использования в качестве полигона для ситуационно-кризисного центра</a:t>
            </a:r>
          </a:p>
        </p:txBody>
      </p:sp>
      <p:pic>
        <p:nvPicPr>
          <p:cNvPr id="6" name="Рисунок 2" descr="pi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" y="1893888"/>
            <a:ext cx="4587875" cy="402907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/>
        </p:spPr>
      </p:pic>
      <p:sp>
        <p:nvSpPr>
          <p:cNvPr id="14" name="Содержимое 4"/>
          <p:cNvSpPr txBox="1">
            <a:spLocks/>
          </p:cNvSpPr>
          <p:nvPr/>
        </p:nvSpPr>
        <p:spPr bwMode="auto">
          <a:xfrm>
            <a:off x="493713" y="1141413"/>
            <a:ext cx="8399462" cy="7524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>
            <a:lvl1pPr marL="358775" indent="-358775" algn="l" rtl="0" eaLnBrk="0" fontAlgn="base" hangingPunct="0">
              <a:spcBef>
                <a:spcPct val="40000"/>
              </a:spcBef>
              <a:spcAft>
                <a:spcPct val="2000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0" fontAlgn="base" hangingPunct="0">
              <a:spcBef>
                <a:spcPct val="0"/>
              </a:spcBef>
              <a:spcAft>
                <a:spcPct val="2000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892175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4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10000"/>
              <a:buFontTx/>
              <a:buNone/>
              <a:defRPr/>
            </a:pP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Разработан и создан комплекс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10000"/>
              <a:buFontTx/>
              <a:buNone/>
              <a:defRPr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«Центр виртуального прототипирования»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3" y="1285875"/>
          <a:ext cx="8572500" cy="4448175"/>
        </p:xfrm>
        <a:graphic>
          <a:graphicData uri="http://schemas.openxmlformats.org/drawingml/2006/table">
            <a:tbl>
              <a:tblPr/>
              <a:tblGrid>
                <a:gridCol w="2325687"/>
                <a:gridCol w="922338"/>
                <a:gridCol w="1014412"/>
                <a:gridCol w="992188"/>
                <a:gridCol w="1012825"/>
                <a:gridCol w="1106487"/>
                <a:gridCol w="1198563"/>
              </a:tblGrid>
              <a:tr h="56017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363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конкурентоспособности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363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ABWR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1350 МВт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Hitachi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-1000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1170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МВт (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Westinghouse)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36363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APR-1400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МВт (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KHNP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ESBWR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1550 МВт 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EPR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1600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МВт 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Areva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363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ВВЭР-ТОИ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1255 МВт </a:t>
                      </a:r>
                      <a:b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(АЭП)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CFE5"/>
                    </a:solidFill>
                  </a:tcPr>
                </a:tc>
              </a:tr>
              <a:tr h="627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КПД, % брутто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37,9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готовности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%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&gt;90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&gt;87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&gt;90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Продолжительность строительства от первого бетона до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физпуска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мес. 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 плавления активной зоны реактора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(10)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</a:t>
                      </a:r>
                      <a:endParaRPr kumimoji="0" lang="ru-RU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(10)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</a:t>
                      </a:r>
                      <a:endParaRPr kumimoji="0" lang="ru-RU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(10)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endParaRPr kumimoji="0" lang="ru-RU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(10)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endParaRPr kumimoji="0" lang="ru-RU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(10)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</a:t>
                      </a:r>
                      <a:endParaRPr kumimoji="0" lang="ru-RU" sz="1400" b="0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2,9× (10)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 занимаемых земель, га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Удельные капитальные затраты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-строительство,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$/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кВт (*)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Себестоимость электроэнергии,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кВт×ч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0225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0241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0196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0215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0219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48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1928813"/>
            <a:ext cx="857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28813"/>
            <a:ext cx="7858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4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1928813"/>
            <a:ext cx="7143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1928813"/>
            <a:ext cx="785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1928813"/>
            <a:ext cx="857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7" name="Picture 11" descr="http://www.atomic-energy.ru/files/images/2011/12/vver-toi-3d%5B1%5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50" y="1928813"/>
            <a:ext cx="1000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8" name="Заголовок 1"/>
          <p:cNvSpPr>
            <a:spLocks noGrp="1"/>
          </p:cNvSpPr>
          <p:nvPr>
            <p:ph type="title"/>
          </p:nvPr>
        </p:nvSpPr>
        <p:spPr>
          <a:xfrm>
            <a:off x="561975" y="161925"/>
            <a:ext cx="8124825" cy="695325"/>
          </a:xfrm>
        </p:spPr>
        <p:txBody>
          <a:bodyPr/>
          <a:lstStyle/>
          <a:p>
            <a:r>
              <a:rPr lang="ru-RU" smtClean="0">
                <a:latin typeface="Trebuchet MS" pitchFamily="34" charset="0"/>
                <a:cs typeface="Trebuchet MS" pitchFamily="34" charset="0"/>
              </a:rPr>
              <a:t>Технико-экономические характеристики конкурентных проектов</a:t>
            </a:r>
          </a:p>
        </p:txBody>
      </p:sp>
      <p:sp>
        <p:nvSpPr>
          <p:cNvPr id="102489" name="TextBox 2"/>
          <p:cNvSpPr txBox="1">
            <a:spLocks noChangeArrowheads="1"/>
          </p:cNvSpPr>
          <p:nvPr/>
        </p:nvSpPr>
        <p:spPr bwMode="auto">
          <a:xfrm>
            <a:off x="214313" y="5757863"/>
            <a:ext cx="4214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* - по данным ОАО «ВНИИАЭС»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Содержимое 2"/>
          <p:cNvSpPr>
            <a:spLocks noGrp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/>
          <a:lstStyle/>
          <a:p>
            <a:pPr algn="ctr">
              <a:spcBef>
                <a:spcPct val="0"/>
              </a:spcBef>
            </a:pPr>
            <a:endParaRPr lang="ru-RU" sz="4400" smtClean="0">
              <a:latin typeface="Trebuchet MS" pitchFamily="34" charset="0"/>
            </a:endParaRPr>
          </a:p>
          <a:p>
            <a:pPr algn="ctr">
              <a:spcBef>
                <a:spcPct val="0"/>
              </a:spcBef>
            </a:pPr>
            <a:endParaRPr lang="ru-RU" sz="4400" smtClean="0">
              <a:latin typeface="Trebuchet MS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4400" smtClean="0">
                <a:latin typeface="Arial" charset="0"/>
                <a:cs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54013"/>
            <a:ext cx="8124825" cy="412750"/>
          </a:xfrm>
          <a:solidFill>
            <a:schemeClr val="bg1">
              <a:alpha val="50195"/>
            </a:schemeClr>
          </a:solidFill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0" smtClean="0">
                <a:solidFill>
                  <a:srgbClr val="084996"/>
                </a:solidFill>
                <a:latin typeface="Impact" pitchFamily="34" charset="0"/>
                <a:cs typeface="Trebuchet MS" pitchFamily="34" charset="0"/>
              </a:rPr>
              <a:t>Основные цели при разработке</a:t>
            </a:r>
            <a:br>
              <a:rPr lang="ru-RU" sz="3600" b="0" smtClean="0">
                <a:solidFill>
                  <a:srgbClr val="084996"/>
                </a:solidFill>
                <a:latin typeface="Impact" pitchFamily="34" charset="0"/>
                <a:cs typeface="Trebuchet MS" pitchFamily="34" charset="0"/>
              </a:rPr>
            </a:br>
            <a:r>
              <a:rPr lang="ru-RU" sz="3600" b="0" smtClean="0">
                <a:solidFill>
                  <a:srgbClr val="084996"/>
                </a:solidFill>
                <a:latin typeface="Impact" pitchFamily="34" charset="0"/>
                <a:cs typeface="Trebuchet MS" pitchFamily="34" charset="0"/>
              </a:rPr>
              <a:t>новых проектов РУ: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561975" y="1144588"/>
            <a:ext cx="8064500" cy="4749800"/>
          </a:xfrm>
        </p:spPr>
        <p:txBody>
          <a:bodyPr rtlCol="0">
            <a:normAutofit fontScale="92500" lnSpcReduction="20000"/>
          </a:bodyPr>
          <a:lstStyle/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повышение единичной мощности реактора;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увеличения срока службы основного оборудования РУ;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повышение КИУМ;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дальнейшее совершенствование систем безопасности с целью ограничения доз облучения персонала и выхода радиоактивных веществ в окружающую среду в условиях НЭ, ПА, ЗПА;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уменьшение объема радиоактивных отходов;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исключение возможности внезапных больших разрывов трубопроводов первого контура за счет внедрения концепции ТПР;</a:t>
            </a:r>
          </a:p>
          <a:p>
            <a:pPr marL="282575" fontAlgn="auto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максимальное удовлетворение требований потенциального заказчика по качеству, обоснованности проекта, потребительским свойствам РУ в составе энергоблока (к примеру, требование по маневренности, использование </a:t>
            </a:r>
            <a:r>
              <a:rPr lang="ru-RU" sz="1600" dirty="0" err="1">
                <a:solidFill>
                  <a:schemeClr val="accent2"/>
                </a:solidFill>
                <a:latin typeface="Arial" charset="0"/>
              </a:rPr>
              <a:t>МОХ-топлива</a:t>
            </a:r>
            <a:r>
              <a:rPr lang="ru-RU" sz="1600" dirty="0">
                <a:solidFill>
                  <a:schemeClr val="accent2"/>
                </a:solidFill>
                <a:latin typeface="Arial" charset="0"/>
              </a:rPr>
              <a:t> и др.), надежности эксплуатации;</a:t>
            </a:r>
          </a:p>
          <a:p>
            <a:pPr marL="282575" fontAlgn="auto">
              <a:spcBef>
                <a:spcPct val="20000"/>
              </a:spcBef>
              <a:buFontTx/>
              <a:buBlip>
                <a:blip r:embed="rId2"/>
              </a:buBlip>
              <a:defRPr/>
            </a:pPr>
            <a:endParaRPr lang="ru-RU" sz="160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15925" y="209550"/>
            <a:ext cx="7343775" cy="585788"/>
          </a:xfrm>
        </p:spPr>
        <p:txBody>
          <a:bodyPr/>
          <a:lstStyle/>
          <a:p>
            <a:r>
              <a:rPr lang="ru-RU" sz="3600" smtClean="0">
                <a:latin typeface="Impact" pitchFamily="34" charset="0"/>
                <a:cs typeface="Trebuchet MS" pitchFamily="34" charset="0"/>
              </a:rPr>
              <a:t>Проектные основы РУ ВВЭР-1200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7675" y="1606550"/>
            <a:ext cx="7696200" cy="1600200"/>
          </a:xfrm>
        </p:spPr>
        <p:txBody>
          <a:bodyPr/>
          <a:lstStyle/>
          <a:p>
            <a:pPr indent="476250" algn="just">
              <a:lnSpc>
                <a:spcPct val="90000"/>
              </a:lnSpc>
              <a:spcBef>
                <a:spcPct val="0"/>
              </a:spcBef>
            </a:pPr>
            <a:endParaRPr lang="ru-RU" smtClean="0">
              <a:latin typeface="Arial" charset="0"/>
            </a:endParaRPr>
          </a:p>
          <a:p>
            <a:pPr indent="476250" algn="just">
              <a:lnSpc>
                <a:spcPct val="90000"/>
              </a:lnSpc>
              <a:spcBef>
                <a:spcPct val="0"/>
              </a:spcBef>
            </a:pPr>
            <a:r>
              <a:rPr lang="ru-RU" smtClean="0">
                <a:latin typeface="Arial" charset="0"/>
              </a:rPr>
              <a:t>Среди проектных основ можно выделить три основные группы: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517525" y="847725"/>
            <a:ext cx="67691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Основные группы проектных основ</a:t>
            </a: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447675" y="2644775"/>
            <a:ext cx="8497888" cy="273208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/>
          <a:lstStyle/>
          <a:p>
            <a:pPr marL="290513" indent="-290513">
              <a:lnSpc>
                <a:spcPct val="14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FF0066"/>
                </a:solidFill>
              </a:rPr>
              <a:t>Свойства внутренней самозащищенности;</a:t>
            </a:r>
          </a:p>
          <a:p>
            <a:pPr marL="290513" indent="-290513">
              <a:lnSpc>
                <a:spcPct val="14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FF0066"/>
                </a:solidFill>
              </a:rPr>
              <a:t>Свойства пассивной безопасности;</a:t>
            </a:r>
          </a:p>
          <a:p>
            <a:pPr marL="290513" indent="-290513">
              <a:lnSpc>
                <a:spcPct val="14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FF0066"/>
                </a:solidFill>
              </a:rPr>
              <a:t>Обеспечение целостности барьеров безопасности</a:t>
            </a:r>
            <a:r>
              <a:rPr lang="ru-RU" sz="2400">
                <a:solidFill>
                  <a:srgbClr val="FF006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60363" y="171450"/>
            <a:ext cx="7324725" cy="585788"/>
          </a:xfrm>
        </p:spPr>
        <p:txBody>
          <a:bodyPr/>
          <a:lstStyle/>
          <a:p>
            <a:r>
              <a:rPr lang="ru-RU" sz="3600" smtClean="0">
                <a:latin typeface="Impact" pitchFamily="34" charset="0"/>
                <a:cs typeface="Trebuchet MS" pitchFamily="34" charset="0"/>
              </a:rPr>
              <a:t>Проектные основы РУ ВВЭР-1200</a:t>
            </a: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58775" y="847725"/>
            <a:ext cx="6769100" cy="366713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Свойства внутренней самозащищенности</a:t>
            </a:r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229600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срабатывание органов регулирования в режиме аварийной защиты на основе гравитационных сил;</a:t>
            </a:r>
          </a:p>
          <a:p>
            <a:pPr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самоограничение </a:t>
            </a:r>
            <a:r>
              <a:rPr lang="ru-RU" dirty="0" err="1">
                <a:latin typeface="Arial" charset="0"/>
              </a:rPr>
              <a:t>энерговыделения</a:t>
            </a:r>
            <a:r>
              <a:rPr lang="ru-RU" dirty="0">
                <a:latin typeface="Arial" charset="0"/>
              </a:rPr>
              <a:t> активной зоны за счет отрицательных коэффициентов реактивности по температуре топлива и теплоносителя, по мощности;</a:t>
            </a:r>
          </a:p>
          <a:p>
            <a:pPr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отсутствие врезок и отверстий ниже главных патрубков корпуса реактора и, соответственно, ниже верхней отметки активной зоны;</a:t>
            </a:r>
          </a:p>
          <a:p>
            <a:pPr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применение пассивных элементов, отсечных, ограничительных и сбросных устройств;</a:t>
            </a:r>
          </a:p>
          <a:p>
            <a:pPr algn="just"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" charset="0"/>
              </a:rPr>
              <a:t>использование инерционного выбега специальных маховых масс ГЦНА для обеспечения необходимого спада расхода через активную зону при обесточивании.</a:t>
            </a:r>
          </a:p>
          <a:p>
            <a:pPr fontAlgn="auto">
              <a:lnSpc>
                <a:spcPct val="110000"/>
              </a:lnSpc>
              <a:buFont typeface="Wingdings" pitchFamily="2" charset="2"/>
              <a:buChar char="Ø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387350" y="209550"/>
            <a:ext cx="7240588" cy="585788"/>
          </a:xfrm>
        </p:spPr>
        <p:txBody>
          <a:bodyPr/>
          <a:lstStyle/>
          <a:p>
            <a:r>
              <a:rPr lang="ru-RU" sz="3600" smtClean="0">
                <a:latin typeface="Impact" pitchFamily="34" charset="0"/>
                <a:cs typeface="Trebuchet MS" pitchFamily="34" charset="0"/>
              </a:rPr>
              <a:t>Проектные основы РУ ВВЭР-1200</a:t>
            </a:r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368300" y="912813"/>
            <a:ext cx="8153400" cy="366712"/>
          </a:xfrm>
          <a:prstGeom prst="rect">
            <a:avLst/>
          </a:prstGeom>
          <a:solidFill>
            <a:srgbClr val="0849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Свойства пассивной безопасности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ru-RU">
                <a:solidFill>
                  <a:schemeClr val="bg1"/>
                </a:solidFill>
              </a:rPr>
              <a:t>(в сравнении с ВВЭР-1000 и </a:t>
            </a:r>
            <a:r>
              <a:rPr lang="en-US">
                <a:solidFill>
                  <a:schemeClr val="bg1"/>
                </a:solidFill>
              </a:rPr>
              <a:t>PWR</a:t>
            </a:r>
            <a:r>
              <a:rPr lang="ru-RU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228600" y="1524000"/>
            <a:ext cx="8305800" cy="45720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algn="just">
              <a:lnSpc>
                <a:spcPct val="11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увеличенный объем теплоносителя над активной зоной реактора в сравнении с ВВЭР-1000 (тип В-320</a:t>
            </a:r>
            <a:r>
              <a:rPr lang="en-US">
                <a:solidFill>
                  <a:schemeClr val="accent2"/>
                </a:solidFill>
              </a:rPr>
              <a:t>)</a:t>
            </a:r>
            <a:r>
              <a:rPr lang="ru-RU">
                <a:solidFill>
                  <a:schemeClr val="accent2"/>
                </a:solidFill>
              </a:rPr>
              <a:t>;</a:t>
            </a:r>
          </a:p>
          <a:p>
            <a:pPr marL="285750" indent="-285750" algn="just">
              <a:lnSpc>
                <a:spcPct val="11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больший объем теплоносителя в первом контуре по отношению к массе топлива и тепловой мощности активной зоны реактора (по сравнению с </a:t>
            </a:r>
            <a:r>
              <a:rPr lang="en-US">
                <a:solidFill>
                  <a:schemeClr val="accent2"/>
                </a:solidFill>
              </a:rPr>
              <a:t>PWR</a:t>
            </a:r>
            <a:r>
              <a:rPr lang="ru-RU">
                <a:solidFill>
                  <a:schemeClr val="accent2"/>
                </a:solidFill>
              </a:rPr>
              <a:t>);</a:t>
            </a:r>
          </a:p>
          <a:p>
            <a:pPr marL="285750" indent="-285750" algn="just">
              <a:lnSpc>
                <a:spcPct val="11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больший объем компенсатора давления (по сравнению с </a:t>
            </a:r>
            <a:r>
              <a:rPr lang="en-US">
                <a:solidFill>
                  <a:schemeClr val="accent2"/>
                </a:solidFill>
              </a:rPr>
              <a:t>PWR</a:t>
            </a:r>
            <a:r>
              <a:rPr lang="ru-RU">
                <a:solidFill>
                  <a:schemeClr val="accent2"/>
                </a:solidFill>
              </a:rPr>
              <a:t>);</a:t>
            </a:r>
          </a:p>
          <a:p>
            <a:pPr marL="285750" indent="-285750" algn="just">
              <a:lnSpc>
                <a:spcPct val="11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использование горизонтальных парогенераторов с большим объемом воды во втором контуре по сравнению с </a:t>
            </a:r>
            <a:r>
              <a:rPr lang="en-US">
                <a:solidFill>
                  <a:schemeClr val="accent2"/>
                </a:solidFill>
              </a:rPr>
              <a:t>PWR</a:t>
            </a:r>
            <a:r>
              <a:rPr lang="ru-RU">
                <a:solidFill>
                  <a:schemeClr val="accent2"/>
                </a:solidFill>
              </a:rPr>
              <a:t> и увеличенным объемом по сравнению с ВВЭР-1000;</a:t>
            </a:r>
          </a:p>
          <a:p>
            <a:pPr marL="285750" indent="-285750" algn="just">
              <a:lnSpc>
                <a:spcPct val="11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>
                <a:solidFill>
                  <a:schemeClr val="accent2"/>
                </a:solidFill>
              </a:rPr>
              <a:t>использование дополнительного объема воды в гидроемкостях системы охлаждения активной зоны второй ступени (для НВАЭС-2 по сравнению с ВВЭР-1000 и с </a:t>
            </a:r>
            <a:r>
              <a:rPr lang="en-US">
                <a:solidFill>
                  <a:schemeClr val="accent2"/>
                </a:solidFill>
              </a:rPr>
              <a:t>PWR</a:t>
            </a:r>
            <a:r>
              <a:rPr lang="ru-RU">
                <a:solidFill>
                  <a:schemeClr val="accent2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t shablon 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test shablon 3</Template>
  <TotalTime>4381</TotalTime>
  <Words>4376</Words>
  <Application>Microsoft Office PowerPoint</Application>
  <PresentationFormat>On-screen Show (4:3)</PresentationFormat>
  <Paragraphs>780</Paragraphs>
  <Slides>57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77" baseType="lpstr">
      <vt:lpstr>Trebuchet MS</vt:lpstr>
      <vt:lpstr>Arial</vt:lpstr>
      <vt:lpstr>Calibri</vt:lpstr>
      <vt:lpstr>Circe</vt:lpstr>
      <vt:lpstr>Tahoma</vt:lpstr>
      <vt:lpstr>Impact</vt:lpstr>
      <vt:lpstr>Wingdings</vt:lpstr>
      <vt:lpstr>Times New Roman</vt:lpstr>
      <vt:lpstr>Symbol</vt:lpstr>
      <vt:lpstr>Myriad Pro</vt:lpstr>
      <vt:lpstr>test shablon 3</vt:lpstr>
      <vt:lpstr>test shablon 3</vt:lpstr>
      <vt:lpstr>test shablon 3</vt:lpstr>
      <vt:lpstr>test shablon 3</vt:lpstr>
      <vt:lpstr>test shablon 3</vt:lpstr>
      <vt:lpstr>test shablon 3</vt:lpstr>
      <vt:lpstr>test shablon 3</vt:lpstr>
      <vt:lpstr>test shablon 3</vt:lpstr>
      <vt:lpstr>test shablon 3</vt:lpstr>
      <vt:lpstr>Image</vt:lpstr>
      <vt:lpstr>Эволюционное развитие проектов реакторных установок АЭС с ВВЭР большой мощности: В-320, АЭС-2006, ВВЭР-ТОИ</vt:lpstr>
      <vt:lpstr>ВВДЕНИЕ</vt:lpstr>
      <vt:lpstr>СЕРИЙНАЯ РУ ВВЭР-1000 (В-320)</vt:lpstr>
      <vt:lpstr>СЕРИЙНАЯ РУ ВВЭР-1000 (В-320)</vt:lpstr>
      <vt:lpstr> СЕРИЙНАЯ РУ ВВЭР-1000 (В-320)</vt:lpstr>
      <vt:lpstr>Основные цели при разработке новых проектов РУ:</vt:lpstr>
      <vt:lpstr>Проектные основы РУ ВВЭР-1200</vt:lpstr>
      <vt:lpstr>Проектные основы РУ ВВЭР-1200</vt:lpstr>
      <vt:lpstr>Проектные основы РУ ВВЭР-1200</vt:lpstr>
      <vt:lpstr>Проектные основы РУ ВВЭР-1200</vt:lpstr>
      <vt:lpstr>АЭС-2006 Основные  целевые показатели :</vt:lpstr>
      <vt:lpstr>АЭС-2006 Основные  целевые показатели :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АЭС-2006 Эволюционный усовершенствованный проект</vt:lpstr>
      <vt:lpstr>АЭС-2006 Эволюционный усовершенствованный проект</vt:lpstr>
      <vt:lpstr>АЭС-2006 Эволюционный усовершенствованный проект</vt:lpstr>
      <vt:lpstr>Слайд 29</vt:lpstr>
      <vt:lpstr>Слайд 30</vt:lpstr>
      <vt:lpstr>Проект АЭС-2006</vt:lpstr>
      <vt:lpstr>Цели Проекта «ВВЭР-ТОИ»</vt:lpstr>
      <vt:lpstr>Принципы, заложенные в Проект «ВВЭР-ТОИ»</vt:lpstr>
      <vt:lpstr>Основные технико-экономические требования к Проекту «ВВЭР-ТОИ»</vt:lpstr>
      <vt:lpstr>Основные технико-экономические требования к Проекту «ВВЭР-ТОИ»</vt:lpstr>
      <vt:lpstr>Слайд 36</vt:lpstr>
      <vt:lpstr>Реакторное здание. Компоновочные решения </vt:lpstr>
      <vt:lpstr>Реактор. Реакторная установка. Сравнение</vt:lpstr>
      <vt:lpstr>Реактор. Новое (1)</vt:lpstr>
      <vt:lpstr>АКТИВНАЯ ЗОНА</vt:lpstr>
      <vt:lpstr>Парогенератор. ГЦНА. Сравнение</vt:lpstr>
      <vt:lpstr>Внешние воздействия, защита от которых предусмотрена в Проекте «ВВЭР-ТОИ»</vt:lpstr>
      <vt:lpstr>Климатические условия</vt:lpstr>
      <vt:lpstr>Системы безопасности, применяемые в Проекте «ВВЭР-ТОИ» (максимальные объемы)</vt:lpstr>
      <vt:lpstr>Пассивные системы безопасности Проекта «ВВЭР-ТОИ»</vt:lpstr>
      <vt:lpstr>Системы пассивного залива активной зоны </vt:lpstr>
      <vt:lpstr>Система пассивного отвода тепла</vt:lpstr>
      <vt:lpstr>Общие данные. Сравнение</vt:lpstr>
      <vt:lpstr>Системы безопасности. Сравнение</vt:lpstr>
      <vt:lpstr>Достижения в области безопасности в Проекте «ВВЭР-ТОИ»</vt:lpstr>
      <vt:lpstr>Слайд 51</vt:lpstr>
      <vt:lpstr>3D-модель здания реактора</vt:lpstr>
      <vt:lpstr>3D-модель здания турбины</vt:lpstr>
      <vt:lpstr>Реализация Проекта организации строительства в современной информационной среде</vt:lpstr>
      <vt:lpstr>Центр виртуального прототипирования</vt:lpstr>
      <vt:lpstr>Технико-экономические характеристики конкурентных проектов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konukhova-mg</dc:creator>
  <cp:lastModifiedBy>Alex</cp:lastModifiedBy>
  <cp:revision>315</cp:revision>
  <cp:lastPrinted>2014-05-22T12:06:37Z</cp:lastPrinted>
  <dcterms:created xsi:type="dcterms:W3CDTF">2013-07-31T13:45:24Z</dcterms:created>
  <dcterms:modified xsi:type="dcterms:W3CDTF">2014-06-25T02:49:32Z</dcterms:modified>
</cp:coreProperties>
</file>