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Default Extension="wdp" ContentType="image/vnd.ms-photo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1" r:id="rId2"/>
    <p:sldId id="332" r:id="rId3"/>
    <p:sldId id="333" r:id="rId4"/>
    <p:sldId id="322" r:id="rId5"/>
    <p:sldId id="323" r:id="rId6"/>
    <p:sldId id="324" r:id="rId7"/>
    <p:sldId id="325" r:id="rId8"/>
    <p:sldId id="326" r:id="rId9"/>
    <p:sldId id="327" r:id="rId10"/>
    <p:sldId id="337" r:id="rId11"/>
    <p:sldId id="331" r:id="rId12"/>
    <p:sldId id="318" r:id="rId13"/>
    <p:sldId id="338" r:id="rId14"/>
    <p:sldId id="307" r:id="rId15"/>
    <p:sldId id="308" r:id="rId16"/>
    <p:sldId id="309" r:id="rId17"/>
    <p:sldId id="310" r:id="rId18"/>
    <p:sldId id="312" r:id="rId19"/>
    <p:sldId id="339" r:id="rId20"/>
    <p:sldId id="313" r:id="rId21"/>
    <p:sldId id="340" r:id="rId22"/>
    <p:sldId id="319" r:id="rId23"/>
    <p:sldId id="320" r:id="rId24"/>
    <p:sldId id="271" r:id="rId25"/>
  </p:sldIdLst>
  <p:sldSz cx="9144000" cy="6858000" type="screen4x3"/>
  <p:notesSz cx="6797675" cy="9928225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5BAE"/>
    <a:srgbClr val="4C4C4C"/>
    <a:srgbClr val="006EBE"/>
    <a:srgbClr val="990000"/>
    <a:srgbClr val="FF0000"/>
    <a:srgbClr val="606060"/>
    <a:srgbClr val="555B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26" autoAdjust="0"/>
    <p:restoredTop sz="82494" autoAdjust="0"/>
  </p:normalViewPr>
  <p:slideViewPr>
    <p:cSldViewPr snapToGrid="0" showGuides="1">
      <p:cViewPr varScale="1">
        <p:scale>
          <a:sx n="92" d="100"/>
          <a:sy n="92" d="100"/>
        </p:scale>
        <p:origin x="-120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</p:sldLst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howGuides="1">
      <p:cViewPr varScale="1">
        <p:scale>
          <a:sx n="91" d="100"/>
          <a:sy n="91" d="100"/>
        </p:scale>
        <p:origin x="-1374" y="-114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2.xml"/><Relationship Id="rId3" Type="http://schemas.openxmlformats.org/officeDocument/2006/relationships/slide" Target="slides/slide4.xml"/><Relationship Id="rId7" Type="http://schemas.openxmlformats.org/officeDocument/2006/relationships/slide" Target="slides/slide8.xml"/><Relationship Id="rId2" Type="http://schemas.openxmlformats.org/officeDocument/2006/relationships/slide" Target="slides/slide3.xml"/><Relationship Id="rId1" Type="http://schemas.openxmlformats.org/officeDocument/2006/relationships/slide" Target="slides/slide2.xml"/><Relationship Id="rId6" Type="http://schemas.openxmlformats.org/officeDocument/2006/relationships/slide" Target="slides/slide7.xml"/><Relationship Id="rId11" Type="http://schemas.openxmlformats.org/officeDocument/2006/relationships/slide" Target="slides/slide16.xml"/><Relationship Id="rId5" Type="http://schemas.openxmlformats.org/officeDocument/2006/relationships/slide" Target="slides/slide6.xml"/><Relationship Id="rId10" Type="http://schemas.openxmlformats.org/officeDocument/2006/relationships/slide" Target="slides/slide15.xml"/><Relationship Id="rId4" Type="http://schemas.openxmlformats.org/officeDocument/2006/relationships/slide" Target="slides/slide5.xml"/><Relationship Id="rId9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7"/>
  <c:chart>
    <c:autoTitleDeleted val="1"/>
    <c:view3D>
      <c:hPercent val="41"/>
      <c:rotY val="30"/>
      <c:depthPercent val="100"/>
      <c:rAngAx val="1"/>
    </c:view3D>
    <c:plotArea>
      <c:layout>
        <c:manualLayout>
          <c:layoutTarget val="inner"/>
          <c:xMode val="edge"/>
          <c:yMode val="edge"/>
          <c:x val="6.7307692307692374E-2"/>
          <c:y val="6.8376068376068383E-2"/>
          <c:w val="0.91895604395604358"/>
          <c:h val="0.64957264957264949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Кол-во выпускников</c:v>
                </c:pt>
              </c:strCache>
            </c:strRef>
          </c:tx>
          <c:dLbls>
            <c:dLbl>
              <c:idx val="0"/>
              <c:layout>
                <c:manualLayout>
                  <c:x val="5.4028405630813991E-3"/>
                  <c:y val="-1.8128619498073883E-2"/>
                </c:manualLayout>
              </c:layout>
              <c:showVal val="1"/>
            </c:dLbl>
            <c:dLbl>
              <c:idx val="1"/>
              <c:layout>
                <c:manualLayout>
                  <c:x val="4.3187278478129575E-3"/>
                  <c:y val="-1.104937009949325E-2"/>
                </c:manualLayout>
              </c:layout>
              <c:showVal val="1"/>
            </c:dLbl>
            <c:dLbl>
              <c:idx val="2"/>
              <c:layout>
                <c:manualLayout>
                  <c:x val="5.9818678797973453E-3"/>
                  <c:y val="-1.8289958305081986E-2"/>
                </c:manualLayout>
              </c:layout>
              <c:showVal val="1"/>
            </c:dLbl>
            <c:dLbl>
              <c:idx val="3"/>
              <c:layout>
                <c:manualLayout>
                  <c:x val="6.2715152510014029E-3"/>
                  <c:y val="-2.352164897268786E-2"/>
                </c:manualLayout>
              </c:layout>
              <c:showVal val="1"/>
            </c:dLbl>
            <c:dLbl>
              <c:idx val="4"/>
              <c:layout>
                <c:manualLayout>
                  <c:x val="9.3082816566122748E-3"/>
                  <c:y val="-2.2082728306877599E-2"/>
                </c:manualLayout>
              </c:layout>
              <c:showVal val="1"/>
            </c:dLbl>
            <c:dLbl>
              <c:idx val="5"/>
              <c:layout>
                <c:manualLayout>
                  <c:x val="9.5979290278162249E-3"/>
                  <c:y val="-2.8885839964684155E-2"/>
                </c:manualLayout>
              </c:layout>
              <c:showVal val="1"/>
            </c:dLbl>
            <c:dLbl>
              <c:idx val="6"/>
              <c:layout>
                <c:manualLayout>
                  <c:x val="1.1261069059800611E-2"/>
                  <c:y val="-1.6137145852363168E-2"/>
                </c:manualLayout>
              </c:layout>
              <c:showVal val="1"/>
            </c:dLbl>
            <c:dLbl>
              <c:idx val="7"/>
              <c:layout>
                <c:manualLayout>
                  <c:x val="1.0177090057378288E-2"/>
                  <c:y val="-3.0819636645159576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 cap="all" spc="0">
                    <a:ln w="9000" cmpd="sng">
                      <a:solidFill>
                        <a:schemeClr val="accent4">
                          <a:shade val="50000"/>
                          <a:satMod val="120000"/>
                        </a:schemeClr>
                      </a:solidFill>
                      <a:prstDash val="solid"/>
                    </a:ln>
                    <a:solidFill>
                      <a:schemeClr val="accent5">
                        <a:lumMod val="50000"/>
                      </a:schemeClr>
                    </a:solidFill>
                    <a:effectLst>
                      <a:reflection blurRad="12700" stA="28000" endPos="45000" dist="1000" dir="5400000" sy="-100000" algn="bl" rotWithShape="0"/>
                    </a:effectLst>
                  </a:defRPr>
                </a:pPr>
                <a:endParaRPr lang="ru-RU"/>
              </a:p>
            </c:txPr>
            <c:showVal val="1"/>
          </c:dLbls>
          <c:cat>
            <c:numRef>
              <c:f>Sheet1!$B$1:$I$1</c:f>
              <c:numCache>
                <c:formatCode>General</c:formatCode>
                <c:ptCount val="8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</c:numCache>
            </c:numRef>
          </c:cat>
          <c:val>
            <c:numRef>
              <c:f>Sheet1!$B$2:$I$2</c:f>
              <c:numCache>
                <c:formatCode>General</c:formatCode>
                <c:ptCount val="8"/>
                <c:pt idx="0">
                  <c:v>38</c:v>
                </c:pt>
                <c:pt idx="1">
                  <c:v>48</c:v>
                </c:pt>
                <c:pt idx="2">
                  <c:v>54</c:v>
                </c:pt>
                <c:pt idx="3">
                  <c:v>70</c:v>
                </c:pt>
                <c:pt idx="4">
                  <c:v>67</c:v>
                </c:pt>
                <c:pt idx="5">
                  <c:v>56</c:v>
                </c:pt>
                <c:pt idx="6">
                  <c:v>42</c:v>
                </c:pt>
                <c:pt idx="7">
                  <c:v>17</c:v>
                </c:pt>
              </c:numCache>
            </c:numRef>
          </c:val>
        </c:ser>
        <c:dLbls>
          <c:showVal val="1"/>
        </c:dLbls>
        <c:gapDepth val="0"/>
        <c:shape val="box"/>
        <c:axId val="101874304"/>
        <c:axId val="96806784"/>
        <c:axId val="0"/>
      </c:bar3DChart>
      <c:catAx>
        <c:axId val="101874304"/>
        <c:scaling>
          <c:orientation val="minMax"/>
        </c:scaling>
        <c:axPos val="b"/>
        <c:numFmt formatCode="General" sourceLinked="1"/>
        <c:tickLblPos val="low"/>
        <c:txPr>
          <a:bodyPr rot="0" vert="horz"/>
          <a:lstStyle/>
          <a:p>
            <a:pPr>
              <a:defRPr sz="1200"/>
            </a:pPr>
            <a:endParaRPr lang="ru-RU"/>
          </a:p>
        </c:txPr>
        <c:crossAx val="96806784"/>
        <c:crosses val="autoZero"/>
        <c:auto val="1"/>
        <c:lblAlgn val="ctr"/>
        <c:lblOffset val="100"/>
        <c:tickLblSkip val="1"/>
        <c:tickMarkSkip val="1"/>
      </c:catAx>
      <c:valAx>
        <c:axId val="96806784"/>
        <c:scaling>
          <c:orientation val="minMax"/>
        </c:scaling>
        <c:axPos val="l"/>
        <c:majorGridlines/>
        <c:numFmt formatCode="General" sourceLinked="1"/>
        <c:tickLblPos val="nextTo"/>
        <c:txPr>
          <a:bodyPr rot="0" vert="horz"/>
          <a:lstStyle/>
          <a:p>
            <a:pPr>
              <a:defRPr sz="1100"/>
            </a:pPr>
            <a:endParaRPr lang="ru-RU"/>
          </a:p>
        </c:txPr>
        <c:crossAx val="101874304"/>
        <c:crosses val="autoZero"/>
        <c:crossBetween val="between"/>
      </c:valAx>
    </c:plotArea>
    <c:legend>
      <c:legendPos val="b"/>
      <c:legendEntry>
        <c:idx val="0"/>
        <c:txPr>
          <a:bodyPr/>
          <a:lstStyle/>
          <a:p>
            <a:pPr>
              <a:defRPr sz="1400"/>
            </a:pPr>
            <a:endParaRPr lang="ru-RU"/>
          </a:p>
        </c:txPr>
      </c:legendEntry>
      <c:layout>
        <c:manualLayout>
          <c:xMode val="edge"/>
          <c:yMode val="edge"/>
          <c:x val="0.21925050176391489"/>
          <c:y val="0.82168543369302849"/>
          <c:w val="0.56696441313143264"/>
          <c:h val="0.10826210826210836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</c:chart>
  <c:spPr>
    <a:solidFill>
      <a:schemeClr val="bg1"/>
    </a:solidFill>
  </c:spPr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AB9A10-839C-472C-99BD-530FC685EE00}" type="doc">
      <dgm:prSet loTypeId="urn:microsoft.com/office/officeart/2005/8/layout/arrow2" loCatId="process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F0F500CE-9910-4FE6-8A85-90C3692B256F}">
      <dgm:prSet phldrT="[Текст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algn="ctr"/>
          <a:r>
            <a:rPr lang="ru-RU" sz="1400" b="1" cap="none" spc="50" dirty="0" smtClean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rebuchet MS" pitchFamily="34" charset="0"/>
            </a:rPr>
            <a:t>Реактор большой мощности канальный</a:t>
          </a:r>
          <a:endParaRPr lang="ru-RU" sz="1400" b="1" cap="none" spc="50" dirty="0">
            <a:ln w="11430"/>
            <a:solidFill>
              <a:srgbClr val="215BAE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F2F2DC7D-909F-48B8-9743-05C760354E9E}" type="sibTrans" cxnId="{0802337F-F5C9-42D6-B86F-7865854063A9}">
      <dgm:prSet/>
      <dgm:spPr/>
      <dgm:t>
        <a:bodyPr/>
        <a:lstStyle/>
        <a:p>
          <a:endParaRPr lang="ru-RU"/>
        </a:p>
      </dgm:t>
    </dgm:pt>
    <dgm:pt modelId="{48C3374C-9BC4-4F63-BEC4-B0EE8EE42736}" type="parTrans" cxnId="{0802337F-F5C9-42D6-B86F-7865854063A9}">
      <dgm:prSet/>
      <dgm:spPr/>
      <dgm:t>
        <a:bodyPr/>
        <a:lstStyle/>
        <a:p>
          <a:endParaRPr lang="ru-RU"/>
        </a:p>
      </dgm:t>
    </dgm:pt>
    <dgm:pt modelId="{B950C6F1-C556-49FD-8286-13A967F51449}">
      <dgm:prSet phldrT="[Текст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algn="ctr"/>
          <a:r>
            <a:rPr lang="ru-RU" sz="1400" b="1" cap="none" spc="50" dirty="0" smtClean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rebuchet MS" pitchFamily="34" charset="0"/>
            </a:rPr>
            <a:t>1954 год. </a:t>
          </a:r>
          <a:endParaRPr lang="en-US" sz="1400" b="1" cap="none" spc="50" dirty="0" smtClean="0">
            <a:ln w="11430"/>
            <a:solidFill>
              <a:srgbClr val="215BAE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Trebuchet MS" pitchFamily="34" charset="0"/>
          </a:endParaRPr>
        </a:p>
        <a:p>
          <a:pPr algn="ctr"/>
          <a:r>
            <a:rPr lang="ru-RU" sz="1400" b="1" cap="none" spc="50" dirty="0" smtClean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rebuchet MS" pitchFamily="34" charset="0"/>
            </a:rPr>
            <a:t>Пуск первой в мире АЭС</a:t>
          </a:r>
          <a:endParaRPr lang="ru-RU" sz="1400" b="1" cap="none" spc="50" dirty="0">
            <a:ln w="11430"/>
            <a:solidFill>
              <a:srgbClr val="215BAE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1140D789-4180-4EAF-9D6A-D979E5BC3A06}" type="sibTrans" cxnId="{D170E198-D917-4DDC-B571-35C8CD89E318}">
      <dgm:prSet/>
      <dgm:spPr/>
      <dgm:t>
        <a:bodyPr/>
        <a:lstStyle/>
        <a:p>
          <a:endParaRPr lang="ru-RU"/>
        </a:p>
      </dgm:t>
    </dgm:pt>
    <dgm:pt modelId="{855DEFCA-C847-4A84-B4FF-F1A399572C48}" type="parTrans" cxnId="{D170E198-D917-4DDC-B571-35C8CD89E318}">
      <dgm:prSet/>
      <dgm:spPr/>
      <dgm:t>
        <a:bodyPr/>
        <a:lstStyle/>
        <a:p>
          <a:endParaRPr lang="ru-RU"/>
        </a:p>
      </dgm:t>
    </dgm:pt>
    <dgm:pt modelId="{B543B683-46F2-4EAD-B18C-6D0F3E660D0F}">
      <dgm:prSet phldrT="[Текст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algn="ctr"/>
          <a:r>
            <a:rPr lang="ru-RU" sz="1400" b="1" cap="none" spc="50" dirty="0" smtClean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rebuchet MS" pitchFamily="34" charset="0"/>
            </a:rPr>
            <a:t>Промышленные уран графитовые реакторы</a:t>
          </a:r>
          <a:endParaRPr lang="ru-RU" sz="1400" b="1" cap="none" spc="50" dirty="0">
            <a:ln w="11430"/>
            <a:solidFill>
              <a:srgbClr val="215BAE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0F01FA64-088A-4DDC-92DD-CF081457C0AF}" type="sibTrans" cxnId="{A465AF5D-C25A-46D3-9ADD-81876B686E60}">
      <dgm:prSet/>
      <dgm:spPr/>
      <dgm:t>
        <a:bodyPr/>
        <a:lstStyle/>
        <a:p>
          <a:endParaRPr lang="ru-RU"/>
        </a:p>
      </dgm:t>
    </dgm:pt>
    <dgm:pt modelId="{9D82933C-666D-4B71-A711-268A9B625F30}" type="parTrans" cxnId="{A465AF5D-C25A-46D3-9ADD-81876B686E60}">
      <dgm:prSet/>
      <dgm:spPr/>
      <dgm:t>
        <a:bodyPr/>
        <a:lstStyle/>
        <a:p>
          <a:endParaRPr lang="ru-RU"/>
        </a:p>
      </dgm:t>
    </dgm:pt>
    <dgm:pt modelId="{0BB73D6A-0F9F-4531-B362-FC60F2A1FDE8}" type="pres">
      <dgm:prSet presAssocID="{63AB9A10-839C-472C-99BD-530FC685EE00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FD014F1-68DB-4670-8220-18B18B4AA0C2}" type="pres">
      <dgm:prSet presAssocID="{63AB9A10-839C-472C-99BD-530FC685EE00}" presName="arrow" presStyleLbl="bgShp" presStyleIdx="0" presStyleCnt="1" custLinFactNeighborX="55102" custLinFactNeighborY="72245"/>
      <dgm:spPr/>
    </dgm:pt>
    <dgm:pt modelId="{E35565BD-9895-42CC-AC64-84E357A78D6A}" type="pres">
      <dgm:prSet presAssocID="{63AB9A10-839C-472C-99BD-530FC685EE00}" presName="arrowDiagram3" presStyleCnt="0"/>
      <dgm:spPr/>
    </dgm:pt>
    <dgm:pt modelId="{345A277F-97EB-4678-A9FF-F25690100B26}" type="pres">
      <dgm:prSet presAssocID="{B543B683-46F2-4EAD-B18C-6D0F3E660D0F}" presName="bullet3a" presStyleLbl="node1" presStyleIdx="0" presStyleCnt="3" custLinFactNeighborX="-23310" custLinFactNeighborY="-5827"/>
      <dgm:spPr>
        <a:solidFill>
          <a:schemeClr val="accent2"/>
        </a:solidFill>
      </dgm:spPr>
    </dgm:pt>
    <dgm:pt modelId="{3EF7867C-F48A-4B78-A5B1-8BD41F941F0B}" type="pres">
      <dgm:prSet presAssocID="{B543B683-46F2-4EAD-B18C-6D0F3E660D0F}" presName="textBox3a" presStyleLbl="revTx" presStyleIdx="0" presStyleCnt="3" custScaleX="131497" custLinFactNeighborX="16219" custLinFactNeighborY="-385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AD5B4B-4FCC-4BC3-9762-BFF94276EBB6}" type="pres">
      <dgm:prSet presAssocID="{B950C6F1-C556-49FD-8286-13A967F51449}" presName="bullet3b" presStyleLbl="node1" presStyleIdx="1" presStyleCnt="3" custLinFactY="9804" custLinFactNeighborX="74146" custLinFactNeighborY="100000"/>
      <dgm:spPr>
        <a:solidFill>
          <a:schemeClr val="accent2"/>
        </a:solidFill>
      </dgm:spPr>
    </dgm:pt>
    <dgm:pt modelId="{A30D505E-75E1-479D-A681-ABD37E2E2FAA}" type="pres">
      <dgm:prSet presAssocID="{B950C6F1-C556-49FD-8286-13A967F51449}" presName="textBox3b" presStyleLbl="revTx" presStyleIdx="1" presStyleCnt="3" custScaleY="40331" custLinFactNeighborX="4419" custLinFactNeighborY="-485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02ADA0-7B67-4387-981D-3A17D8C38A8F}" type="pres">
      <dgm:prSet presAssocID="{F0F500CE-9910-4FE6-8A85-90C3692B256F}" presName="bullet3c" presStyleLbl="node1" presStyleIdx="2" presStyleCnt="3" custLinFactNeighborX="13572" custLinFactNeighborY="-43615"/>
      <dgm:spPr>
        <a:solidFill>
          <a:schemeClr val="accent2"/>
        </a:solidFill>
      </dgm:spPr>
    </dgm:pt>
    <dgm:pt modelId="{64E01176-9FA1-43B4-8C15-18A5C61795CB}" type="pres">
      <dgm:prSet presAssocID="{F0F500CE-9910-4FE6-8A85-90C3692B256F}" presName="textBox3c" presStyleLbl="revTx" presStyleIdx="2" presStyleCnt="3" custScaleX="89760" custScaleY="30274" custLinFactNeighborX="-5869" custLinFactNeighborY="-478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70E198-D917-4DDC-B571-35C8CD89E318}" srcId="{63AB9A10-839C-472C-99BD-530FC685EE00}" destId="{B950C6F1-C556-49FD-8286-13A967F51449}" srcOrd="1" destOrd="0" parTransId="{855DEFCA-C847-4A84-B4FF-F1A399572C48}" sibTransId="{1140D789-4180-4EAF-9D6A-D979E5BC3A06}"/>
    <dgm:cxn modelId="{5E2A85E7-63A3-46C2-9EB3-31E45D888529}" type="presOf" srcId="{B543B683-46F2-4EAD-B18C-6D0F3E660D0F}" destId="{3EF7867C-F48A-4B78-A5B1-8BD41F941F0B}" srcOrd="0" destOrd="0" presId="urn:microsoft.com/office/officeart/2005/8/layout/arrow2"/>
    <dgm:cxn modelId="{0802337F-F5C9-42D6-B86F-7865854063A9}" srcId="{63AB9A10-839C-472C-99BD-530FC685EE00}" destId="{F0F500CE-9910-4FE6-8A85-90C3692B256F}" srcOrd="2" destOrd="0" parTransId="{48C3374C-9BC4-4F63-BEC4-B0EE8EE42736}" sibTransId="{F2F2DC7D-909F-48B8-9743-05C760354E9E}"/>
    <dgm:cxn modelId="{DEFEDD83-0B00-4DFF-95C8-18A28AA6B959}" type="presOf" srcId="{F0F500CE-9910-4FE6-8A85-90C3692B256F}" destId="{64E01176-9FA1-43B4-8C15-18A5C61795CB}" srcOrd="0" destOrd="0" presId="urn:microsoft.com/office/officeart/2005/8/layout/arrow2"/>
    <dgm:cxn modelId="{6F6F8DC3-AB5F-4080-9599-B01DD1A3A8D5}" type="presOf" srcId="{63AB9A10-839C-472C-99BD-530FC685EE00}" destId="{0BB73D6A-0F9F-4531-B362-FC60F2A1FDE8}" srcOrd="0" destOrd="0" presId="urn:microsoft.com/office/officeart/2005/8/layout/arrow2"/>
    <dgm:cxn modelId="{8900933C-08A8-4402-842E-C81F3F903F60}" type="presOf" srcId="{B950C6F1-C556-49FD-8286-13A967F51449}" destId="{A30D505E-75E1-479D-A681-ABD37E2E2FAA}" srcOrd="0" destOrd="0" presId="urn:microsoft.com/office/officeart/2005/8/layout/arrow2"/>
    <dgm:cxn modelId="{A465AF5D-C25A-46D3-9ADD-81876B686E60}" srcId="{63AB9A10-839C-472C-99BD-530FC685EE00}" destId="{B543B683-46F2-4EAD-B18C-6D0F3E660D0F}" srcOrd="0" destOrd="0" parTransId="{9D82933C-666D-4B71-A711-268A9B625F30}" sibTransId="{0F01FA64-088A-4DDC-92DD-CF081457C0AF}"/>
    <dgm:cxn modelId="{7CCC059E-354C-4182-958E-201075DE3776}" type="presParOf" srcId="{0BB73D6A-0F9F-4531-B362-FC60F2A1FDE8}" destId="{BFD014F1-68DB-4670-8220-18B18B4AA0C2}" srcOrd="0" destOrd="0" presId="urn:microsoft.com/office/officeart/2005/8/layout/arrow2"/>
    <dgm:cxn modelId="{0D660AE7-EFDE-413A-B105-54529E68ABE6}" type="presParOf" srcId="{0BB73D6A-0F9F-4531-B362-FC60F2A1FDE8}" destId="{E35565BD-9895-42CC-AC64-84E357A78D6A}" srcOrd="1" destOrd="0" presId="urn:microsoft.com/office/officeart/2005/8/layout/arrow2"/>
    <dgm:cxn modelId="{201CE03B-32F9-446F-8938-5454FF9E47EF}" type="presParOf" srcId="{E35565BD-9895-42CC-AC64-84E357A78D6A}" destId="{345A277F-97EB-4678-A9FF-F25690100B26}" srcOrd="0" destOrd="0" presId="urn:microsoft.com/office/officeart/2005/8/layout/arrow2"/>
    <dgm:cxn modelId="{FE17BC3A-95EF-42EB-9D03-D95938DAF70B}" type="presParOf" srcId="{E35565BD-9895-42CC-AC64-84E357A78D6A}" destId="{3EF7867C-F48A-4B78-A5B1-8BD41F941F0B}" srcOrd="1" destOrd="0" presId="urn:microsoft.com/office/officeart/2005/8/layout/arrow2"/>
    <dgm:cxn modelId="{94A5524B-EA4B-4468-BDB2-6ADE94146EBF}" type="presParOf" srcId="{E35565BD-9895-42CC-AC64-84E357A78D6A}" destId="{E2AD5B4B-4FCC-4BC3-9762-BFF94276EBB6}" srcOrd="2" destOrd="0" presId="urn:microsoft.com/office/officeart/2005/8/layout/arrow2"/>
    <dgm:cxn modelId="{60F4DB0B-F561-495B-937D-DD484BCD8D00}" type="presParOf" srcId="{E35565BD-9895-42CC-AC64-84E357A78D6A}" destId="{A30D505E-75E1-479D-A681-ABD37E2E2FAA}" srcOrd="3" destOrd="0" presId="urn:microsoft.com/office/officeart/2005/8/layout/arrow2"/>
    <dgm:cxn modelId="{ACC40CFF-2E9B-453F-B4C7-E1D964603F49}" type="presParOf" srcId="{E35565BD-9895-42CC-AC64-84E357A78D6A}" destId="{3D02ADA0-7B67-4387-981D-3A17D8C38A8F}" srcOrd="4" destOrd="0" presId="urn:microsoft.com/office/officeart/2005/8/layout/arrow2"/>
    <dgm:cxn modelId="{48001B8D-4AF0-42BB-87D4-546EC896C59F}" type="presParOf" srcId="{E35565BD-9895-42CC-AC64-84E357A78D6A}" destId="{64E01176-9FA1-43B4-8C15-18A5C61795CB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2FCF895-5C92-4E7D-A16E-067D633FEAB4}" type="doc">
      <dgm:prSet loTypeId="urn:microsoft.com/office/officeart/2005/8/layout/matrix1" loCatId="matrix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75FF4CBC-F402-4A7D-B285-04F8841F6BDF}">
      <dgm:prSet phldrT="[Текст]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ru-RU" b="1" cap="none" spc="50" dirty="0" smtClean="0">
              <a:ln w="11430"/>
              <a:solidFill>
                <a:srgbClr val="4C4C4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Основные мероприятия:</a:t>
          </a:r>
          <a:endParaRPr lang="ru-RU" b="1" cap="none" spc="50" dirty="0">
            <a:ln w="11430"/>
            <a:solidFill>
              <a:srgbClr val="4C4C4C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4BB74CC0-024A-4A5B-BBEB-1576B7D73E1E}" type="parTrans" cxnId="{1D9B3AD8-0B17-4683-8925-3B4BFB9491F6}">
      <dgm:prSet/>
      <dgm:spPr/>
      <dgm:t>
        <a:bodyPr/>
        <a:lstStyle/>
        <a:p>
          <a:endParaRPr lang="ru-RU"/>
        </a:p>
      </dgm:t>
    </dgm:pt>
    <dgm:pt modelId="{BE881643-A737-4563-89EB-5DF06468FB9E}" type="sibTrans" cxnId="{1D9B3AD8-0B17-4683-8925-3B4BFB9491F6}">
      <dgm:prSet/>
      <dgm:spPr/>
      <dgm:t>
        <a:bodyPr/>
        <a:lstStyle/>
        <a:p>
          <a:endParaRPr lang="ru-RU"/>
        </a:p>
      </dgm:t>
    </dgm:pt>
    <dgm:pt modelId="{51091030-5AE3-4C7A-9C29-E9391B13E2FD}">
      <dgm:prSet phldrT="[Текст]"/>
      <dgm:spPr/>
      <dgm:t>
        <a:bodyPr/>
        <a:lstStyle/>
        <a:p>
          <a:r>
            <a:rPr lang="ru-RU" altLang="ru-RU" dirty="0" smtClean="0">
              <a:latin typeface="Trebuchet MS" pitchFamily="34" charset="0"/>
            </a:rPr>
            <a:t>Повышение эффективности и скорости срабатывания систем остановки реактора.</a:t>
          </a:r>
          <a:endParaRPr lang="ru-RU" dirty="0"/>
        </a:p>
      </dgm:t>
    </dgm:pt>
    <dgm:pt modelId="{C4411AA3-A60C-41C5-8FA4-F9C258207B9F}" type="parTrans" cxnId="{A7B861AF-5B61-4B58-B59D-3F0856ABFFFE}">
      <dgm:prSet/>
      <dgm:spPr/>
      <dgm:t>
        <a:bodyPr/>
        <a:lstStyle/>
        <a:p>
          <a:endParaRPr lang="ru-RU"/>
        </a:p>
      </dgm:t>
    </dgm:pt>
    <dgm:pt modelId="{3451B3FE-103C-4B64-8290-A00510721B5E}" type="sibTrans" cxnId="{A7B861AF-5B61-4B58-B59D-3F0856ABFFFE}">
      <dgm:prSet/>
      <dgm:spPr/>
      <dgm:t>
        <a:bodyPr/>
        <a:lstStyle/>
        <a:p>
          <a:endParaRPr lang="ru-RU"/>
        </a:p>
      </dgm:t>
    </dgm:pt>
    <dgm:pt modelId="{98419A13-5AE7-4281-9C37-9CC2011E1842}">
      <dgm:prSet phldrT="[Текст]"/>
      <dgm:spPr/>
      <dgm:t>
        <a:bodyPr/>
        <a:lstStyle/>
        <a:p>
          <a:r>
            <a:rPr lang="ru-RU" altLang="ru-RU" dirty="0" smtClean="0">
              <a:latin typeface="Trebuchet MS" pitchFamily="34" charset="0"/>
            </a:rPr>
            <a:t>Улучшение нейтронно-физических характеристик активной зоны.</a:t>
          </a:r>
          <a:endParaRPr lang="ru-RU" dirty="0"/>
        </a:p>
      </dgm:t>
    </dgm:pt>
    <dgm:pt modelId="{609661BF-7FE6-4AB9-8A1B-F55485392D94}" type="parTrans" cxnId="{B79CC26B-235C-41AE-9C6F-06D05C9172D4}">
      <dgm:prSet/>
      <dgm:spPr/>
      <dgm:t>
        <a:bodyPr/>
        <a:lstStyle/>
        <a:p>
          <a:endParaRPr lang="ru-RU"/>
        </a:p>
      </dgm:t>
    </dgm:pt>
    <dgm:pt modelId="{91411D41-269E-4F21-ACB5-DA34CF2CC590}" type="sibTrans" cxnId="{B79CC26B-235C-41AE-9C6F-06D05C9172D4}">
      <dgm:prSet/>
      <dgm:spPr/>
      <dgm:t>
        <a:bodyPr/>
        <a:lstStyle/>
        <a:p>
          <a:endParaRPr lang="ru-RU"/>
        </a:p>
      </dgm:t>
    </dgm:pt>
    <dgm:pt modelId="{CA8BA772-DE40-4FC2-9F36-3E0CAC1872DA}">
      <dgm:prSet phldrT="[Текст]"/>
      <dgm:spPr/>
      <dgm:t>
        <a:bodyPr/>
        <a:lstStyle/>
        <a:p>
          <a:r>
            <a:rPr lang="ru-RU" altLang="ru-RU" dirty="0" smtClean="0">
              <a:latin typeface="Trebuchet MS" pitchFamily="34" charset="0"/>
            </a:rPr>
            <a:t>Внедрение более эффективных средств </a:t>
          </a:r>
          <a:r>
            <a:rPr lang="en-US" altLang="ru-RU" dirty="0" smtClean="0">
              <a:latin typeface="Trebuchet MS" pitchFamily="34" charset="0"/>
            </a:rPr>
            <a:t>  </a:t>
          </a:r>
          <a:r>
            <a:rPr lang="ru-RU" altLang="ru-RU" dirty="0" smtClean="0">
              <a:latin typeface="Trebuchet MS" pitchFamily="34" charset="0"/>
            </a:rPr>
            <a:t>контроля, измерения и расчета параметров реакторной установки.</a:t>
          </a:r>
          <a:endParaRPr lang="ru-RU" dirty="0"/>
        </a:p>
      </dgm:t>
    </dgm:pt>
    <dgm:pt modelId="{1E084D7E-741C-46DA-BDDD-128639239E78}" type="parTrans" cxnId="{2F01C4C5-BE4C-42F3-A53E-FE840731D331}">
      <dgm:prSet/>
      <dgm:spPr/>
      <dgm:t>
        <a:bodyPr/>
        <a:lstStyle/>
        <a:p>
          <a:endParaRPr lang="ru-RU"/>
        </a:p>
      </dgm:t>
    </dgm:pt>
    <dgm:pt modelId="{6773AC99-937C-4069-9A0D-FDBAE09DDFF2}" type="sibTrans" cxnId="{2F01C4C5-BE4C-42F3-A53E-FE840731D331}">
      <dgm:prSet/>
      <dgm:spPr/>
      <dgm:t>
        <a:bodyPr/>
        <a:lstStyle/>
        <a:p>
          <a:endParaRPr lang="ru-RU"/>
        </a:p>
      </dgm:t>
    </dgm:pt>
    <dgm:pt modelId="{4608064F-8028-4D61-905B-5ECE2A97812E}">
      <dgm:prSet phldrT="[Текст]"/>
      <dgm:spPr/>
      <dgm:t>
        <a:bodyPr/>
        <a:lstStyle/>
        <a:p>
          <a:r>
            <a:rPr lang="ru-RU" altLang="ru-RU" smtClean="0">
              <a:latin typeface="Trebuchet MS" pitchFamily="34" charset="0"/>
            </a:rPr>
            <a:t>Внедрение новых и модернизированных систем безопасности.</a:t>
          </a:r>
          <a:endParaRPr lang="ru-RU" dirty="0"/>
        </a:p>
      </dgm:t>
    </dgm:pt>
    <dgm:pt modelId="{82248B71-56B7-4696-8335-55F8CD94209A}" type="parTrans" cxnId="{8189D564-B64A-421B-9E39-D02EDCE40853}">
      <dgm:prSet/>
      <dgm:spPr/>
      <dgm:t>
        <a:bodyPr/>
        <a:lstStyle/>
        <a:p>
          <a:endParaRPr lang="ru-RU"/>
        </a:p>
      </dgm:t>
    </dgm:pt>
    <dgm:pt modelId="{FC439E49-9E62-4CD2-95CF-626B82555F45}" type="sibTrans" cxnId="{8189D564-B64A-421B-9E39-D02EDCE40853}">
      <dgm:prSet/>
      <dgm:spPr/>
      <dgm:t>
        <a:bodyPr/>
        <a:lstStyle/>
        <a:p>
          <a:endParaRPr lang="ru-RU"/>
        </a:p>
      </dgm:t>
    </dgm:pt>
    <dgm:pt modelId="{A90A63FC-3311-4939-B6B4-349DD2CFE31D}" type="pres">
      <dgm:prSet presAssocID="{C2FCF895-5C92-4E7D-A16E-067D633FEAB4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6058E49-1C8F-4E1D-B777-BAAD23EE77B3}" type="pres">
      <dgm:prSet presAssocID="{C2FCF895-5C92-4E7D-A16E-067D633FEAB4}" presName="matrix" presStyleCnt="0"/>
      <dgm:spPr/>
    </dgm:pt>
    <dgm:pt modelId="{1B42FE3C-5F8D-4BC9-A680-5FA22C28B0DE}" type="pres">
      <dgm:prSet presAssocID="{C2FCF895-5C92-4E7D-A16E-067D633FEAB4}" presName="tile1" presStyleLbl="node1" presStyleIdx="0" presStyleCnt="4"/>
      <dgm:spPr/>
      <dgm:t>
        <a:bodyPr/>
        <a:lstStyle/>
        <a:p>
          <a:endParaRPr lang="ru-RU"/>
        </a:p>
      </dgm:t>
    </dgm:pt>
    <dgm:pt modelId="{66A9F264-26FB-40D1-99F5-C80F47F014EA}" type="pres">
      <dgm:prSet presAssocID="{C2FCF895-5C92-4E7D-A16E-067D633FEAB4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EB7190-F09A-498A-B416-A61F63540E06}" type="pres">
      <dgm:prSet presAssocID="{C2FCF895-5C92-4E7D-A16E-067D633FEAB4}" presName="tile2" presStyleLbl="node1" presStyleIdx="1" presStyleCnt="4"/>
      <dgm:spPr/>
      <dgm:t>
        <a:bodyPr/>
        <a:lstStyle/>
        <a:p>
          <a:endParaRPr lang="ru-RU"/>
        </a:p>
      </dgm:t>
    </dgm:pt>
    <dgm:pt modelId="{B873597D-51E3-4582-B598-BF8BE2DE7BA4}" type="pres">
      <dgm:prSet presAssocID="{C2FCF895-5C92-4E7D-A16E-067D633FEAB4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2E0164-E59F-4C03-A560-3F29E3616644}" type="pres">
      <dgm:prSet presAssocID="{C2FCF895-5C92-4E7D-A16E-067D633FEAB4}" presName="tile3" presStyleLbl="node1" presStyleIdx="2" presStyleCnt="4"/>
      <dgm:spPr/>
      <dgm:t>
        <a:bodyPr/>
        <a:lstStyle/>
        <a:p>
          <a:endParaRPr lang="ru-RU"/>
        </a:p>
      </dgm:t>
    </dgm:pt>
    <dgm:pt modelId="{390EA036-1184-4D05-9343-454EF566A333}" type="pres">
      <dgm:prSet presAssocID="{C2FCF895-5C92-4E7D-A16E-067D633FEAB4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44347F-E422-4385-BC5C-973D49191E19}" type="pres">
      <dgm:prSet presAssocID="{C2FCF895-5C92-4E7D-A16E-067D633FEAB4}" presName="tile4" presStyleLbl="node1" presStyleIdx="3" presStyleCnt="4"/>
      <dgm:spPr/>
      <dgm:t>
        <a:bodyPr/>
        <a:lstStyle/>
        <a:p>
          <a:endParaRPr lang="ru-RU"/>
        </a:p>
      </dgm:t>
    </dgm:pt>
    <dgm:pt modelId="{38C2C173-D748-4A31-AA6A-FA8C9EFDEEFC}" type="pres">
      <dgm:prSet presAssocID="{C2FCF895-5C92-4E7D-A16E-067D633FEAB4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0E21E3-6B09-4B6F-87D2-9067F93256F6}" type="pres">
      <dgm:prSet presAssocID="{C2FCF895-5C92-4E7D-A16E-067D633FEAB4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34C2D016-B4B1-424E-8CC1-873AF81E326A}" type="presOf" srcId="{CA8BA772-DE40-4FC2-9F36-3E0CAC1872DA}" destId="{3C2E0164-E59F-4C03-A560-3F29E3616644}" srcOrd="0" destOrd="0" presId="urn:microsoft.com/office/officeart/2005/8/layout/matrix1"/>
    <dgm:cxn modelId="{8189D564-B64A-421B-9E39-D02EDCE40853}" srcId="{75FF4CBC-F402-4A7D-B285-04F8841F6BDF}" destId="{4608064F-8028-4D61-905B-5ECE2A97812E}" srcOrd="3" destOrd="0" parTransId="{82248B71-56B7-4696-8335-55F8CD94209A}" sibTransId="{FC439E49-9E62-4CD2-95CF-626B82555F45}"/>
    <dgm:cxn modelId="{DD72229D-ED79-4982-A23B-B2961BDCB2F9}" type="presOf" srcId="{51091030-5AE3-4C7A-9C29-E9391B13E2FD}" destId="{66A9F264-26FB-40D1-99F5-C80F47F014EA}" srcOrd="1" destOrd="0" presId="urn:microsoft.com/office/officeart/2005/8/layout/matrix1"/>
    <dgm:cxn modelId="{A7B861AF-5B61-4B58-B59D-3F0856ABFFFE}" srcId="{75FF4CBC-F402-4A7D-B285-04F8841F6BDF}" destId="{51091030-5AE3-4C7A-9C29-E9391B13E2FD}" srcOrd="0" destOrd="0" parTransId="{C4411AA3-A60C-41C5-8FA4-F9C258207B9F}" sibTransId="{3451B3FE-103C-4B64-8290-A00510721B5E}"/>
    <dgm:cxn modelId="{958EB350-F2CB-40EE-9193-40C739D71CE2}" type="presOf" srcId="{C2FCF895-5C92-4E7D-A16E-067D633FEAB4}" destId="{A90A63FC-3311-4939-B6B4-349DD2CFE31D}" srcOrd="0" destOrd="0" presId="urn:microsoft.com/office/officeart/2005/8/layout/matrix1"/>
    <dgm:cxn modelId="{8FD735F0-737F-4AF7-A484-EE3FFA560B93}" type="presOf" srcId="{4608064F-8028-4D61-905B-5ECE2A97812E}" destId="{38C2C173-D748-4A31-AA6A-FA8C9EFDEEFC}" srcOrd="1" destOrd="0" presId="urn:microsoft.com/office/officeart/2005/8/layout/matrix1"/>
    <dgm:cxn modelId="{A96873A7-F79D-4B79-B489-E770156B41C9}" type="presOf" srcId="{CA8BA772-DE40-4FC2-9F36-3E0CAC1872DA}" destId="{390EA036-1184-4D05-9343-454EF566A333}" srcOrd="1" destOrd="0" presId="urn:microsoft.com/office/officeart/2005/8/layout/matrix1"/>
    <dgm:cxn modelId="{EFAD0522-4332-4396-B763-99A0C24645D5}" type="presOf" srcId="{98419A13-5AE7-4281-9C37-9CC2011E1842}" destId="{B873597D-51E3-4582-B598-BF8BE2DE7BA4}" srcOrd="1" destOrd="0" presId="urn:microsoft.com/office/officeart/2005/8/layout/matrix1"/>
    <dgm:cxn modelId="{57445AA0-9666-4CE4-803C-4FFE3480B509}" type="presOf" srcId="{75FF4CBC-F402-4A7D-B285-04F8841F6BDF}" destId="{FE0E21E3-6B09-4B6F-87D2-9067F93256F6}" srcOrd="0" destOrd="0" presId="urn:microsoft.com/office/officeart/2005/8/layout/matrix1"/>
    <dgm:cxn modelId="{0547EE14-00B5-47EA-8C3A-F3783DEBC9EF}" type="presOf" srcId="{4608064F-8028-4D61-905B-5ECE2A97812E}" destId="{AF44347F-E422-4385-BC5C-973D49191E19}" srcOrd="0" destOrd="0" presId="urn:microsoft.com/office/officeart/2005/8/layout/matrix1"/>
    <dgm:cxn modelId="{1D9B3AD8-0B17-4683-8925-3B4BFB9491F6}" srcId="{C2FCF895-5C92-4E7D-A16E-067D633FEAB4}" destId="{75FF4CBC-F402-4A7D-B285-04F8841F6BDF}" srcOrd="0" destOrd="0" parTransId="{4BB74CC0-024A-4A5B-BBEB-1576B7D73E1E}" sibTransId="{BE881643-A737-4563-89EB-5DF06468FB9E}"/>
    <dgm:cxn modelId="{A77533D3-C02B-4C63-B32F-8D465D0D6280}" type="presOf" srcId="{51091030-5AE3-4C7A-9C29-E9391B13E2FD}" destId="{1B42FE3C-5F8D-4BC9-A680-5FA22C28B0DE}" srcOrd="0" destOrd="0" presId="urn:microsoft.com/office/officeart/2005/8/layout/matrix1"/>
    <dgm:cxn modelId="{2F01C4C5-BE4C-42F3-A53E-FE840731D331}" srcId="{75FF4CBC-F402-4A7D-B285-04F8841F6BDF}" destId="{CA8BA772-DE40-4FC2-9F36-3E0CAC1872DA}" srcOrd="2" destOrd="0" parTransId="{1E084D7E-741C-46DA-BDDD-128639239E78}" sibTransId="{6773AC99-937C-4069-9A0D-FDBAE09DDFF2}"/>
    <dgm:cxn modelId="{B79CC26B-235C-41AE-9C6F-06D05C9172D4}" srcId="{75FF4CBC-F402-4A7D-B285-04F8841F6BDF}" destId="{98419A13-5AE7-4281-9C37-9CC2011E1842}" srcOrd="1" destOrd="0" parTransId="{609661BF-7FE6-4AB9-8A1B-F55485392D94}" sibTransId="{91411D41-269E-4F21-ACB5-DA34CF2CC590}"/>
    <dgm:cxn modelId="{FC45CCAD-BF26-498F-A2A0-00DADFAE1DF7}" type="presOf" srcId="{98419A13-5AE7-4281-9C37-9CC2011E1842}" destId="{57EB7190-F09A-498A-B416-A61F63540E06}" srcOrd="0" destOrd="0" presId="urn:microsoft.com/office/officeart/2005/8/layout/matrix1"/>
    <dgm:cxn modelId="{B7379BAA-E74A-4DDF-B0D5-209FAAFB83BF}" type="presParOf" srcId="{A90A63FC-3311-4939-B6B4-349DD2CFE31D}" destId="{A6058E49-1C8F-4E1D-B777-BAAD23EE77B3}" srcOrd="0" destOrd="0" presId="urn:microsoft.com/office/officeart/2005/8/layout/matrix1"/>
    <dgm:cxn modelId="{7A63DB5E-5163-42D8-BB83-09B13FC8FC5E}" type="presParOf" srcId="{A6058E49-1C8F-4E1D-B777-BAAD23EE77B3}" destId="{1B42FE3C-5F8D-4BC9-A680-5FA22C28B0DE}" srcOrd="0" destOrd="0" presId="urn:microsoft.com/office/officeart/2005/8/layout/matrix1"/>
    <dgm:cxn modelId="{79F33DEF-FA00-4EC5-BD32-62D5F4363EE8}" type="presParOf" srcId="{A6058E49-1C8F-4E1D-B777-BAAD23EE77B3}" destId="{66A9F264-26FB-40D1-99F5-C80F47F014EA}" srcOrd="1" destOrd="0" presId="urn:microsoft.com/office/officeart/2005/8/layout/matrix1"/>
    <dgm:cxn modelId="{0F047C1E-EA97-4240-BDBE-CBBDCF05052C}" type="presParOf" srcId="{A6058E49-1C8F-4E1D-B777-BAAD23EE77B3}" destId="{57EB7190-F09A-498A-B416-A61F63540E06}" srcOrd="2" destOrd="0" presId="urn:microsoft.com/office/officeart/2005/8/layout/matrix1"/>
    <dgm:cxn modelId="{64D0BB50-657B-4454-B00E-84817C6058A6}" type="presParOf" srcId="{A6058E49-1C8F-4E1D-B777-BAAD23EE77B3}" destId="{B873597D-51E3-4582-B598-BF8BE2DE7BA4}" srcOrd="3" destOrd="0" presId="urn:microsoft.com/office/officeart/2005/8/layout/matrix1"/>
    <dgm:cxn modelId="{5AE0BE93-D681-48B3-A599-FCBD14511C6F}" type="presParOf" srcId="{A6058E49-1C8F-4E1D-B777-BAAD23EE77B3}" destId="{3C2E0164-E59F-4C03-A560-3F29E3616644}" srcOrd="4" destOrd="0" presId="urn:microsoft.com/office/officeart/2005/8/layout/matrix1"/>
    <dgm:cxn modelId="{194F9970-BB50-457B-8667-47FB2A4B9491}" type="presParOf" srcId="{A6058E49-1C8F-4E1D-B777-BAAD23EE77B3}" destId="{390EA036-1184-4D05-9343-454EF566A333}" srcOrd="5" destOrd="0" presId="urn:microsoft.com/office/officeart/2005/8/layout/matrix1"/>
    <dgm:cxn modelId="{A4C07BF7-BEFA-4C1B-AD39-31EC3A6CBD64}" type="presParOf" srcId="{A6058E49-1C8F-4E1D-B777-BAAD23EE77B3}" destId="{AF44347F-E422-4385-BC5C-973D49191E19}" srcOrd="6" destOrd="0" presId="urn:microsoft.com/office/officeart/2005/8/layout/matrix1"/>
    <dgm:cxn modelId="{AD010AB2-84D9-4360-BF42-186C16DE5E38}" type="presParOf" srcId="{A6058E49-1C8F-4E1D-B777-BAAD23EE77B3}" destId="{38C2C173-D748-4A31-AA6A-FA8C9EFDEEFC}" srcOrd="7" destOrd="0" presId="urn:microsoft.com/office/officeart/2005/8/layout/matrix1"/>
    <dgm:cxn modelId="{99F9E500-212D-4CC8-8D6A-C46C00D979B6}" type="presParOf" srcId="{A90A63FC-3311-4939-B6B4-349DD2CFE31D}" destId="{FE0E21E3-6B09-4B6F-87D2-9067F93256F6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FD014F1-68DB-4670-8220-18B18B4AA0C2}">
      <dsp:nvSpPr>
        <dsp:cNvPr id="0" name=""/>
        <dsp:cNvSpPr/>
      </dsp:nvSpPr>
      <dsp:spPr>
        <a:xfrm>
          <a:off x="0" y="254000"/>
          <a:ext cx="6096000" cy="38100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5A277F-97EB-4678-A9FF-F25690100B26}">
      <dsp:nvSpPr>
        <dsp:cNvPr id="0" name=""/>
        <dsp:cNvSpPr/>
      </dsp:nvSpPr>
      <dsp:spPr>
        <a:xfrm>
          <a:off x="737246" y="2747426"/>
          <a:ext cx="158496" cy="158496"/>
        </a:xfrm>
        <a:prstGeom prst="ellipse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F7867C-F48A-4B78-A5B1-8BD41F941F0B}">
      <dsp:nvSpPr>
        <dsp:cNvPr id="0" name=""/>
        <dsp:cNvSpPr/>
      </dsp:nvSpPr>
      <dsp:spPr>
        <a:xfrm>
          <a:off x="860122" y="2411891"/>
          <a:ext cx="1867741" cy="1101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984" tIns="0" rIns="0" bIns="0" numCol="1" spcCol="1270" anchor="t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cap="none" spc="50" dirty="0" smtClean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rebuchet MS" pitchFamily="34" charset="0"/>
            </a:rPr>
            <a:t>Промышленные уран графитовые реакторы</a:t>
          </a:r>
          <a:endParaRPr lang="ru-RU" sz="1400" b="1" kern="1200" cap="none" spc="50" dirty="0">
            <a:ln w="11430"/>
            <a:solidFill>
              <a:srgbClr val="215BAE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860122" y="2411891"/>
        <a:ext cx="1867741" cy="1101090"/>
      </dsp:txXfrm>
    </dsp:sp>
    <dsp:sp modelId="{E2AD5B4B-4FCC-4BC3-9762-BFF94276EBB6}">
      <dsp:nvSpPr>
        <dsp:cNvPr id="0" name=""/>
        <dsp:cNvSpPr/>
      </dsp:nvSpPr>
      <dsp:spPr>
        <a:xfrm>
          <a:off x="2385661" y="2035705"/>
          <a:ext cx="286512" cy="286512"/>
        </a:xfrm>
        <a:prstGeom prst="ellipse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0D505E-75E1-479D-A681-ABD37E2E2FAA}">
      <dsp:nvSpPr>
        <dsp:cNvPr id="0" name=""/>
        <dsp:cNvSpPr/>
      </dsp:nvSpPr>
      <dsp:spPr>
        <a:xfrm>
          <a:off x="2381131" y="1475957"/>
          <a:ext cx="1463040" cy="8359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817" tIns="0" rIns="0" bIns="0" numCol="1" spcCol="1270" anchor="t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cap="none" spc="50" dirty="0" smtClean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rebuchet MS" pitchFamily="34" charset="0"/>
            </a:rPr>
            <a:t>1954 год. </a:t>
          </a:r>
          <a:endParaRPr lang="en-US" sz="1400" b="1" kern="1200" cap="none" spc="50" dirty="0" smtClean="0">
            <a:ln w="11430"/>
            <a:solidFill>
              <a:srgbClr val="215BAE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Trebuchet MS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cap="none" spc="50" dirty="0" smtClean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rebuchet MS" pitchFamily="34" charset="0"/>
            </a:rPr>
            <a:t>Пуск первой в мире АЭС</a:t>
          </a:r>
          <a:endParaRPr lang="ru-RU" sz="1400" b="1" kern="1200" cap="none" spc="50" dirty="0">
            <a:ln w="11430"/>
            <a:solidFill>
              <a:srgbClr val="215BAE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2381131" y="1475957"/>
        <a:ext cx="1463040" cy="835916"/>
      </dsp:txXfrm>
    </dsp:sp>
    <dsp:sp modelId="{3D02ADA0-7B67-4387-981D-3A17D8C38A8F}">
      <dsp:nvSpPr>
        <dsp:cNvPr id="0" name=""/>
        <dsp:cNvSpPr/>
      </dsp:nvSpPr>
      <dsp:spPr>
        <a:xfrm>
          <a:off x="3909497" y="918109"/>
          <a:ext cx="396240" cy="396240"/>
        </a:xfrm>
        <a:prstGeom prst="ellipse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E01176-9FA1-43B4-8C15-18A5C61795CB}">
      <dsp:nvSpPr>
        <dsp:cNvPr id="0" name=""/>
        <dsp:cNvSpPr/>
      </dsp:nvSpPr>
      <dsp:spPr>
        <a:xfrm>
          <a:off x="4042881" y="944895"/>
          <a:ext cx="1313224" cy="801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959" tIns="0" rIns="0" bIns="0" numCol="1" spcCol="1270" anchor="t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cap="none" spc="50" dirty="0" smtClean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rebuchet MS" pitchFamily="34" charset="0"/>
            </a:rPr>
            <a:t>Реактор большой мощности канальный</a:t>
          </a:r>
          <a:endParaRPr lang="ru-RU" sz="1400" b="1" kern="1200" cap="none" spc="50" dirty="0">
            <a:ln w="11430"/>
            <a:solidFill>
              <a:srgbClr val="215BAE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4042881" y="944895"/>
        <a:ext cx="1313224" cy="80164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B42FE3C-5F8D-4BC9-A680-5FA22C28B0DE}">
      <dsp:nvSpPr>
        <dsp:cNvPr id="0" name=""/>
        <dsp:cNvSpPr/>
      </dsp:nvSpPr>
      <dsp:spPr>
        <a:xfrm rot="16200000">
          <a:off x="585641" y="-585641"/>
          <a:ext cx="2369975" cy="3541259"/>
        </a:xfrm>
        <a:prstGeom prst="round1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000" kern="1200" dirty="0" smtClean="0">
              <a:latin typeface="Trebuchet MS" pitchFamily="34" charset="0"/>
            </a:rPr>
            <a:t>Повышение эффективности и скорости срабатывания систем остановки реактора.</a:t>
          </a:r>
          <a:endParaRPr lang="ru-RU" sz="2000" kern="1200" dirty="0"/>
        </a:p>
      </dsp:txBody>
      <dsp:txXfrm rot="16200000">
        <a:off x="881888" y="-881888"/>
        <a:ext cx="1777481" cy="3541259"/>
      </dsp:txXfrm>
    </dsp:sp>
    <dsp:sp modelId="{57EB7190-F09A-498A-B416-A61F63540E06}">
      <dsp:nvSpPr>
        <dsp:cNvPr id="0" name=""/>
        <dsp:cNvSpPr/>
      </dsp:nvSpPr>
      <dsp:spPr>
        <a:xfrm>
          <a:off x="3541259" y="0"/>
          <a:ext cx="3541259" cy="2369975"/>
        </a:xfrm>
        <a:prstGeom prst="round1Rect">
          <a:avLst/>
        </a:prstGeom>
        <a:solidFill>
          <a:schemeClr val="accent2">
            <a:shade val="80000"/>
            <a:hueOff val="176073"/>
            <a:satOff val="-3895"/>
            <a:lumOff val="980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000" kern="1200" dirty="0" smtClean="0">
              <a:latin typeface="Trebuchet MS" pitchFamily="34" charset="0"/>
            </a:rPr>
            <a:t>Улучшение нейтронно-физических характеристик активной зоны.</a:t>
          </a:r>
          <a:endParaRPr lang="ru-RU" sz="2000" kern="1200" dirty="0"/>
        </a:p>
      </dsp:txBody>
      <dsp:txXfrm>
        <a:off x="3541259" y="0"/>
        <a:ext cx="3541259" cy="1777481"/>
      </dsp:txXfrm>
    </dsp:sp>
    <dsp:sp modelId="{3C2E0164-E59F-4C03-A560-3F29E3616644}">
      <dsp:nvSpPr>
        <dsp:cNvPr id="0" name=""/>
        <dsp:cNvSpPr/>
      </dsp:nvSpPr>
      <dsp:spPr>
        <a:xfrm rot="10800000">
          <a:off x="0" y="2369975"/>
          <a:ext cx="3541259" cy="2369975"/>
        </a:xfrm>
        <a:prstGeom prst="round1Rect">
          <a:avLst/>
        </a:prstGeom>
        <a:solidFill>
          <a:schemeClr val="accent2">
            <a:shade val="80000"/>
            <a:hueOff val="352145"/>
            <a:satOff val="-7789"/>
            <a:lumOff val="1961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000" kern="1200" dirty="0" smtClean="0">
              <a:latin typeface="Trebuchet MS" pitchFamily="34" charset="0"/>
            </a:rPr>
            <a:t>Внедрение более эффективных средств </a:t>
          </a:r>
          <a:r>
            <a:rPr lang="en-US" altLang="ru-RU" sz="2000" kern="1200" dirty="0" smtClean="0">
              <a:latin typeface="Trebuchet MS" pitchFamily="34" charset="0"/>
            </a:rPr>
            <a:t>  </a:t>
          </a:r>
          <a:r>
            <a:rPr lang="ru-RU" altLang="ru-RU" sz="2000" kern="1200" dirty="0" smtClean="0">
              <a:latin typeface="Trebuchet MS" pitchFamily="34" charset="0"/>
            </a:rPr>
            <a:t>контроля, измерения и расчета параметров реакторной установки.</a:t>
          </a:r>
          <a:endParaRPr lang="ru-RU" sz="2000" kern="1200" dirty="0"/>
        </a:p>
      </dsp:txBody>
      <dsp:txXfrm rot="10800000">
        <a:off x="0" y="2962469"/>
        <a:ext cx="3541259" cy="1777481"/>
      </dsp:txXfrm>
    </dsp:sp>
    <dsp:sp modelId="{AF44347F-E422-4385-BC5C-973D49191E19}">
      <dsp:nvSpPr>
        <dsp:cNvPr id="0" name=""/>
        <dsp:cNvSpPr/>
      </dsp:nvSpPr>
      <dsp:spPr>
        <a:xfrm rot="5400000">
          <a:off x="4126900" y="1784333"/>
          <a:ext cx="2369975" cy="3541259"/>
        </a:xfrm>
        <a:prstGeom prst="round1Rect">
          <a:avLst/>
        </a:prstGeom>
        <a:solidFill>
          <a:schemeClr val="accent2">
            <a:shade val="80000"/>
            <a:hueOff val="528218"/>
            <a:satOff val="-11684"/>
            <a:lumOff val="2942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000" kern="1200" smtClean="0">
              <a:latin typeface="Trebuchet MS" pitchFamily="34" charset="0"/>
            </a:rPr>
            <a:t>Внедрение новых и модернизированных систем безопасности.</a:t>
          </a:r>
          <a:endParaRPr lang="ru-RU" sz="2000" kern="1200" dirty="0"/>
        </a:p>
      </dsp:txBody>
      <dsp:txXfrm rot="5400000">
        <a:off x="4423147" y="2080580"/>
        <a:ext cx="1777481" cy="3541259"/>
      </dsp:txXfrm>
    </dsp:sp>
    <dsp:sp modelId="{FE0E21E3-6B09-4B6F-87D2-9067F93256F6}">
      <dsp:nvSpPr>
        <dsp:cNvPr id="0" name=""/>
        <dsp:cNvSpPr/>
      </dsp:nvSpPr>
      <dsp:spPr>
        <a:xfrm>
          <a:off x="2478881" y="1777481"/>
          <a:ext cx="2124755" cy="1184987"/>
        </a:xfrm>
        <a:prstGeom prst="roundRect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cap="none" spc="50" dirty="0" smtClean="0">
              <a:ln w="11430"/>
              <a:solidFill>
                <a:srgbClr val="4C4C4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Основные мероприятия:</a:t>
          </a:r>
          <a:endParaRPr lang="ru-RU" sz="2000" b="1" kern="1200" cap="none" spc="50" dirty="0">
            <a:ln w="11430"/>
            <a:solidFill>
              <a:srgbClr val="4C4C4C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2478881" y="1777481"/>
        <a:ext cx="2124755" cy="11849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587" cy="496963"/>
          </a:xfrm>
          <a:prstGeom prst="rect">
            <a:avLst/>
          </a:prstGeom>
        </p:spPr>
        <p:txBody>
          <a:bodyPr vert="horz" lIns="95564" tIns="47782" rIns="95564" bIns="4778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915" y="0"/>
            <a:ext cx="2946674" cy="496963"/>
          </a:xfrm>
          <a:prstGeom prst="rect">
            <a:avLst/>
          </a:prstGeom>
        </p:spPr>
        <p:txBody>
          <a:bodyPr vert="horz" lIns="95564" tIns="47782" rIns="95564" bIns="4778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33FEAA6-6CAE-4CCB-8C23-6DDE7FDF26AB}" type="datetimeFigureOut">
              <a:rPr lang="en-US"/>
              <a:pPr>
                <a:defRPr/>
              </a:pPr>
              <a:t>6/24/2014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161"/>
            <a:ext cx="2945587" cy="495860"/>
          </a:xfrm>
          <a:prstGeom prst="rect">
            <a:avLst/>
          </a:prstGeom>
        </p:spPr>
        <p:txBody>
          <a:bodyPr vert="horz" lIns="95564" tIns="47782" rIns="95564" bIns="4778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915" y="9430161"/>
            <a:ext cx="2946674" cy="495860"/>
          </a:xfrm>
          <a:prstGeom prst="rect">
            <a:avLst/>
          </a:prstGeom>
        </p:spPr>
        <p:txBody>
          <a:bodyPr vert="horz" lIns="95564" tIns="47782" rIns="95564" bIns="4778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C6ED674-A304-42CC-895A-A5EF212B36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32859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587" cy="496963"/>
          </a:xfrm>
          <a:prstGeom prst="rect">
            <a:avLst/>
          </a:prstGeom>
        </p:spPr>
        <p:txBody>
          <a:bodyPr vert="horz" lIns="95564" tIns="47782" rIns="95564" bIns="4778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915" y="0"/>
            <a:ext cx="2946674" cy="496963"/>
          </a:xfrm>
          <a:prstGeom prst="rect">
            <a:avLst/>
          </a:prstGeom>
        </p:spPr>
        <p:txBody>
          <a:bodyPr vert="horz" lIns="95564" tIns="47782" rIns="95564" bIns="4778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50035A5-8FB8-43A1-B9BA-A8B3FC340D3F}" type="datetimeFigureOut">
              <a:rPr lang="ru-RU"/>
              <a:pPr>
                <a:defRPr/>
              </a:pPr>
              <a:t>24.06.2014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4" tIns="47782" rIns="95564" bIns="47782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333" y="4716183"/>
            <a:ext cx="5439010" cy="4467150"/>
          </a:xfrm>
          <a:prstGeom prst="rect">
            <a:avLst/>
          </a:prstGeom>
        </p:spPr>
        <p:txBody>
          <a:bodyPr vert="horz" lIns="95564" tIns="47782" rIns="95564" bIns="47782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161"/>
            <a:ext cx="2945587" cy="495860"/>
          </a:xfrm>
          <a:prstGeom prst="rect">
            <a:avLst/>
          </a:prstGeom>
        </p:spPr>
        <p:txBody>
          <a:bodyPr vert="horz" lIns="95564" tIns="47782" rIns="95564" bIns="4778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915" y="9430161"/>
            <a:ext cx="2946674" cy="495860"/>
          </a:xfrm>
          <a:prstGeom prst="rect">
            <a:avLst/>
          </a:prstGeom>
        </p:spPr>
        <p:txBody>
          <a:bodyPr vert="horz" lIns="95564" tIns="47782" rIns="95564" bIns="4778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96CA17C-DF93-43EC-B0C0-78459AB0EF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42791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1FD97-841F-094F-84DA-8FE499F83B5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4849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6CA17C-DF93-43EC-B0C0-78459AB0EF9A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83201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1FD97-841F-094F-84DA-8FE499F83B58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58216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D30F793-82A8-44F4-9175-EDC15ACC4A16}" type="slidenum">
              <a:rPr lang="ru-RU" smtClean="0"/>
              <a:pPr>
                <a:defRPr/>
              </a:pPr>
              <a:t>12</a:t>
            </a:fld>
            <a:endParaRPr lang="ru-RU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Работы,</a:t>
            </a:r>
            <a:r>
              <a:rPr lang="ru-RU" baseline="0" dirty="0" smtClean="0"/>
              <a:t> проведенные для обеспечения безопасной, устойчивой работы энергоблоков.</a:t>
            </a:r>
            <a:endParaRPr lang="ru-RU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D30F793-82A8-44F4-9175-EDC15ACC4A16}" type="slidenum">
              <a:rPr lang="ru-RU" smtClean="0"/>
              <a:pPr>
                <a:defRPr/>
              </a:pPr>
              <a:t>13</a:t>
            </a:fld>
            <a:endParaRPr lang="ru-RU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173298F-04F4-48E5-8B63-335D62FAFACA}" type="slidenum">
              <a:rPr lang="ru-RU" smtClean="0"/>
              <a:pPr>
                <a:defRPr/>
              </a:pPr>
              <a:t>15</a:t>
            </a:fld>
            <a:endParaRPr lang="ru-RU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D30F793-82A8-44F4-9175-EDC15ACC4A16}" type="slidenum">
              <a:rPr lang="ru-RU" smtClean="0"/>
              <a:pPr>
                <a:defRPr/>
              </a:pPr>
              <a:t>16</a:t>
            </a:fld>
            <a:endParaRPr lang="ru-RU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09E901C-5170-4EEC-81C9-9BC448857DB0}" type="slidenum">
              <a:rPr lang="ru-RU" smtClean="0">
                <a:latin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09E901C-5170-4EEC-81C9-9BC448857DB0}" type="slidenum">
              <a:rPr lang="ru-RU" smtClean="0">
                <a:latin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Для</a:t>
            </a:r>
            <a:r>
              <a:rPr lang="ru-RU" baseline="0" dirty="0" smtClean="0"/>
              <a:t> качественной эксплуатации приобретенной техники, существующего оборудования и систем возникает необходимость в квалифицированных кадрах</a:t>
            </a:r>
            <a:r>
              <a:rPr lang="en-US" baseline="0" dirty="0" smtClean="0"/>
              <a:t>.</a:t>
            </a:r>
          </a:p>
          <a:p>
            <a:endParaRPr lang="en-US" baseline="0" dirty="0" smtClean="0"/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Комментарий ОК.</a:t>
            </a:r>
            <a:endParaRPr lang="ru-RU" baseline="0" dirty="0" smtClean="0"/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слайде отображается потребность в  выпускниках профильных высших и средне профессиональных учебных заведений.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Анализ делался на основании потребности цехов, с учетом прогноза  увольняющихся  </a:t>
            </a:r>
            <a:r>
              <a:rPr lang="ru-RU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пенсию.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4F58DA-8E79-43F0-8F64-08D178030333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D30F793-82A8-44F4-9175-EDC15ACC4A16}" type="slidenum">
              <a:rPr lang="ru-RU" smtClean="0"/>
              <a:pPr>
                <a:defRPr/>
              </a:pPr>
              <a:t>2</a:t>
            </a:fld>
            <a:endParaRPr lang="ru-RU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Начало промышленному отечественному канальному </a:t>
            </a:r>
            <a:r>
              <a:rPr lang="ru-RU" dirty="0" err="1" smtClean="0"/>
              <a:t>реакторостроению</a:t>
            </a:r>
            <a:r>
              <a:rPr lang="ru-RU" dirty="0" smtClean="0"/>
              <a:t> было положено в 1946 году. Следующим шагом</a:t>
            </a:r>
            <a:r>
              <a:rPr lang="ru-RU" baseline="0" dirty="0" smtClean="0"/>
              <a:t> явился пуск первой в мире АЭС в городе Обнинск. Реактор успешно эксплуатировался в течении 48 лет. Затем, для покрытия возрастающих потребностей в электроэнергии, учитывая богатый накопленный опыт по канальному направлению, спроектирован РБМК, обладающий существенными преимуществом перед корпусными реакторами в части возможности перегрузок топлива без останова реактора. Однако опыт эксплуатации реакторов РБМК в первые годы и авария на 4-м блоке ЧАЭС, выявили существенные недостатки в конструкции реактора, что в свою очередь привело к необходимости усовершенствования существующих систем и оборудования реактора.</a:t>
            </a:r>
            <a:endParaRPr lang="ru-RU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Перспективы развития Курской АЭС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AB85DAC-78CA-4F47-9109-384CB46A55EF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D416018-BBA7-4F4F-AA7D-CD3EF0E5A41E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D30F793-82A8-44F4-9175-EDC15ACC4A16}" type="slidenum">
              <a:rPr lang="ru-RU" smtClean="0"/>
              <a:pPr>
                <a:defRPr/>
              </a:pPr>
              <a:t>3</a:t>
            </a:fld>
            <a:endParaRPr lang="ru-RU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Постановка</a:t>
            </a:r>
            <a:r>
              <a:rPr lang="ru-RU" baseline="0" dirty="0" smtClean="0"/>
              <a:t> задачи. Устранение выявленных недостатков.</a:t>
            </a:r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D30F793-82A8-44F4-9175-EDC15ACC4A16}" type="slidenum">
              <a:rPr lang="ru-RU" smtClean="0"/>
              <a:pPr>
                <a:defRPr/>
              </a:pPr>
              <a:t>4</a:t>
            </a:fld>
            <a:endParaRPr lang="ru-RU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Мероприятия по устранению выявленных недостатков.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D30F793-82A8-44F4-9175-EDC15ACC4A16}" type="slidenum">
              <a:rPr lang="ru-RU" smtClean="0"/>
              <a:pPr>
                <a:defRPr/>
              </a:pPr>
              <a:t>5</a:t>
            </a:fld>
            <a:endParaRPr lang="ru-RU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Произведена замена стержней</a:t>
            </a:r>
            <a:r>
              <a:rPr lang="ru-RU" baseline="0" dirty="0" smtClean="0"/>
              <a:t> СУЗ старой конструкции (сб.2091) на новую (КРО сб.2399). Поглощающие элементы расположены в герметичной гильзе, что увеличивает скорость движения стержней. Внедрены стержни АЗ (сб.2505) с пленочным охлаждением, что позволило увеличить скорость ввода стрежней в активную зону до 2-2,5 секунд. </a:t>
            </a:r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D30F793-82A8-44F4-9175-EDC15ACC4A16}" type="slidenum">
              <a:rPr lang="ru-RU" smtClean="0"/>
              <a:pPr>
                <a:defRPr/>
              </a:pPr>
              <a:t>6</a:t>
            </a:fld>
            <a:endParaRPr lang="ru-RU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D30F793-82A8-44F4-9175-EDC15ACC4A16}" type="slidenum">
              <a:rPr lang="ru-RU" smtClean="0"/>
              <a:pPr>
                <a:defRPr/>
              </a:pPr>
              <a:t>7</a:t>
            </a:fld>
            <a:endParaRPr lang="ru-RU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D30F793-82A8-44F4-9175-EDC15ACC4A16}" type="slidenum">
              <a:rPr lang="ru-RU" smtClean="0"/>
              <a:pPr>
                <a:defRPr/>
              </a:pPr>
              <a:t>8</a:t>
            </a:fld>
            <a:endParaRPr lang="ru-RU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 слайде представлен достигнутый уровень безопасности после проведения всех этапов модернизации блоков Курской АЭС. </a:t>
            </a:r>
            <a:r>
              <a:rPr lang="ru-RU" baseline="0" dirty="0" smtClean="0"/>
              <a:t> Вероятность повреждения активной зоны снизилась на два порядка.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6CA17C-DF93-43EC-B0C0-78459AB0EF9A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re1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5"/>
          <p:cNvSpPr txBox="1">
            <a:spLocks noChangeArrowheads="1"/>
          </p:cNvSpPr>
          <p:nvPr userDrawn="1"/>
        </p:nvSpPr>
        <p:spPr bwMode="auto">
          <a:xfrm>
            <a:off x="788988" y="5951538"/>
            <a:ext cx="2065337" cy="3079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1400" smtClean="0">
                <a:solidFill>
                  <a:srgbClr val="555B5F"/>
                </a:solidFill>
                <a:latin typeface="Trebuchet MS" pitchFamily="34" charset="0"/>
              </a:rPr>
              <a:t>www.rosenergoatom.ru</a:t>
            </a:r>
            <a:endParaRPr lang="ru-RU" altLang="ru-RU" sz="1400" smtClean="0">
              <a:solidFill>
                <a:srgbClr val="555B5F"/>
              </a:solidFill>
              <a:latin typeface="Trebuchet MS" pitchFamily="34" charset="0"/>
            </a:endParaRPr>
          </a:p>
        </p:txBody>
      </p:sp>
      <p:pic>
        <p:nvPicPr>
          <p:cNvPr id="6" name="Picture 2" descr="H:\ХАЙРЕЗЫ_финал_СТРУКТУРИРОВАННЫЕ ЛОГО_ 27 07 2013\Struktur logo\AES vneshn com\kursk\kursk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81025" y="787400"/>
            <a:ext cx="216217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7733" y="2944066"/>
            <a:ext cx="6021685" cy="523436"/>
          </a:xfrm>
        </p:spPr>
        <p:txBody>
          <a:bodyPr/>
          <a:lstStyle>
            <a:lvl1pPr>
              <a:defRPr baseline="0">
                <a:solidFill>
                  <a:srgbClr val="555B5F"/>
                </a:solidFill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7733" y="3538480"/>
            <a:ext cx="5490594" cy="326697"/>
          </a:xfrm>
        </p:spPr>
        <p:txBody>
          <a:bodyPr>
            <a:normAutofit/>
          </a:bodyPr>
          <a:lstStyle>
            <a:lvl1pPr marL="0" indent="0" algn="l">
              <a:buNone/>
              <a:defRPr sz="1600" b="0" i="0" baseline="0">
                <a:solidFill>
                  <a:srgbClr val="555B5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re2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4"/>
          <p:cNvCxnSpPr/>
          <p:nvPr userDrawn="1"/>
        </p:nvCxnSpPr>
        <p:spPr>
          <a:xfrm>
            <a:off x="561975" y="1016000"/>
            <a:ext cx="80645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13"/>
          <p:cNvSpPr txBox="1">
            <a:spLocks noChangeArrowheads="1"/>
          </p:cNvSpPr>
          <p:nvPr userDrawn="1"/>
        </p:nvSpPr>
        <p:spPr bwMode="auto">
          <a:xfrm>
            <a:off x="8685213" y="6229350"/>
            <a:ext cx="379412" cy="4921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2600" b="1" smtClean="0">
                <a:solidFill>
                  <a:schemeClr val="bg1"/>
                </a:solidFill>
                <a:latin typeface="Trebuchet MS" pitchFamily="34" charset="0"/>
              </a:rPr>
              <a:t>1</a:t>
            </a:r>
            <a:endParaRPr lang="ru-RU" altLang="ru-RU" sz="2600" b="1" smtClean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7" name="Picture 2" descr="H:\ХАЙРЕЗЫ_финал_СТРУКТУРИРОВАННЫЕ ЛОГО_ 27 07 2013\Struktur logo\AES vneshn com\kursk\kursk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08000" y="6146800"/>
            <a:ext cx="11922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2210" y="353322"/>
            <a:ext cx="8124590" cy="413007"/>
          </a:xfrm>
        </p:spPr>
        <p:txBody>
          <a:bodyPr>
            <a:noAutofit/>
          </a:bodyPr>
          <a:lstStyle>
            <a:lvl1pPr>
              <a:defRPr sz="2600">
                <a:solidFill>
                  <a:srgbClr val="215BAE"/>
                </a:solidFill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2210" y="1145219"/>
            <a:ext cx="8063964" cy="4749554"/>
          </a:xfrm>
        </p:spPr>
        <p:txBody>
          <a:bodyPr/>
          <a:lstStyle>
            <a:lvl1pPr>
              <a:spcBef>
                <a:spcPts val="0"/>
              </a:spcBef>
              <a:spcAft>
                <a:spcPts val="1500"/>
              </a:spcAft>
              <a:defRPr sz="1800" b="1" i="0">
                <a:solidFill>
                  <a:srgbClr val="215BAE"/>
                </a:solidFill>
              </a:defRPr>
            </a:lvl1pPr>
            <a:lvl2pPr>
              <a:defRPr b="0" i="0"/>
            </a:lvl2pPr>
            <a:lvl3pPr>
              <a:defRPr sz="1600" b="0" i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</a:lstStyle>
          <a:p>
            <a:pPr lvl="0"/>
            <a:r>
              <a:rPr lang="en-US" dirty="0" smtClean="0"/>
              <a:t>Образец текста</a:t>
            </a:r>
          </a:p>
          <a:p>
            <a:pPr lvl="1"/>
            <a:r>
              <a:rPr lang="en-US" dirty="0" smtClean="0"/>
              <a:t>Второй уровень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pre2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8"/>
          <p:cNvSpPr txBox="1">
            <a:spLocks noChangeArrowheads="1"/>
          </p:cNvSpPr>
          <p:nvPr userDrawn="1"/>
        </p:nvSpPr>
        <p:spPr bwMode="auto">
          <a:xfrm>
            <a:off x="8685213" y="6229350"/>
            <a:ext cx="379412" cy="4921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600" b="1" smtClean="0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cxnSp>
        <p:nvCxnSpPr>
          <p:cNvPr id="7" name="Прямая соединительная линия 10"/>
          <p:cNvCxnSpPr/>
          <p:nvPr userDrawn="1"/>
        </p:nvCxnSpPr>
        <p:spPr>
          <a:xfrm>
            <a:off x="561975" y="1016000"/>
            <a:ext cx="80645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H:\ХАЙРЕЗЫ_финал_СТРУКТУРИРОВАННЫЕ ЛОГО_ 27 07 2013\Struktur logo\AES vneshn com\kursk\kursk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08000" y="6146800"/>
            <a:ext cx="11922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9120" y="1154097"/>
            <a:ext cx="3941492" cy="4705165"/>
          </a:xfrm>
        </p:spPr>
        <p:txBody>
          <a:bodyPr/>
          <a:lstStyle>
            <a:lvl1pPr>
              <a:spcBef>
                <a:spcPts val="0"/>
              </a:spcBef>
              <a:spcAft>
                <a:spcPts val="1500"/>
              </a:spcAft>
              <a:defRPr sz="1800">
                <a:solidFill>
                  <a:srgbClr val="215BAE"/>
                </a:solidFill>
              </a:defRPr>
            </a:lvl1pPr>
            <a:lvl2pPr>
              <a:defRPr sz="2400"/>
            </a:lvl2pPr>
            <a:lvl3pPr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Образец текста</a:t>
            </a:r>
          </a:p>
          <a:p>
            <a:pPr lvl="1"/>
            <a:r>
              <a:rPr lang="en-US" dirty="0" smtClean="0"/>
              <a:t>Второй уровень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62210" y="353322"/>
            <a:ext cx="8124589" cy="413007"/>
          </a:xfrm>
        </p:spPr>
        <p:txBody>
          <a:bodyPr>
            <a:noAutofit/>
          </a:bodyPr>
          <a:lstStyle>
            <a:lvl1pPr>
              <a:defRPr sz="2600">
                <a:solidFill>
                  <a:srgbClr val="215BAE"/>
                </a:solidFill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3"/>
          </p:nvPr>
        </p:nvSpPr>
        <p:spPr>
          <a:xfrm>
            <a:off x="4730756" y="1154097"/>
            <a:ext cx="3956043" cy="4705165"/>
          </a:xfrm>
        </p:spPr>
        <p:txBody>
          <a:bodyPr/>
          <a:lstStyle>
            <a:lvl1pPr>
              <a:spcBef>
                <a:spcPts val="0"/>
              </a:spcBef>
              <a:spcAft>
                <a:spcPts val="1500"/>
              </a:spcAft>
              <a:defRPr sz="1800">
                <a:solidFill>
                  <a:srgbClr val="215BAE"/>
                </a:solidFill>
              </a:defRPr>
            </a:lvl1pPr>
            <a:lvl2pPr>
              <a:defRPr sz="2400"/>
            </a:lvl2pPr>
            <a:lvl3pPr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Образец текста</a:t>
            </a:r>
          </a:p>
          <a:p>
            <a:pPr lvl="1"/>
            <a:r>
              <a:rPr lang="en-US" dirty="0" smtClean="0"/>
              <a:t>Второй уровень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re1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 userDrawn="1"/>
        </p:nvSpPr>
        <p:spPr>
          <a:xfrm>
            <a:off x="1419225" y="3155950"/>
            <a:ext cx="5522913" cy="708025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>
              <a:defRPr/>
            </a:pPr>
            <a:r>
              <a:rPr lang="ru-RU" altLang="ru-RU" sz="4000" smtClean="0">
                <a:solidFill>
                  <a:srgbClr val="606060"/>
                </a:solidFill>
                <a:latin typeface="Circe"/>
                <a:ea typeface="Circe"/>
                <a:cs typeface="Circe"/>
              </a:rPr>
              <a:t>Спасибо за внимание!</a:t>
            </a:r>
            <a:endParaRPr lang="en-US" altLang="ru-RU" sz="4000" smtClean="0">
              <a:solidFill>
                <a:srgbClr val="606060"/>
              </a:solidFill>
              <a:latin typeface="Circe"/>
              <a:ea typeface="Circe"/>
              <a:cs typeface="Circe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 userDrawn="1"/>
        </p:nvSpPr>
        <p:spPr bwMode="auto">
          <a:xfrm>
            <a:off x="788988" y="5951538"/>
            <a:ext cx="2065337" cy="3079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1400" smtClean="0">
                <a:solidFill>
                  <a:srgbClr val="555B5F"/>
                </a:solidFill>
                <a:latin typeface="Trebuchet MS" pitchFamily="34" charset="0"/>
              </a:rPr>
              <a:t>www.rosenergoatom.ru</a:t>
            </a:r>
            <a:endParaRPr lang="ru-RU" altLang="ru-RU" sz="1400" smtClean="0">
              <a:solidFill>
                <a:srgbClr val="555B5F"/>
              </a:solidFill>
              <a:latin typeface="Trebuchet MS" pitchFamily="34" charset="0"/>
            </a:endParaRPr>
          </a:p>
        </p:txBody>
      </p:sp>
      <p:pic>
        <p:nvPicPr>
          <p:cNvPr id="5" name="Picture 2" descr="H:\ХАЙРЕЗЫ_финал_СТРУКТУРИРОВАННЫЕ ЛОГО_ 27 07 2013\Struktur logo\AES vneshn com\kursk\kursk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81025" y="787400"/>
            <a:ext cx="216217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741363"/>
            <a:ext cx="8229600" cy="115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Заголовок слайда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05013"/>
            <a:ext cx="8229600" cy="412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Подзаголовок слайда</a:t>
            </a:r>
          </a:p>
          <a:p>
            <a:pPr lvl="1"/>
            <a:r>
              <a:rPr lang="ru-RU" altLang="ru-RU" smtClean="0"/>
              <a:t>Текст второго уровня</a:t>
            </a:r>
          </a:p>
          <a:p>
            <a:pPr lvl="2"/>
            <a:r>
              <a:rPr lang="ru-RU" altLang="ru-RU" smtClean="0"/>
              <a:t>Текст третьего уровня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27800C6-4E6F-4459-B146-B397B07B57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7F7F7F"/>
          </a:solidFill>
          <a:latin typeface="Trebuchet MS"/>
          <a:ea typeface="Trebuchet MS" pitchFamily="34" charset="0"/>
          <a:cs typeface="Trebuchet M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Trebuchet MS" pitchFamily="34" charset="0"/>
          <a:ea typeface="Trebuchet MS" pitchFamily="34" charset="0"/>
          <a:cs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Trebuchet MS" pitchFamily="34" charset="0"/>
          <a:ea typeface="Trebuchet MS" pitchFamily="34" charset="0"/>
          <a:cs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Trebuchet MS" pitchFamily="34" charset="0"/>
          <a:ea typeface="Trebuchet MS" pitchFamily="34" charset="0"/>
          <a:cs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Trebuchet MS" pitchFamily="34" charset="0"/>
          <a:ea typeface="Trebuchet MS" pitchFamily="34" charset="0"/>
          <a:cs typeface="Trebuchet MS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Trebuchet MS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Trebuchet MS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Trebuchet MS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Trebuchet MS" pitchFamily="34" charset="0"/>
        </a:defRPr>
      </a:lvl9pPr>
    </p:titleStyle>
    <p:bodyStyle>
      <a:lvl1pPr marL="342900" indent="-342900" algn="l" defTabSz="457200" rtl="0" eaLnBrk="0" fontAlgn="base" hangingPunct="0">
        <a:spcBef>
          <a:spcPts val="3438"/>
        </a:spcBef>
        <a:spcAft>
          <a:spcPts val="1200"/>
        </a:spcAft>
        <a:defRPr b="1" kern="1200">
          <a:solidFill>
            <a:srgbClr val="376092"/>
          </a:solidFill>
          <a:latin typeface="Trebuchet MS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defRPr kern="1200">
          <a:solidFill>
            <a:schemeClr val="tx1"/>
          </a:solidFill>
          <a:latin typeface="Trebuchet MS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defRPr sz="1400" kern="1200">
          <a:solidFill>
            <a:srgbClr val="7F7F7F"/>
          </a:solidFill>
          <a:latin typeface="Trebuchet MS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3.jpe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11" Type="http://schemas.openxmlformats.org/officeDocument/2006/relationships/image" Target="../media/image43.jpeg"/><Relationship Id="rId5" Type="http://schemas.openxmlformats.org/officeDocument/2006/relationships/image" Target="../media/image37.jpe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jpeg"/><Relationship Id="rId10" Type="http://schemas.openxmlformats.org/officeDocument/2006/relationships/image" Target="../media/image57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6.jpeg"/><Relationship Id="rId5" Type="http://schemas.openxmlformats.org/officeDocument/2006/relationships/diagramQuickStyle" Target="../diagrams/quickStyle1.xml"/><Relationship Id="rId10" Type="http://schemas.microsoft.com/office/2007/relationships/hdphoto" Target="../media/hdphoto1.wdp"/><Relationship Id="rId4" Type="http://schemas.openxmlformats.org/officeDocument/2006/relationships/diagramLayout" Target="../diagrams/layout1.xml"/><Relationship Id="rId9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6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" y="2020278"/>
            <a:ext cx="9143999" cy="163732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Курская АЭС. Модернизация, </a:t>
            </a:r>
            <a:r>
              <a:rPr lang="en-US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en-US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продление срока эксплуатации. </a:t>
            </a:r>
            <a:r>
              <a:rPr lang="en-US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en-US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Уроки ЧАЭС и </a:t>
            </a:r>
            <a:r>
              <a:rPr lang="ru-RU" spc="50" dirty="0" err="1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постфукусимские</a:t>
            </a:r>
            <a:r>
              <a:rPr lang="ru-RU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события</a:t>
            </a:r>
            <a:endParaRPr lang="ru-RU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4723" y="4297680"/>
            <a:ext cx="6983604" cy="9779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ru-RU" sz="1800" b="1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</a:rPr>
              <a:t>Докладчик</a:t>
            </a:r>
            <a:r>
              <a:rPr lang="ru-RU" sz="18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</a:rPr>
              <a:t>: </a:t>
            </a:r>
            <a:r>
              <a:rPr lang="ru-RU" sz="1800" b="1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</a:rPr>
              <a:t>Федюкин Вячеслав Александрович</a:t>
            </a: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ru-RU" sz="1400" b="1" spc="50" dirty="0" smtClean="0">
                <a:ln w="11430"/>
                <a:solidFill>
                  <a:srgbClr val="606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</a:rPr>
              <a:t>Заместитель Генерального директора ОАО «Концерн Росэнергоатом»</a:t>
            </a:r>
            <a:r>
              <a:rPr lang="en-US" sz="1400" b="1" spc="50" dirty="0" smtClean="0">
                <a:ln w="11430"/>
                <a:solidFill>
                  <a:srgbClr val="606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</a:rPr>
              <a:t> -</a:t>
            </a:r>
            <a:r>
              <a:rPr lang="ru-RU" sz="1400" b="1" spc="50" dirty="0" smtClean="0">
                <a:ln w="11430"/>
                <a:solidFill>
                  <a:srgbClr val="606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</a:rPr>
              <a:t> директор филиала «Курская АЭС»</a:t>
            </a:r>
            <a:endParaRPr lang="ru-RU" sz="1400" b="1" spc="50" dirty="0">
              <a:ln w="11430"/>
              <a:solidFill>
                <a:srgbClr val="606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4" name="Подзаголовок 4"/>
          <p:cNvSpPr txBox="1">
            <a:spLocks/>
          </p:cNvSpPr>
          <p:nvPr/>
        </p:nvSpPr>
        <p:spPr bwMode="auto">
          <a:xfrm>
            <a:off x="4564379" y="6263481"/>
            <a:ext cx="4579621" cy="556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spcBef>
                <a:spcPct val="40000"/>
              </a:spcBef>
              <a:spcAft>
                <a:spcPct val="20000"/>
              </a:spcAft>
              <a:buClr>
                <a:srgbClr val="C00000"/>
              </a:buClr>
              <a:buSzPct val="106000"/>
            </a:pPr>
            <a:r>
              <a:rPr lang="ru-RU" sz="26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</a:rPr>
              <a:t>       </a:t>
            </a:r>
            <a:r>
              <a:rPr lang="ru-RU" sz="20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</a:rPr>
              <a:t>Обнинск, 25</a:t>
            </a:r>
            <a:r>
              <a:rPr lang="en-US" sz="20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</a:rPr>
              <a:t> </a:t>
            </a:r>
            <a:r>
              <a:rPr lang="ru-RU" sz="20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</a:rPr>
              <a:t>июня 2014</a:t>
            </a:r>
            <a:r>
              <a:rPr lang="en-US" sz="20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</a:rPr>
              <a:t> </a:t>
            </a:r>
            <a:r>
              <a:rPr lang="ru-RU" sz="20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</a:rPr>
              <a:t>г</a:t>
            </a:r>
            <a:r>
              <a:rPr lang="ru-RU" sz="2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</a:rPr>
              <a:t>.</a:t>
            </a:r>
            <a:endParaRPr lang="ru-RU" sz="26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201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080" y="4001091"/>
            <a:ext cx="2278740" cy="17068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трелка вправо с вырезом 5"/>
          <p:cNvSpPr/>
          <p:nvPr/>
        </p:nvSpPr>
        <p:spPr>
          <a:xfrm>
            <a:off x="3837997" y="3456847"/>
            <a:ext cx="724950" cy="273050"/>
          </a:xfrm>
          <a:prstGeom prst="notched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email">
            <a:lum bright="20000" contrast="20000"/>
            <a:extLst/>
          </a:blip>
          <a:srcRect/>
          <a:stretch>
            <a:fillRect/>
          </a:stretch>
        </p:blipFill>
        <p:spPr bwMode="auto">
          <a:xfrm>
            <a:off x="7075185" y="3027903"/>
            <a:ext cx="1931070" cy="1445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трелка вправо с вырезом 7"/>
          <p:cNvSpPr/>
          <p:nvPr/>
        </p:nvSpPr>
        <p:spPr>
          <a:xfrm rot="5400000">
            <a:off x="3015304" y="4413743"/>
            <a:ext cx="549276" cy="257908"/>
          </a:xfrm>
          <a:prstGeom prst="notched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TextBox 25"/>
          <p:cNvSpPr txBox="1">
            <a:spLocks noChangeArrowheads="1"/>
          </p:cNvSpPr>
          <p:nvPr/>
        </p:nvSpPr>
        <p:spPr bwMode="auto">
          <a:xfrm>
            <a:off x="4659121" y="3165954"/>
            <a:ext cx="239883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4C4C4C"/>
                </a:solidFill>
                <a:latin typeface="+mn-lt"/>
              </a:rPr>
              <a:t>Обеспечение 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4C4C4C"/>
                </a:solidFill>
                <a:latin typeface="+mn-lt"/>
              </a:rPr>
              <a:t>безопасной и устойчивой работы действующих энергоблоков</a:t>
            </a:r>
          </a:p>
        </p:txBody>
      </p:sp>
      <p:sp>
        <p:nvSpPr>
          <p:cNvPr id="10" name="Стрелка вправо с вырезом 9"/>
          <p:cNvSpPr/>
          <p:nvPr/>
        </p:nvSpPr>
        <p:spPr>
          <a:xfrm rot="16200000">
            <a:off x="2994118" y="2573160"/>
            <a:ext cx="528638" cy="279888"/>
          </a:xfrm>
          <a:prstGeom prst="notched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TextBox 30"/>
          <p:cNvSpPr txBox="1">
            <a:spLocks noChangeArrowheads="1"/>
          </p:cNvSpPr>
          <p:nvPr/>
        </p:nvSpPr>
        <p:spPr bwMode="auto">
          <a:xfrm>
            <a:off x="2214421" y="1710598"/>
            <a:ext cx="2961543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4C4C4C"/>
                </a:solidFill>
                <a:latin typeface="+mn-lt"/>
              </a:rPr>
              <a:t>Продление сроков</a:t>
            </a:r>
            <a:r>
              <a:rPr lang="en-US" sz="1400" b="1" dirty="0">
                <a:solidFill>
                  <a:srgbClr val="4C4C4C"/>
                </a:solidFill>
                <a:latin typeface="+mn-lt"/>
              </a:rPr>
              <a:t> </a:t>
            </a:r>
            <a:r>
              <a:rPr lang="ru-RU" sz="1400" b="1" dirty="0">
                <a:solidFill>
                  <a:srgbClr val="4C4C4C"/>
                </a:solidFill>
                <a:latin typeface="+mn-lt"/>
              </a:rPr>
              <a:t>эксплуатации </a:t>
            </a:r>
            <a:r>
              <a:rPr lang="ru-RU" sz="1400" b="1" dirty="0" smtClean="0">
                <a:solidFill>
                  <a:srgbClr val="4C4C4C"/>
                </a:solidFill>
                <a:latin typeface="+mn-lt"/>
              </a:rPr>
              <a:t>действующих </a:t>
            </a:r>
            <a:r>
              <a:rPr lang="ru-RU" sz="1400" b="1" dirty="0">
                <a:solidFill>
                  <a:srgbClr val="4C4C4C"/>
                </a:solidFill>
                <a:latin typeface="+mn-lt"/>
              </a:rPr>
              <a:t>энергоблоков</a:t>
            </a:r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6608152" y="1602647"/>
            <a:ext cx="25204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4C4C4C"/>
                </a:solidFill>
                <a:latin typeface="+mn-lt"/>
              </a:rPr>
              <a:t>Программа энергосбережения </a:t>
            </a:r>
            <a:r>
              <a:rPr lang="ru-RU" sz="1400" b="1" dirty="0" smtClean="0">
                <a:solidFill>
                  <a:srgbClr val="4C4C4C"/>
                </a:solidFill>
                <a:latin typeface="+mn-lt"/>
              </a:rPr>
              <a:t/>
            </a:r>
            <a:br>
              <a:rPr lang="ru-RU" sz="1400" b="1" dirty="0" smtClean="0">
                <a:solidFill>
                  <a:srgbClr val="4C4C4C"/>
                </a:solidFill>
                <a:latin typeface="+mn-lt"/>
              </a:rPr>
            </a:br>
            <a:r>
              <a:rPr lang="ru-RU" sz="1400" b="1" dirty="0" smtClean="0">
                <a:solidFill>
                  <a:srgbClr val="4C4C4C"/>
                </a:solidFill>
                <a:latin typeface="+mn-lt"/>
              </a:rPr>
              <a:t>и </a:t>
            </a:r>
            <a:r>
              <a:rPr lang="ru-RU" sz="1400" b="1" dirty="0">
                <a:solidFill>
                  <a:srgbClr val="4C4C4C"/>
                </a:solidFill>
                <a:latin typeface="+mn-lt"/>
              </a:rPr>
              <a:t>повышения </a:t>
            </a:r>
            <a:r>
              <a:rPr lang="ru-RU" sz="1400" b="1" dirty="0" smtClean="0">
                <a:solidFill>
                  <a:srgbClr val="4C4C4C"/>
                </a:solidFill>
                <a:latin typeface="+mn-lt"/>
              </a:rPr>
              <a:t/>
            </a:r>
            <a:br>
              <a:rPr lang="ru-RU" sz="1400" b="1" dirty="0" smtClean="0">
                <a:solidFill>
                  <a:srgbClr val="4C4C4C"/>
                </a:solidFill>
                <a:latin typeface="+mn-lt"/>
              </a:rPr>
            </a:br>
            <a:r>
              <a:rPr lang="ru-RU" sz="1400" b="1" dirty="0" err="1" smtClean="0">
                <a:solidFill>
                  <a:srgbClr val="4C4C4C"/>
                </a:solidFill>
                <a:latin typeface="+mn-lt"/>
              </a:rPr>
              <a:t>энергоэффективности</a:t>
            </a:r>
            <a:endParaRPr lang="ru-RU" sz="1400" b="1" dirty="0">
              <a:solidFill>
                <a:srgbClr val="4C4C4C"/>
              </a:solidFill>
              <a:latin typeface="+mn-lt"/>
            </a:endParaRPr>
          </a:p>
        </p:txBody>
      </p:sp>
      <p:pic>
        <p:nvPicPr>
          <p:cNvPr id="13" name="Picture 3" descr="kursk_buklet_6"/>
          <p:cNvPicPr>
            <a:picLocks noChangeAspect="1" noChangeArrowheads="1"/>
          </p:cNvPicPr>
          <p:nvPr/>
        </p:nvPicPr>
        <p:blipFill>
          <a:blip r:embed="rId5">
            <a:lum brigh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895" y="1272448"/>
            <a:ext cx="2203668" cy="1508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31"/>
          <p:cNvSpPr txBox="1">
            <a:spLocks noChangeArrowheads="1"/>
          </p:cNvSpPr>
          <p:nvPr/>
        </p:nvSpPr>
        <p:spPr bwMode="auto">
          <a:xfrm>
            <a:off x="2101587" y="4817335"/>
            <a:ext cx="292930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4C4C4C"/>
                </a:solidFill>
                <a:latin typeface="+mn-lt"/>
              </a:rPr>
              <a:t>Создание комплексов 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4C4C4C"/>
                </a:solidFill>
                <a:latin typeface="+mn-lt"/>
              </a:rPr>
              <a:t>по обращению с РАО и ОЯТ</a:t>
            </a:r>
          </a:p>
        </p:txBody>
      </p:sp>
      <p:sp>
        <p:nvSpPr>
          <p:cNvPr id="15" name="TextBox 28"/>
          <p:cNvSpPr txBox="1">
            <a:spLocks noChangeArrowheads="1"/>
          </p:cNvSpPr>
          <p:nvPr/>
        </p:nvSpPr>
        <p:spPr bwMode="auto">
          <a:xfrm>
            <a:off x="6608152" y="5004340"/>
            <a:ext cx="25204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4C4C4C"/>
                </a:solidFill>
                <a:latin typeface="+mn-lt"/>
              </a:rPr>
              <a:t> Мероприятия </a:t>
            </a:r>
            <a:r>
              <a:rPr lang="ru-RU" sz="1400" b="1" dirty="0" smtClean="0">
                <a:solidFill>
                  <a:srgbClr val="4C4C4C"/>
                </a:solidFill>
                <a:latin typeface="+mn-lt"/>
              </a:rPr>
              <a:t/>
            </a:r>
            <a:br>
              <a:rPr lang="ru-RU" sz="1400" b="1" dirty="0" smtClean="0">
                <a:solidFill>
                  <a:srgbClr val="4C4C4C"/>
                </a:solidFill>
                <a:latin typeface="+mn-lt"/>
              </a:rPr>
            </a:br>
            <a:r>
              <a:rPr lang="ru-RU" sz="1400" b="1" dirty="0" smtClean="0">
                <a:solidFill>
                  <a:srgbClr val="4C4C4C"/>
                </a:solidFill>
                <a:latin typeface="+mn-lt"/>
              </a:rPr>
              <a:t>по </a:t>
            </a:r>
            <a:r>
              <a:rPr lang="ru-RU" sz="1400" b="1" dirty="0">
                <a:solidFill>
                  <a:srgbClr val="4C4C4C"/>
                </a:solidFill>
                <a:latin typeface="+mn-lt"/>
              </a:rPr>
              <a:t>снижению последствий  </a:t>
            </a:r>
            <a:r>
              <a:rPr lang="ru-RU" sz="1400" b="1" dirty="0" err="1">
                <a:solidFill>
                  <a:srgbClr val="4C4C4C"/>
                </a:solidFill>
                <a:latin typeface="+mn-lt"/>
              </a:rPr>
              <a:t>запроектных</a:t>
            </a:r>
            <a:r>
              <a:rPr lang="ru-RU" sz="1400" b="1" dirty="0">
                <a:solidFill>
                  <a:srgbClr val="4C4C4C"/>
                </a:solidFill>
                <a:latin typeface="+mn-lt"/>
              </a:rPr>
              <a:t> аварий 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4C4C4C"/>
                </a:solidFill>
                <a:latin typeface="+mn-lt"/>
              </a:rPr>
              <a:t>на АЭС </a:t>
            </a:r>
          </a:p>
        </p:txBody>
      </p:sp>
      <p:sp>
        <p:nvSpPr>
          <p:cNvPr id="16" name="Стрелка вправо с вырезом 15"/>
          <p:cNvSpPr/>
          <p:nvPr/>
        </p:nvSpPr>
        <p:spPr>
          <a:xfrm rot="18587185">
            <a:off x="6402711" y="2748744"/>
            <a:ext cx="688975" cy="279889"/>
          </a:xfrm>
          <a:prstGeom prst="notched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право с вырезом 16"/>
          <p:cNvSpPr/>
          <p:nvPr/>
        </p:nvSpPr>
        <p:spPr>
          <a:xfrm rot="3344740">
            <a:off x="6405136" y="4547150"/>
            <a:ext cx="687388" cy="279889"/>
          </a:xfrm>
          <a:prstGeom prst="notched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D:\ЛВАБ\Работа с презентациями\логотипы организаций\Курская АЭС\курская аэс(new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6780" y="3100877"/>
            <a:ext cx="1103312" cy="108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Заголовок 1"/>
          <p:cNvSpPr txBox="1">
            <a:spLocks/>
          </p:cNvSpPr>
          <p:nvPr/>
        </p:nvSpPr>
        <p:spPr>
          <a:xfrm>
            <a:off x="0" y="81478"/>
            <a:ext cx="9144000" cy="7812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i="0" kern="1200" baseline="0">
                <a:solidFill>
                  <a:srgbClr val="215BAE"/>
                </a:solidFill>
                <a:latin typeface="Trebuchet MS"/>
                <a:ea typeface="+mj-ea"/>
                <a:cs typeface="Trebuchet MS"/>
              </a:defRPr>
            </a:lvl1pPr>
          </a:lstStyle>
          <a:p>
            <a:pPr algn="ctr"/>
            <a:r>
              <a:rPr lang="ru-RU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Реализуемые на Курской АЭС </a:t>
            </a:r>
            <a:br>
              <a:rPr lang="ru-RU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инвестиционные проекты и программы</a:t>
            </a:r>
            <a:endParaRPr lang="ru-RU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Номер слайда 4"/>
          <p:cNvSpPr txBox="1">
            <a:spLocks/>
          </p:cNvSpPr>
          <p:nvPr/>
        </p:nvSpPr>
        <p:spPr>
          <a:xfrm>
            <a:off x="8395856" y="6286500"/>
            <a:ext cx="676708" cy="4730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r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8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  <a:endParaRPr lang="en-US" sz="2800" b="1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813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"/>
          <p:cNvSpPr txBox="1">
            <a:spLocks/>
          </p:cNvSpPr>
          <p:nvPr/>
        </p:nvSpPr>
        <p:spPr>
          <a:xfrm>
            <a:off x="0" y="79969"/>
            <a:ext cx="9144000" cy="7812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i="0" kern="1200" baseline="0">
                <a:solidFill>
                  <a:srgbClr val="215BAE"/>
                </a:solidFill>
                <a:latin typeface="Trebuchet MS"/>
                <a:ea typeface="+mj-ea"/>
                <a:cs typeface="Trebuchet MS"/>
              </a:defRPr>
            </a:lvl1pPr>
          </a:lstStyle>
          <a:p>
            <a:pPr algn="ctr"/>
            <a:r>
              <a:rPr lang="ru-RU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Продление сроков эксплуатации </a:t>
            </a:r>
            <a:br>
              <a:rPr lang="ru-RU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энергоблоков Курской АЭС</a:t>
            </a:r>
            <a:endParaRPr lang="ru-RU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Номер слайда 4"/>
          <p:cNvSpPr txBox="1">
            <a:spLocks/>
          </p:cNvSpPr>
          <p:nvPr/>
        </p:nvSpPr>
        <p:spPr>
          <a:xfrm>
            <a:off x="8353425" y="6286500"/>
            <a:ext cx="719138" cy="4730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r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8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11</a:t>
            </a:r>
            <a:endParaRPr lang="en-US" sz="2800" b="1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19839601"/>
              </p:ext>
            </p:extLst>
          </p:nvPr>
        </p:nvGraphicFramePr>
        <p:xfrm>
          <a:off x="95250" y="914401"/>
          <a:ext cx="8955088" cy="527762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848113"/>
                <a:gridCol w="1273167"/>
                <a:gridCol w="1266015"/>
                <a:gridCol w="1258862"/>
                <a:gridCol w="1308931"/>
              </a:tblGrid>
              <a:tr h="33990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Энергоблок</a:t>
                      </a:r>
                      <a:endParaRPr lang="ru-RU" sz="1600" b="1" i="1" dirty="0">
                        <a:solidFill>
                          <a:schemeClr val="bg2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84401" marR="84401"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№1</a:t>
                      </a:r>
                      <a:endParaRPr lang="ru-RU" sz="1600" b="1" i="1" dirty="0">
                        <a:solidFill>
                          <a:srgbClr val="0033CC"/>
                        </a:solidFill>
                      </a:endParaRPr>
                    </a:p>
                  </a:txBody>
                  <a:tcPr marL="84401" marR="84401"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№2</a:t>
                      </a:r>
                      <a:endParaRPr lang="ru-RU" sz="1600" b="1" i="1" dirty="0">
                        <a:solidFill>
                          <a:srgbClr val="0033CC"/>
                        </a:solidFill>
                      </a:endParaRPr>
                    </a:p>
                  </a:txBody>
                  <a:tcPr marL="84401" marR="84401" marT="45717" marB="4571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№3</a:t>
                      </a:r>
                      <a:endParaRPr lang="ru-RU" sz="1600" b="1" i="1" dirty="0">
                        <a:solidFill>
                          <a:srgbClr val="0033CC"/>
                        </a:solidFill>
                      </a:endParaRPr>
                    </a:p>
                  </a:txBody>
                  <a:tcPr marL="84401" marR="84401" marT="45717" marB="4571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№4</a:t>
                      </a:r>
                      <a:endParaRPr lang="ru-RU" sz="1600" b="1" i="1" dirty="0">
                        <a:solidFill>
                          <a:srgbClr val="0033CC"/>
                        </a:solidFill>
                      </a:endParaRPr>
                    </a:p>
                  </a:txBody>
                  <a:tcPr marL="84401" marR="84401" marT="45717" marB="45717"/>
                </a:tc>
              </a:tr>
              <a:tr h="331077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Дата пуска</a:t>
                      </a:r>
                      <a:endParaRPr lang="ru-RU" sz="1600" b="1" i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19.12.</a:t>
                      </a:r>
                      <a:r>
                        <a:rPr lang="en-US" sz="1600" dirty="0" smtClean="0">
                          <a:solidFill>
                            <a:srgbClr val="4C4C4C"/>
                          </a:solidFill>
                        </a:rPr>
                        <a:t>19</a:t>
                      </a:r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76</a:t>
                      </a:r>
                      <a:endParaRPr lang="ru-RU" sz="1600" b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31.01.</a:t>
                      </a:r>
                      <a:r>
                        <a:rPr lang="en-US" sz="1600" dirty="0" smtClean="0">
                          <a:solidFill>
                            <a:srgbClr val="4C4C4C"/>
                          </a:solidFill>
                        </a:rPr>
                        <a:t>19</a:t>
                      </a:r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79</a:t>
                      </a:r>
                      <a:endParaRPr lang="ru-RU" sz="1600" b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17.10.</a:t>
                      </a:r>
                      <a:r>
                        <a:rPr lang="en-US" sz="1600" dirty="0" smtClean="0">
                          <a:solidFill>
                            <a:srgbClr val="4C4C4C"/>
                          </a:solidFill>
                        </a:rPr>
                        <a:t>19</a:t>
                      </a:r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83</a:t>
                      </a:r>
                      <a:endParaRPr lang="ru-RU" sz="1600" b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21.12.</a:t>
                      </a:r>
                      <a:r>
                        <a:rPr lang="en-US" sz="1600" dirty="0" smtClean="0">
                          <a:solidFill>
                            <a:srgbClr val="4C4C4C"/>
                          </a:solidFill>
                        </a:rPr>
                        <a:t>19</a:t>
                      </a:r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85</a:t>
                      </a:r>
                      <a:endParaRPr lang="ru-RU" sz="1600" b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 anchor="ctr">
                    <a:solidFill>
                      <a:schemeClr val="bg1"/>
                    </a:solidFill>
                  </a:tcPr>
                </a:tc>
              </a:tr>
              <a:tr h="57186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Окончание</a:t>
                      </a:r>
                      <a:r>
                        <a:rPr lang="ru-RU" sz="1600" baseline="0" dirty="0" smtClean="0">
                          <a:solidFill>
                            <a:srgbClr val="4C4C4C"/>
                          </a:solidFill>
                        </a:rPr>
                        <a:t> проектного срока эксплуатации</a:t>
                      </a:r>
                      <a:endParaRPr lang="ru-RU" sz="1600" b="1" i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19.12.</a:t>
                      </a:r>
                      <a:r>
                        <a:rPr lang="en-US" sz="1600" dirty="0" smtClean="0">
                          <a:solidFill>
                            <a:srgbClr val="4C4C4C"/>
                          </a:solidFill>
                        </a:rPr>
                        <a:t>20</a:t>
                      </a:r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06</a:t>
                      </a:r>
                      <a:endParaRPr lang="ru-RU" sz="1600" b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31.01.</a:t>
                      </a:r>
                      <a:r>
                        <a:rPr lang="en-US" sz="1600" dirty="0" smtClean="0">
                          <a:solidFill>
                            <a:srgbClr val="4C4C4C"/>
                          </a:solidFill>
                        </a:rPr>
                        <a:t>20</a:t>
                      </a:r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09</a:t>
                      </a:r>
                      <a:endParaRPr lang="ru-RU" sz="1600" b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28.12.</a:t>
                      </a:r>
                      <a:r>
                        <a:rPr lang="en-US" sz="1600" dirty="0" smtClean="0">
                          <a:solidFill>
                            <a:srgbClr val="4C4C4C"/>
                          </a:solidFill>
                        </a:rPr>
                        <a:t>20</a:t>
                      </a:r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13</a:t>
                      </a:r>
                      <a:endParaRPr lang="ru-RU" sz="1600" b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21.12.</a:t>
                      </a:r>
                      <a:r>
                        <a:rPr lang="en-US" sz="1600" dirty="0" smtClean="0">
                          <a:solidFill>
                            <a:srgbClr val="4C4C4C"/>
                          </a:solidFill>
                        </a:rPr>
                        <a:t>20</a:t>
                      </a:r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15</a:t>
                      </a:r>
                      <a:endParaRPr lang="ru-RU" sz="1600" b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 anchor="ctr">
                    <a:solidFill>
                      <a:schemeClr val="bg1"/>
                    </a:solidFill>
                  </a:tcPr>
                </a:tc>
              </a:tr>
              <a:tr h="57186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Стоимость</a:t>
                      </a:r>
                      <a:r>
                        <a:rPr lang="ru-RU" sz="1600" baseline="0" dirty="0" smtClean="0">
                          <a:solidFill>
                            <a:srgbClr val="4C4C4C"/>
                          </a:solidFill>
                        </a:rPr>
                        <a:t> инвестиционного проекта ПСЭ, млн. руб.</a:t>
                      </a:r>
                      <a:endParaRPr lang="ru-RU" sz="1600" b="1" i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rgbClr val="4C4C4C"/>
                          </a:solidFill>
                        </a:rPr>
                        <a:t>1 418,0</a:t>
                      </a:r>
                      <a:endParaRPr lang="ru-RU" sz="1600" b="1" kern="1200" dirty="0" smtClean="0">
                        <a:solidFill>
                          <a:srgbClr val="4C4C4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301" marR="63301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rgbClr val="4C4C4C"/>
                          </a:solidFill>
                        </a:rPr>
                        <a:t>4 931,3</a:t>
                      </a:r>
                      <a:endParaRPr lang="ru-RU" sz="1600" b="1" kern="1200" dirty="0" smtClean="0">
                        <a:solidFill>
                          <a:srgbClr val="4C4C4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301" marR="63301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rgbClr val="4C4C4C"/>
                          </a:solidFill>
                        </a:rPr>
                        <a:t>11 195,6</a:t>
                      </a:r>
                      <a:endParaRPr lang="ru-RU" sz="1600" b="1" kern="1200" dirty="0" smtClean="0">
                        <a:solidFill>
                          <a:srgbClr val="4C4C4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301" marR="63301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rgbClr val="4C4C4C"/>
                          </a:solidFill>
                        </a:rPr>
                        <a:t>13 135,5</a:t>
                      </a:r>
                      <a:endParaRPr lang="ru-RU" sz="1600" b="1" kern="1200" dirty="0" smtClean="0">
                        <a:solidFill>
                          <a:srgbClr val="4C4C4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301" marR="63301" marT="0" marB="0" anchor="ctr">
                    <a:solidFill>
                      <a:schemeClr val="bg1"/>
                    </a:solidFill>
                  </a:tcPr>
                </a:tc>
              </a:tr>
              <a:tr h="1053439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4C4C4C"/>
                          </a:solidFill>
                        </a:rPr>
                        <a:t>I </a:t>
                      </a:r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этап модернизации</a:t>
                      </a:r>
                    </a:p>
                    <a:p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(замена технологических каналов, внедрение КСКУЗ, усиление строительных конструкций)</a:t>
                      </a:r>
                      <a:endParaRPr lang="ru-RU" sz="1600" b="1" i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1994-1997,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выполнен</a:t>
                      </a:r>
                      <a:endParaRPr lang="ru-RU" sz="1600" b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1998-2001,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выполнен</a:t>
                      </a:r>
                      <a:endParaRPr lang="ru-RU" sz="1600" b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2007-2008,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выполнен</a:t>
                      </a:r>
                      <a:endParaRPr lang="ru-RU" sz="1600" b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2008-2009,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выполнен</a:t>
                      </a:r>
                      <a:endParaRPr lang="ru-RU" sz="1600" b="1" dirty="0" smtClean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 anchor="ctr">
                    <a:solidFill>
                      <a:schemeClr val="bg1"/>
                    </a:solidFill>
                  </a:tcPr>
                </a:tc>
              </a:tr>
              <a:tr h="1535013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4C4C4C"/>
                          </a:solidFill>
                        </a:rPr>
                        <a:t>II </a:t>
                      </a:r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этап модернизации (замена оборудования, проведение работ по оценке технического состояния и остаточного ресурса элементов</a:t>
                      </a:r>
                      <a:r>
                        <a:rPr lang="ru-RU" sz="1600" baseline="0" dirty="0" smtClean="0">
                          <a:solidFill>
                            <a:srgbClr val="4C4C4C"/>
                          </a:solidFill>
                        </a:rPr>
                        <a:t> систем, выполнение мероприятий по повышению безопасности</a:t>
                      </a:r>
                      <a:r>
                        <a:rPr lang="ru-RU" sz="1600" kern="1200" dirty="0" smtClean="0">
                          <a:solidFill>
                            <a:srgbClr val="4C4C4C"/>
                          </a:solidFill>
                        </a:rPr>
                        <a:t>)</a:t>
                      </a:r>
                      <a:endParaRPr lang="ru-RU" sz="1600" b="1" i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2000-2002,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выполнен</a:t>
                      </a:r>
                      <a:endParaRPr lang="ru-RU" sz="1600" b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2003-2004,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выполнен</a:t>
                      </a:r>
                      <a:endParaRPr lang="ru-RU" sz="1600" b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2009-2013,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выполнен</a:t>
                      </a:r>
                      <a:endParaRPr lang="en-US" sz="1600" dirty="0" smtClean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График: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2010-2015</a:t>
                      </a:r>
                      <a:endParaRPr lang="ru-RU" sz="1600" b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 anchor="ctr">
                    <a:solidFill>
                      <a:schemeClr val="bg1"/>
                    </a:solidFill>
                  </a:tcPr>
                </a:tc>
              </a:tr>
              <a:tr h="81265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Дополнительный</a:t>
                      </a:r>
                      <a:r>
                        <a:rPr lang="ru-RU" sz="1600" baseline="0" dirty="0" smtClean="0">
                          <a:solidFill>
                            <a:srgbClr val="4C4C4C"/>
                          </a:solidFill>
                        </a:rPr>
                        <a:t> срок эксплуатации, д</a:t>
                      </a:r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остигнутый по результатам реализации инвестиционного проекта</a:t>
                      </a:r>
                      <a:endParaRPr lang="ru-RU" sz="1600" b="1" i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15</a:t>
                      </a:r>
                      <a:r>
                        <a:rPr lang="ru-RU" sz="1600" baseline="0" dirty="0" smtClean="0">
                          <a:solidFill>
                            <a:srgbClr val="4C4C4C"/>
                          </a:solidFill>
                        </a:rPr>
                        <a:t> лет, </a:t>
                      </a:r>
                    </a:p>
                    <a:p>
                      <a:pPr algn="ctr"/>
                      <a:r>
                        <a:rPr lang="ru-RU" sz="1600" baseline="0" dirty="0" smtClean="0">
                          <a:solidFill>
                            <a:srgbClr val="4C4C4C"/>
                          </a:solidFill>
                        </a:rPr>
                        <a:t>до 2021г. </a:t>
                      </a:r>
                      <a:endParaRPr lang="ru-RU" sz="1600" b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15</a:t>
                      </a:r>
                      <a:r>
                        <a:rPr lang="ru-RU" sz="1600" baseline="0" dirty="0" smtClean="0">
                          <a:solidFill>
                            <a:srgbClr val="4C4C4C"/>
                          </a:solidFill>
                        </a:rPr>
                        <a:t> лет, </a:t>
                      </a:r>
                    </a:p>
                    <a:p>
                      <a:pPr algn="ctr"/>
                      <a:r>
                        <a:rPr lang="ru-RU" sz="1600" baseline="0" dirty="0" smtClean="0">
                          <a:solidFill>
                            <a:srgbClr val="4C4C4C"/>
                          </a:solidFill>
                        </a:rPr>
                        <a:t>до 2024г. </a:t>
                      </a:r>
                      <a:endParaRPr lang="ru-RU" sz="1600" b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15</a:t>
                      </a:r>
                      <a:r>
                        <a:rPr lang="ru-RU" sz="1600" baseline="0" dirty="0" smtClean="0">
                          <a:solidFill>
                            <a:srgbClr val="4C4C4C"/>
                          </a:solidFill>
                        </a:rPr>
                        <a:t> лет, </a:t>
                      </a:r>
                    </a:p>
                    <a:p>
                      <a:pPr algn="ctr"/>
                      <a:r>
                        <a:rPr lang="ru-RU" sz="1600" baseline="0" dirty="0" smtClean="0">
                          <a:solidFill>
                            <a:srgbClr val="4C4C4C"/>
                          </a:solidFill>
                        </a:rPr>
                        <a:t>до 2028г. </a:t>
                      </a:r>
                      <a:endParaRPr lang="ru-RU" sz="1600" b="1" dirty="0" smtClean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План: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</a:rPr>
                        <a:t>15</a:t>
                      </a:r>
                      <a:r>
                        <a:rPr lang="ru-RU" sz="1600" baseline="0" dirty="0" smtClean="0">
                          <a:solidFill>
                            <a:srgbClr val="4C4C4C"/>
                          </a:solidFill>
                        </a:rPr>
                        <a:t> лет, </a:t>
                      </a:r>
                    </a:p>
                    <a:p>
                      <a:pPr algn="ctr"/>
                      <a:r>
                        <a:rPr lang="ru-RU" sz="1600" baseline="0" dirty="0" smtClean="0">
                          <a:solidFill>
                            <a:srgbClr val="4C4C4C"/>
                          </a:solidFill>
                        </a:rPr>
                        <a:t>до 2030г.</a:t>
                      </a:r>
                      <a:endParaRPr lang="ru-RU" sz="1600" b="1" dirty="0">
                        <a:solidFill>
                          <a:srgbClr val="4C4C4C"/>
                        </a:solidFill>
                      </a:endParaRPr>
                    </a:p>
                  </a:txBody>
                  <a:tcPr marL="84401" marR="84401" marT="45717" marB="45717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5005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2700"/>
            <a:ext cx="9144000" cy="945761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Обеспечение устойчивой работы энергоблоков</a:t>
            </a:r>
          </a:p>
        </p:txBody>
      </p:sp>
      <p:sp>
        <p:nvSpPr>
          <p:cNvPr id="10243" name="Прямоугольник 3"/>
          <p:cNvSpPr>
            <a:spLocks noChangeArrowheads="1"/>
          </p:cNvSpPr>
          <p:nvPr/>
        </p:nvSpPr>
        <p:spPr bwMode="auto">
          <a:xfrm>
            <a:off x="428625" y="1357312"/>
            <a:ext cx="83581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None/>
            </a:pPr>
            <a:endParaRPr lang="ru-RU" sz="2400" i="0">
              <a:solidFill>
                <a:srgbClr val="CC9900"/>
              </a:solidFill>
              <a:latin typeface="Arial Black" pitchFamily="34" charset="0"/>
            </a:endParaRPr>
          </a:p>
        </p:txBody>
      </p:sp>
      <p:pic>
        <p:nvPicPr>
          <p:cNvPr id="9" name="Picture 251" descr="Пожарная насосная САОР-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244919" y="2008109"/>
            <a:ext cx="2384424" cy="1818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44919" y="3834697"/>
            <a:ext cx="2384425" cy="155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5"/>
          <a:srcRect l="5640" t="4764" r="8617" b="15378"/>
          <a:stretch>
            <a:fillRect/>
          </a:stretch>
        </p:blipFill>
        <p:spPr bwMode="auto">
          <a:xfrm>
            <a:off x="4635694" y="3834697"/>
            <a:ext cx="2803525" cy="155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Овальная выноска 25"/>
          <p:cNvSpPr>
            <a:spLocks noChangeArrowheads="1"/>
          </p:cNvSpPr>
          <p:nvPr/>
        </p:nvSpPr>
        <p:spPr bwMode="auto">
          <a:xfrm>
            <a:off x="6665654" y="4113213"/>
            <a:ext cx="2338387" cy="908864"/>
          </a:xfrm>
          <a:prstGeom prst="wedgeEllipseCallout">
            <a:avLst>
              <a:gd name="adj1" fmla="val -71759"/>
              <a:gd name="adj2" fmla="val 58532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1200" b="1" i="0" u="none" strike="noStrike" kern="0" normalizeH="0" baseline="0" noProof="0" dirty="0" smtClean="0">
                <a:solidFill>
                  <a:schemeClr val="bg1"/>
                </a:solidFill>
                <a:uLnTx/>
                <a:uFillTx/>
                <a:latin typeface="+mn-lt"/>
                <a:cs typeface="Arial" pitchFamily="34" charset="0"/>
              </a:rPr>
              <a:t>Внедрена </a:t>
            </a:r>
            <a:r>
              <a:rPr kumimoji="1" lang="ru-RU" sz="1200" b="1" i="0" u="none" strike="noStrike" kern="0" normalizeH="0" baseline="0" noProof="0" dirty="0">
                <a:solidFill>
                  <a:schemeClr val="bg1"/>
                </a:solidFill>
                <a:uLnTx/>
                <a:uFillTx/>
                <a:latin typeface="+mn-lt"/>
                <a:cs typeface="Arial" pitchFamily="34" charset="0"/>
              </a:rPr>
              <a:t>система защиты по </a:t>
            </a:r>
            <a:r>
              <a:rPr kumimoji="1" lang="ru-RU" sz="1200" b="1" i="0" u="none" strike="noStrike" kern="0" normalizeH="0" baseline="0" noProof="0" dirty="0" smtClean="0">
                <a:solidFill>
                  <a:schemeClr val="bg1"/>
                </a:solidFill>
                <a:uLnTx/>
                <a:uFillTx/>
                <a:latin typeface="+mn-lt"/>
                <a:cs typeface="Arial" pitchFamily="34" charset="0"/>
              </a:rPr>
              <a:t>вибрации.</a:t>
            </a:r>
            <a:endParaRPr kumimoji="1" lang="ru-RU" sz="1200" b="1" i="0" u="none" strike="noStrike" kern="0" normalizeH="0" baseline="0" noProof="0" dirty="0">
              <a:solidFill>
                <a:schemeClr val="bg1"/>
              </a:solidFill>
              <a:uLnTx/>
              <a:uFillTx/>
              <a:latin typeface="+mn-lt"/>
              <a:cs typeface="Arial" pitchFamily="34" charset="0"/>
            </a:endParaRPr>
          </a:p>
        </p:txBody>
      </p:sp>
      <p:sp>
        <p:nvSpPr>
          <p:cNvPr id="23" name="Овальная выноска 14"/>
          <p:cNvSpPr>
            <a:spLocks noChangeArrowheads="1"/>
          </p:cNvSpPr>
          <p:nvPr/>
        </p:nvSpPr>
        <p:spPr bwMode="auto">
          <a:xfrm>
            <a:off x="190500" y="1506538"/>
            <a:ext cx="2338388" cy="1428214"/>
          </a:xfrm>
          <a:prstGeom prst="wedgeEllipseCallout">
            <a:avLst>
              <a:gd name="adj1" fmla="val 97801"/>
              <a:gd name="adj2" fmla="val 53361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1100" b="1" i="0" u="none" strike="noStrike" kern="0" normalizeH="0" baseline="0" noProof="0" dirty="0">
                <a:solidFill>
                  <a:schemeClr val="bg1"/>
                </a:solidFill>
                <a:uLnTx/>
                <a:uFillTx/>
                <a:latin typeface="+mn-lt"/>
                <a:cs typeface="Arial" pitchFamily="34" charset="0"/>
              </a:rPr>
              <a:t> </a:t>
            </a:r>
            <a:r>
              <a:rPr kumimoji="1" lang="ru-RU" sz="1200" b="1" i="0" u="none" strike="noStrike" kern="0" normalizeH="0" baseline="0" noProof="0" dirty="0" smtClean="0">
                <a:solidFill>
                  <a:schemeClr val="bg1"/>
                </a:solidFill>
                <a:uLnTx/>
                <a:uFillTx/>
                <a:latin typeface="+mn-lt"/>
                <a:cs typeface="Arial" pitchFamily="34" charset="0"/>
              </a:rPr>
              <a:t>Проведены </a:t>
            </a:r>
            <a:r>
              <a:rPr kumimoji="1" lang="ru-RU" sz="1200" b="1" i="0" u="none" strike="noStrike" kern="0" normalizeH="0" baseline="0" noProof="0" dirty="0">
                <a:solidFill>
                  <a:schemeClr val="bg1"/>
                </a:solidFill>
                <a:uLnTx/>
                <a:uFillTx/>
                <a:latin typeface="+mn-lt"/>
                <a:cs typeface="Arial" pitchFamily="34" charset="0"/>
              </a:rPr>
              <a:t>работы для повышения уровня противопожарной </a:t>
            </a:r>
            <a:r>
              <a:rPr kumimoji="1" lang="ru-RU" sz="1200" b="1" i="0" u="none" strike="noStrike" kern="0" normalizeH="0" baseline="0" noProof="0" dirty="0" smtClean="0">
                <a:solidFill>
                  <a:schemeClr val="bg1"/>
                </a:solidFill>
                <a:uLnTx/>
                <a:uFillTx/>
                <a:latin typeface="+mn-lt"/>
                <a:cs typeface="Arial" pitchFamily="34" charset="0"/>
              </a:rPr>
              <a:t>безопасности.</a:t>
            </a:r>
            <a:endParaRPr kumimoji="1" lang="ru-RU" sz="1200" b="1" i="0" u="none" strike="noStrike" kern="0" normalizeH="0" baseline="0" noProof="0" dirty="0">
              <a:solidFill>
                <a:schemeClr val="bg1"/>
              </a:solidFill>
              <a:uLnTx/>
              <a:uFillTx/>
              <a:latin typeface="+mn-lt"/>
              <a:cs typeface="Arial" pitchFamily="34" charset="0"/>
            </a:endParaRPr>
          </a:p>
        </p:txBody>
      </p:sp>
      <p:sp>
        <p:nvSpPr>
          <p:cNvPr id="25" name="Овальная выноска 23"/>
          <p:cNvSpPr>
            <a:spLocks noChangeArrowheads="1"/>
          </p:cNvSpPr>
          <p:nvPr/>
        </p:nvSpPr>
        <p:spPr bwMode="auto">
          <a:xfrm>
            <a:off x="188913" y="3827462"/>
            <a:ext cx="2339975" cy="1168539"/>
          </a:xfrm>
          <a:prstGeom prst="wedgeEllipseCallout">
            <a:avLst>
              <a:gd name="adj1" fmla="val 97296"/>
              <a:gd name="adj2" fmla="val 1572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1200" b="1" i="0" u="none" strike="noStrike" kern="0" normalizeH="0" baseline="0" noProof="0" dirty="0" smtClean="0">
                <a:solidFill>
                  <a:schemeClr val="bg1"/>
                </a:solidFill>
                <a:uLnTx/>
                <a:uFillTx/>
                <a:latin typeface="+mn-lt"/>
                <a:cs typeface="Arial" pitchFamily="34" charset="0"/>
              </a:rPr>
              <a:t>Проведена </a:t>
            </a:r>
            <a:r>
              <a:rPr kumimoji="1" lang="ru-RU" sz="1200" b="1" i="0" u="none" strike="noStrike" kern="0" normalizeH="0" baseline="0" noProof="0" dirty="0">
                <a:solidFill>
                  <a:schemeClr val="bg1"/>
                </a:solidFill>
                <a:uLnTx/>
                <a:uFillTx/>
                <a:latin typeface="+mn-lt"/>
                <a:cs typeface="Arial" pitchFamily="34" charset="0"/>
              </a:rPr>
              <a:t>замена арматуры и электродвигателей на </a:t>
            </a:r>
            <a:r>
              <a:rPr kumimoji="1" lang="ru-RU" sz="1200" b="1" i="0" u="none" strike="noStrike" kern="0" normalizeH="0" baseline="0" noProof="0" dirty="0" smtClean="0">
                <a:solidFill>
                  <a:schemeClr val="bg1"/>
                </a:solidFill>
                <a:uLnTx/>
                <a:uFillTx/>
                <a:latin typeface="+mn-lt"/>
                <a:cs typeface="Arial" pitchFamily="34" charset="0"/>
              </a:rPr>
              <a:t>современную.</a:t>
            </a:r>
            <a:endParaRPr kumimoji="1" lang="ru-RU" sz="1200" b="1" i="0" u="none" strike="noStrike" kern="0" normalizeH="0" baseline="0" noProof="0" dirty="0">
              <a:solidFill>
                <a:schemeClr val="bg1"/>
              </a:solidFill>
              <a:uLnTx/>
              <a:uFillTx/>
              <a:latin typeface="+mn-lt"/>
              <a:cs typeface="Arial" pitchFamily="34" charset="0"/>
            </a:endParaRPr>
          </a:p>
        </p:txBody>
      </p:sp>
      <p:pic>
        <p:nvPicPr>
          <p:cNvPr id="26" name="Picture 2" descr="D:\Папка ГТС\Гидротехник\З и С\АКТы осмотров ГТС\Фото Дамба и Коса\DSC0152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29344" y="2008109"/>
            <a:ext cx="2809875" cy="182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Овальная выноска 17"/>
          <p:cNvSpPr>
            <a:spLocks noChangeArrowheads="1"/>
          </p:cNvSpPr>
          <p:nvPr/>
        </p:nvSpPr>
        <p:spPr bwMode="auto">
          <a:xfrm>
            <a:off x="6665654" y="1766213"/>
            <a:ext cx="2338387" cy="1168539"/>
          </a:xfrm>
          <a:prstGeom prst="wedgeEllipseCallout">
            <a:avLst>
              <a:gd name="adj1" fmla="val -92199"/>
              <a:gd name="adj2" fmla="val 3284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1200" b="1" i="0" u="none" strike="noStrike" kern="0" normalizeH="0" baseline="0" noProof="0" dirty="0">
                <a:solidFill>
                  <a:schemeClr val="bg1"/>
                </a:solidFill>
                <a:uLnTx/>
                <a:uFillTx/>
                <a:latin typeface="+mn-lt"/>
                <a:cs typeface="Arial" pitchFamily="34" charset="0"/>
              </a:rPr>
              <a:t> </a:t>
            </a:r>
            <a:r>
              <a:rPr kumimoji="1" lang="ru-RU" sz="1200" b="1" i="0" u="none" strike="noStrike" kern="0" normalizeH="0" baseline="0" noProof="0" dirty="0" smtClean="0">
                <a:solidFill>
                  <a:schemeClr val="bg1"/>
                </a:solidFill>
                <a:uLnTx/>
                <a:uFillTx/>
                <a:latin typeface="+mn-lt"/>
                <a:cs typeface="Arial" pitchFamily="34" charset="0"/>
              </a:rPr>
              <a:t>Выполнена </a:t>
            </a:r>
            <a:r>
              <a:rPr kumimoji="1" lang="ru-RU" sz="1200" b="1" i="0" u="none" strike="noStrike" kern="0" normalizeH="0" baseline="0" noProof="0" dirty="0">
                <a:solidFill>
                  <a:schemeClr val="bg1"/>
                </a:solidFill>
                <a:uLnTx/>
                <a:uFillTx/>
                <a:latin typeface="+mn-lt"/>
                <a:cs typeface="Arial" pitchFamily="34" charset="0"/>
              </a:rPr>
              <a:t>модернизация гидротехнических </a:t>
            </a:r>
            <a:r>
              <a:rPr kumimoji="1" lang="ru-RU" sz="1200" b="1" i="0" u="none" strike="noStrike" kern="0" normalizeH="0" baseline="0" noProof="0" dirty="0" smtClean="0">
                <a:solidFill>
                  <a:schemeClr val="bg1"/>
                </a:solidFill>
                <a:uLnTx/>
                <a:uFillTx/>
                <a:latin typeface="+mn-lt"/>
                <a:cs typeface="Arial" pitchFamily="34" charset="0"/>
              </a:rPr>
              <a:t>сооружений.</a:t>
            </a:r>
            <a:endParaRPr kumimoji="1" lang="ru-RU" sz="1200" b="1" i="0" u="none" strike="noStrike" kern="0" normalizeH="0" baseline="0" noProof="0" dirty="0">
              <a:solidFill>
                <a:schemeClr val="bg1"/>
              </a:solidFill>
              <a:uLnTx/>
              <a:uFillTx/>
              <a:latin typeface="+mn-lt"/>
              <a:cs typeface="Arial" pitchFamily="34" charset="0"/>
            </a:endParaRPr>
          </a:p>
        </p:txBody>
      </p:sp>
      <p:sp>
        <p:nvSpPr>
          <p:cNvPr id="14" name="Номер слайда 4"/>
          <p:cNvSpPr txBox="1">
            <a:spLocks/>
          </p:cNvSpPr>
          <p:nvPr/>
        </p:nvSpPr>
        <p:spPr>
          <a:xfrm>
            <a:off x="8353425" y="6286500"/>
            <a:ext cx="719138" cy="4730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r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8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12</a:t>
            </a:r>
            <a:endParaRPr lang="en-US" sz="2800" b="1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2700"/>
            <a:ext cx="9144000" cy="945761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Технические улучшения</a:t>
            </a:r>
          </a:p>
        </p:txBody>
      </p:sp>
      <p:sp>
        <p:nvSpPr>
          <p:cNvPr id="10243" name="Прямоугольник 3"/>
          <p:cNvSpPr>
            <a:spLocks noChangeArrowheads="1"/>
          </p:cNvSpPr>
          <p:nvPr/>
        </p:nvSpPr>
        <p:spPr bwMode="auto">
          <a:xfrm>
            <a:off x="428625" y="1357312"/>
            <a:ext cx="83581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None/>
            </a:pPr>
            <a:endParaRPr lang="ru-RU" sz="2400" i="0">
              <a:solidFill>
                <a:srgbClr val="CC9900"/>
              </a:solidFill>
              <a:latin typeface="Arial Black" pitchFamily="34" charset="0"/>
            </a:endParaRPr>
          </a:p>
        </p:txBody>
      </p:sp>
      <p:sp>
        <p:nvSpPr>
          <p:cNvPr id="14" name="Номер слайда 4"/>
          <p:cNvSpPr txBox="1">
            <a:spLocks/>
          </p:cNvSpPr>
          <p:nvPr/>
        </p:nvSpPr>
        <p:spPr>
          <a:xfrm>
            <a:off x="8353425" y="6286500"/>
            <a:ext cx="719138" cy="4730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r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8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13</a:t>
            </a:r>
            <a:endParaRPr lang="en-US" sz="2800" b="1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5491" y="1163782"/>
            <a:ext cx="6682509" cy="448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buClr>
                <a:srgbClr val="C00000"/>
              </a:buClr>
              <a:defRPr/>
            </a:pPr>
            <a:r>
              <a:rPr kumimoji="1" lang="ru-RU" sz="1600" b="1" dirty="0">
                <a:solidFill>
                  <a:srgbClr val="215BAE"/>
                </a:solidFill>
                <a:latin typeface="+mn-lt"/>
                <a:cs typeface="Arial" charset="0"/>
              </a:rPr>
              <a:t>Увеличение количества защит турбоагрегатов: 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150000"/>
              <a:buBlip>
                <a:blip r:embed="rId4"/>
              </a:buBlip>
              <a:defRPr/>
            </a:pPr>
            <a:r>
              <a:rPr lang="ru-RU" sz="1600" dirty="0" err="1">
                <a:solidFill>
                  <a:srgbClr val="4C4C4C"/>
                </a:solidFill>
                <a:latin typeface="+mn-lt"/>
                <a:cs typeface="Arial" charset="0"/>
              </a:rPr>
              <a:t>противоразгонных</a:t>
            </a:r>
            <a:r>
              <a:rPr lang="ru-RU" sz="1600" dirty="0">
                <a:solidFill>
                  <a:srgbClr val="4C4C4C"/>
                </a:solidFill>
                <a:latin typeface="+mn-lt"/>
                <a:cs typeface="Arial" charset="0"/>
              </a:rPr>
              <a:t> защит турбин;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150000"/>
              <a:buBlip>
                <a:blip r:embed="rId4"/>
              </a:buBlip>
              <a:defRPr/>
            </a:pPr>
            <a:r>
              <a:rPr lang="ru-RU" sz="1600" dirty="0">
                <a:solidFill>
                  <a:srgbClr val="4C4C4C"/>
                </a:solidFill>
                <a:latin typeface="+mn-lt"/>
                <a:cs typeface="Arial" charset="0"/>
              </a:rPr>
              <a:t>электронных автоматов безопасности ТГ с дополнительной  функцией защиты по ускорению (в дополнение к гидромеханическим); 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150000"/>
              <a:buBlip>
                <a:blip r:embed="rId4"/>
              </a:buBlip>
              <a:defRPr/>
            </a:pPr>
            <a:r>
              <a:rPr lang="ru-RU" sz="1600" dirty="0">
                <a:solidFill>
                  <a:srgbClr val="4C4C4C"/>
                </a:solidFill>
                <a:latin typeface="+mn-lt"/>
                <a:cs typeface="Arial" charset="0"/>
              </a:rPr>
              <a:t>от повышения вибрации ТГ;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150000"/>
              <a:buBlip>
                <a:blip r:embed="rId4"/>
              </a:buBlip>
              <a:defRPr/>
            </a:pPr>
            <a:r>
              <a:rPr lang="ru-RU" sz="1600" dirty="0">
                <a:solidFill>
                  <a:srgbClr val="4C4C4C"/>
                </a:solidFill>
                <a:latin typeface="+mn-lt"/>
                <a:cs typeface="Arial" charset="0"/>
              </a:rPr>
              <a:t>от пожара на маслосистемах.</a:t>
            </a:r>
            <a:r>
              <a:rPr kumimoji="1" lang="ru-RU" sz="1600" dirty="0">
                <a:solidFill>
                  <a:srgbClr val="4C4C4C"/>
                </a:solidFill>
                <a:latin typeface="+mn-lt"/>
                <a:cs typeface="Arial" charset="0"/>
              </a:rPr>
              <a:t> 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buClr>
                <a:srgbClr val="C00000"/>
              </a:buClr>
              <a:defRPr/>
            </a:pPr>
            <a:r>
              <a:rPr kumimoji="1" lang="ru-RU" sz="1600" b="1" dirty="0">
                <a:solidFill>
                  <a:srgbClr val="215BAE"/>
                </a:solidFill>
                <a:latin typeface="+mn-lt"/>
                <a:cs typeface="Arial" charset="0"/>
              </a:rPr>
              <a:t>Внедрение дополнительных диагностических систем: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150000"/>
              <a:buBlip>
                <a:blip r:embed="rId4"/>
              </a:buBlip>
              <a:defRPr/>
            </a:pPr>
            <a:r>
              <a:rPr lang="ru-RU" sz="1600" dirty="0">
                <a:solidFill>
                  <a:srgbClr val="4C4C4C"/>
                </a:solidFill>
                <a:latin typeface="+mn-lt"/>
                <a:cs typeface="Arial" charset="0"/>
              </a:rPr>
              <a:t>контроля вибрации элементов статора турбогенераторов;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150000"/>
              <a:buBlip>
                <a:blip r:embed="rId4"/>
              </a:buBlip>
              <a:defRPr/>
            </a:pPr>
            <a:r>
              <a:rPr lang="ru-RU" sz="1600" dirty="0">
                <a:solidFill>
                  <a:srgbClr val="4C4C4C"/>
                </a:solidFill>
                <a:latin typeface="+mn-lt"/>
                <a:cs typeface="Arial" charset="0"/>
              </a:rPr>
              <a:t>технологического контроля параметров теплового состояния турбогенераторов;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150000"/>
              <a:buBlip>
                <a:blip r:embed="rId4"/>
              </a:buBlip>
              <a:defRPr/>
            </a:pPr>
            <a:r>
              <a:rPr lang="ru-RU" sz="1600" dirty="0">
                <a:solidFill>
                  <a:srgbClr val="4C4C4C"/>
                </a:solidFill>
                <a:latin typeface="+mn-lt"/>
                <a:cs typeface="Arial" charset="0"/>
              </a:rPr>
              <a:t>контроля течи теплоносителя;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150000"/>
              <a:buBlip>
                <a:blip r:embed="rId4"/>
              </a:buBlip>
              <a:defRPr/>
            </a:pPr>
            <a:r>
              <a:rPr lang="ru-RU" sz="1600" dirty="0" err="1">
                <a:solidFill>
                  <a:srgbClr val="4C4C4C"/>
                </a:solidFill>
                <a:latin typeface="+mn-lt"/>
                <a:cs typeface="Arial" charset="0"/>
              </a:rPr>
              <a:t>тепловизионного</a:t>
            </a:r>
            <a:r>
              <a:rPr lang="ru-RU" sz="1600" dirty="0">
                <a:solidFill>
                  <a:srgbClr val="4C4C4C"/>
                </a:solidFill>
                <a:latin typeface="+mn-lt"/>
                <a:cs typeface="Arial" charset="0"/>
              </a:rPr>
              <a:t> контроля состояния оборудования.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150000"/>
              <a:buFont typeface="Arial" charset="0"/>
              <a:buNone/>
              <a:defRPr/>
            </a:pPr>
            <a:r>
              <a:rPr kumimoji="1" lang="ru-RU" sz="1600" dirty="0">
                <a:solidFill>
                  <a:srgbClr val="002060"/>
                </a:solidFill>
                <a:latin typeface="+mn-lt"/>
                <a:cs typeface="Arial" charset="0"/>
              </a:rPr>
              <a:t> </a:t>
            </a:r>
            <a:r>
              <a:rPr kumimoji="1" lang="ru-RU" sz="1600" b="1" dirty="0">
                <a:solidFill>
                  <a:srgbClr val="215BAE"/>
                </a:solidFill>
                <a:latin typeface="+mn-lt"/>
                <a:cs typeface="Arial" charset="0"/>
              </a:rPr>
              <a:t>Использование тренажеров на Курской АЭС :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150000"/>
              <a:buBlip>
                <a:blip r:embed="rId4"/>
              </a:buBlip>
              <a:defRPr/>
            </a:pPr>
            <a:r>
              <a:rPr lang="ru-RU" sz="1600" dirty="0">
                <a:solidFill>
                  <a:srgbClr val="4C4C4C"/>
                </a:solidFill>
                <a:latin typeface="+mn-lt"/>
                <a:cs typeface="Arial" charset="0"/>
              </a:rPr>
              <a:t>полномасштабных,  аналитических, </a:t>
            </a:r>
            <a:br>
              <a:rPr lang="ru-RU" sz="1600" dirty="0">
                <a:solidFill>
                  <a:srgbClr val="4C4C4C"/>
                </a:solidFill>
                <a:latin typeface="+mn-lt"/>
                <a:cs typeface="Arial" charset="0"/>
              </a:rPr>
            </a:br>
            <a:r>
              <a:rPr lang="ru-RU" sz="1600" dirty="0">
                <a:solidFill>
                  <a:srgbClr val="4C4C4C"/>
                </a:solidFill>
                <a:latin typeface="+mn-lt"/>
                <a:cs typeface="Arial" charset="0"/>
              </a:rPr>
              <a:t>многофункциональных.</a:t>
            </a:r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5092" y="1163782"/>
            <a:ext cx="2176096" cy="1744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61014454"/>
              </p:ext>
            </p:extLst>
          </p:nvPr>
        </p:nvGraphicFramePr>
        <p:xfrm>
          <a:off x="6941116" y="2908444"/>
          <a:ext cx="2162908" cy="1511300"/>
        </p:xfrm>
        <a:graphic>
          <a:graphicData uri="http://schemas.openxmlformats.org/presentationml/2006/ole">
            <p:oleObj spid="_x0000_s6163" r:id="rId6" imgW="4772025" imgH="3552825" progId="">
              <p:embed/>
            </p:oleObj>
          </a:graphicData>
        </a:graphic>
      </p:graphicFrame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5092" y="4456546"/>
            <a:ext cx="2176096" cy="1685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000000"/>
                </a:solidFill>
                <a:miter lim="800000"/>
                <a:headEnd/>
                <a:tailEnd type="none" w="med" len="lg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4772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31800" y="1484313"/>
            <a:ext cx="8208963" cy="188753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-30484" y="0"/>
            <a:ext cx="8856984" cy="61214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glow rad="165100">
              <a:srgbClr val="00B050">
                <a:alpha val="12000"/>
              </a:srgbClr>
            </a:glo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80000"/>
              </a:lnSpc>
              <a:defRPr/>
            </a:pPr>
            <a:endParaRPr lang="ru-RU" dirty="0"/>
          </a:p>
        </p:txBody>
      </p:sp>
      <p:sp>
        <p:nvSpPr>
          <p:cNvPr id="4101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513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/>
            <a:r>
              <a:rPr lang="ru-RU" sz="280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Противоаварийная готовность. </a:t>
            </a:r>
            <a:br>
              <a:rPr lang="ru-RU" sz="280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80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Уроки аварии на АЭС «</a:t>
            </a:r>
            <a:r>
              <a:rPr lang="ru-RU" sz="2800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Фукусима</a:t>
            </a:r>
            <a:r>
              <a:rPr lang="ru-RU" sz="280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Дайичи</a:t>
            </a:r>
            <a:r>
              <a:rPr lang="ru-RU" sz="280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28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4102" name="Объект 2"/>
          <p:cNvSpPr>
            <a:spLocks noGrp="1"/>
          </p:cNvSpPr>
          <p:nvPr>
            <p:ph idx="1"/>
          </p:nvPr>
        </p:nvSpPr>
        <p:spPr>
          <a:xfrm>
            <a:off x="485775" y="1736725"/>
            <a:ext cx="8101013" cy="1382713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000" dirty="0" smtClean="0">
                <a:solidFill>
                  <a:srgbClr val="4C4C4C"/>
                </a:solidFill>
                <a:cs typeface="Arial" charset="0"/>
              </a:rPr>
              <a:t>Созданными штабами и рабочими группами </a:t>
            </a:r>
            <a:br>
              <a:rPr lang="ru-RU" sz="2000" dirty="0" smtClean="0">
                <a:solidFill>
                  <a:srgbClr val="4C4C4C"/>
                </a:solidFill>
                <a:cs typeface="Arial" charset="0"/>
              </a:rPr>
            </a:br>
            <a:r>
              <a:rPr lang="ru-RU" sz="2000" dirty="0" smtClean="0">
                <a:solidFill>
                  <a:srgbClr val="4C4C4C"/>
                </a:solidFill>
                <a:cs typeface="Arial" charset="0"/>
              </a:rPr>
              <a:t>выполнен анализ и подготовлен перечень сценариев возможного развития аварий Курской АЭС, с ответными мероприятиями, исключающими воздействие последствий аварий на население и окружающую среду. 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endParaRPr lang="ru-RU" sz="1800" dirty="0" smtClean="0"/>
          </a:p>
          <a:p>
            <a:pPr marL="0" indent="0" eaLnBrk="1" hangingPunct="1">
              <a:buFont typeface="Arial" charset="0"/>
              <a:buNone/>
            </a:pPr>
            <a:endParaRPr lang="ru-RU" sz="1200" dirty="0" smtClean="0"/>
          </a:p>
        </p:txBody>
      </p:sp>
      <p:grpSp>
        <p:nvGrpSpPr>
          <p:cNvPr id="2" name="Группа 113"/>
          <p:cNvGrpSpPr>
            <a:grpSpLocks/>
          </p:cNvGrpSpPr>
          <p:nvPr/>
        </p:nvGrpSpPr>
        <p:grpSpPr bwMode="auto">
          <a:xfrm>
            <a:off x="1400236" y="3448050"/>
            <a:ext cx="6611938" cy="2673350"/>
            <a:chOff x="1143000" y="1981200"/>
            <a:chExt cx="8839810" cy="3833813"/>
          </a:xfrm>
        </p:grpSpPr>
        <p:sp>
          <p:nvSpPr>
            <p:cNvPr id="115" name="AutoShape 12"/>
            <p:cNvSpPr>
              <a:spLocks noChangeArrowheads="1"/>
            </p:cNvSpPr>
            <p:nvPr/>
          </p:nvSpPr>
          <p:spPr bwMode="gray">
            <a:xfrm>
              <a:off x="1143000" y="1981200"/>
              <a:ext cx="3833813" cy="3833813"/>
            </a:xfrm>
            <a:custGeom>
              <a:avLst/>
              <a:gdLst>
                <a:gd name="G0" fmla="+- 1914 0 0"/>
                <a:gd name="G1" fmla="+- 21600 0 1914"/>
                <a:gd name="G2" fmla="+- 21600 0 1914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914" y="10800"/>
                  </a:moveTo>
                  <a:cubicBezTo>
                    <a:pt x="1914" y="15708"/>
                    <a:pt x="5892" y="19686"/>
                    <a:pt x="10800" y="19686"/>
                  </a:cubicBezTo>
                  <a:cubicBezTo>
                    <a:pt x="15708" y="19686"/>
                    <a:pt x="19686" y="15708"/>
                    <a:pt x="19686" y="10800"/>
                  </a:cubicBezTo>
                  <a:cubicBezTo>
                    <a:pt x="19686" y="5892"/>
                    <a:pt x="15708" y="1914"/>
                    <a:pt x="10800" y="1914"/>
                  </a:cubicBezTo>
                  <a:cubicBezTo>
                    <a:pt x="5892" y="1914"/>
                    <a:pt x="1914" y="5892"/>
                    <a:pt x="1914" y="10800"/>
                  </a:cubicBezTo>
                  <a:close/>
                </a:path>
              </a:pathLst>
            </a:custGeom>
            <a:ln/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>
                <a:defRPr/>
              </a:pPr>
              <a:endParaRPr lang="ru-RU" b="1" spc="5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4110" name="Oval 11"/>
            <p:cNvSpPr>
              <a:spLocks noChangeArrowheads="1"/>
            </p:cNvSpPr>
            <p:nvPr/>
          </p:nvSpPr>
          <p:spPr bwMode="gray">
            <a:xfrm>
              <a:off x="1447800" y="2286000"/>
              <a:ext cx="3200400" cy="3200400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endParaRPr lang="ru-RU" b="1" spc="5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4111" name="AutoShape 13"/>
            <p:cNvSpPr>
              <a:spLocks noChangeArrowheads="1"/>
            </p:cNvSpPr>
            <p:nvPr/>
          </p:nvSpPr>
          <p:spPr bwMode="gray">
            <a:xfrm>
              <a:off x="3852863" y="2286002"/>
              <a:ext cx="6129947" cy="514798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ru-RU" b="1" spc="50" dirty="0">
                  <a:ln w="11430"/>
                  <a:solidFill>
                    <a:srgbClr val="4C4C4C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lt"/>
                </a:rPr>
                <a:t>ОАО «Концерн Росэнергоатом»</a:t>
              </a:r>
              <a:endParaRPr lang="en-US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4112" name="AutoShape 14"/>
            <p:cNvSpPr>
              <a:spLocks noChangeArrowheads="1"/>
            </p:cNvSpPr>
            <p:nvPr/>
          </p:nvSpPr>
          <p:spPr bwMode="gray">
            <a:xfrm>
              <a:off x="4183062" y="2973388"/>
              <a:ext cx="5799748" cy="544361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ru-RU" b="1" spc="50" dirty="0">
                  <a:ln w="11430"/>
                  <a:solidFill>
                    <a:srgbClr val="4C4C4C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lt"/>
                </a:rPr>
                <a:t>НИЦ «Курчатовский институт»</a:t>
              </a:r>
              <a:endParaRPr lang="en-US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4113" name="AutoShape 15"/>
            <p:cNvSpPr>
              <a:spLocks noChangeArrowheads="1"/>
            </p:cNvSpPr>
            <p:nvPr/>
          </p:nvSpPr>
          <p:spPr bwMode="gray">
            <a:xfrm>
              <a:off x="4449762" y="3633788"/>
              <a:ext cx="5533048" cy="500062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ru-RU" b="1" spc="50" dirty="0">
                  <a:ln w="11430"/>
                  <a:solidFill>
                    <a:srgbClr val="4C4C4C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lt"/>
                </a:rPr>
                <a:t>ОАО «НИКИЭТ»</a:t>
              </a:r>
              <a:endParaRPr lang="en-US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4114" name="AutoShape 16"/>
            <p:cNvSpPr>
              <a:spLocks noChangeArrowheads="1"/>
            </p:cNvSpPr>
            <p:nvPr/>
          </p:nvSpPr>
          <p:spPr bwMode="gray">
            <a:xfrm>
              <a:off x="4183062" y="4294188"/>
              <a:ext cx="5799748" cy="500061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ru-RU" b="1" spc="50" dirty="0">
                  <a:ln w="11430"/>
                  <a:solidFill>
                    <a:srgbClr val="4C4C4C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lt"/>
                </a:rPr>
                <a:t>ОАО «</a:t>
              </a:r>
              <a:r>
                <a:rPr lang="ru-RU" b="1" spc="50" dirty="0" err="1">
                  <a:ln w="11430"/>
                  <a:solidFill>
                    <a:srgbClr val="4C4C4C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lt"/>
                </a:rPr>
                <a:t>Атомэнергопроект</a:t>
              </a:r>
              <a:r>
                <a:rPr lang="ru-RU" b="1" spc="50" dirty="0">
                  <a:ln w="11430"/>
                  <a:solidFill>
                    <a:srgbClr val="4C4C4C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lt"/>
                </a:rPr>
                <a:t>»</a:t>
              </a:r>
              <a:endParaRPr lang="en-US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4115" name="AutoShape 17"/>
            <p:cNvSpPr>
              <a:spLocks noChangeArrowheads="1"/>
            </p:cNvSpPr>
            <p:nvPr/>
          </p:nvSpPr>
          <p:spPr bwMode="gray">
            <a:xfrm>
              <a:off x="3852861" y="4956174"/>
              <a:ext cx="6129947" cy="500063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ru-RU" b="1" spc="50" dirty="0">
                  <a:ln w="11430"/>
                  <a:solidFill>
                    <a:srgbClr val="4C4C4C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lt"/>
                </a:rPr>
                <a:t>ОАО «</a:t>
              </a:r>
              <a:r>
                <a:rPr lang="ru-RU" b="1" spc="50" dirty="0" err="1">
                  <a:ln w="11430"/>
                  <a:solidFill>
                    <a:srgbClr val="4C4C4C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lt"/>
                </a:rPr>
                <a:t>СПбАЭП</a:t>
              </a:r>
              <a:r>
                <a:rPr lang="ru-RU" b="1" spc="50" dirty="0">
                  <a:ln w="11430"/>
                  <a:solidFill>
                    <a:srgbClr val="4C4C4C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lt"/>
                </a:rPr>
                <a:t>»</a:t>
              </a:r>
              <a:endParaRPr lang="en-US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132" name="Объект 2"/>
          <p:cNvSpPr txBox="1">
            <a:spLocks/>
          </p:cNvSpPr>
          <p:nvPr/>
        </p:nvSpPr>
        <p:spPr bwMode="auto">
          <a:xfrm>
            <a:off x="1730464" y="4139911"/>
            <a:ext cx="2143140" cy="130838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Font typeface="Arial" charset="0"/>
              <a:buNone/>
              <a:defRPr/>
            </a:pP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работе </a:t>
            </a:r>
          </a:p>
          <a:p>
            <a:pPr marL="0" indent="0" algn="ctr">
              <a:lnSpc>
                <a:spcPct val="80000"/>
              </a:lnSpc>
              <a:buFont typeface="Arial" charset="0"/>
              <a:buNone/>
              <a:defRPr/>
            </a:pP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приняли </a:t>
            </a:r>
          </a:p>
          <a:p>
            <a:pPr marL="0" indent="0" algn="ctr">
              <a:lnSpc>
                <a:spcPct val="80000"/>
              </a:lnSpc>
              <a:buFont typeface="Arial" charset="0"/>
              <a:buNone/>
              <a:defRPr/>
            </a:pP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участие специалисты: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06" name="Номер слайда 8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5095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FECC4ED-E593-426B-B428-2E91D2017A83}" type="slidenum">
              <a:rPr lang="ru-RU" sz="1800" smtClean="0">
                <a:solidFill>
                  <a:srgbClr val="00B0F0"/>
                </a:solidFill>
                <a:latin typeface="+mn-lt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 sz="1800" dirty="0" smtClean="0">
              <a:solidFill>
                <a:srgbClr val="00B0F0"/>
              </a:solidFill>
              <a:latin typeface="+mn-lt"/>
            </a:endParaRPr>
          </a:p>
        </p:txBody>
      </p:sp>
      <p:sp>
        <p:nvSpPr>
          <p:cNvPr id="17" name="Номер слайда 4"/>
          <p:cNvSpPr txBox="1">
            <a:spLocks/>
          </p:cNvSpPr>
          <p:nvPr/>
        </p:nvSpPr>
        <p:spPr>
          <a:xfrm>
            <a:off x="8353425" y="6286500"/>
            <a:ext cx="719138" cy="4730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r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8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14</a:t>
            </a:r>
            <a:endParaRPr lang="en-US" sz="2800" b="1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768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3" name="Группа 28"/>
          <p:cNvGrpSpPr>
            <a:grpSpLocks/>
          </p:cNvGrpSpPr>
          <p:nvPr/>
        </p:nvGrpSpPr>
        <p:grpSpPr bwMode="auto">
          <a:xfrm>
            <a:off x="2192737" y="3608527"/>
            <a:ext cx="1491622" cy="1492015"/>
            <a:chOff x="-540305" y="1556856"/>
            <a:chExt cx="1589439" cy="1541473"/>
          </a:xfrm>
        </p:grpSpPr>
        <p:sp>
          <p:nvSpPr>
            <p:cNvPr id="234" name="Овал 233"/>
            <p:cNvSpPr/>
            <p:nvPr/>
          </p:nvSpPr>
          <p:spPr bwMode="auto">
            <a:xfrm>
              <a:off x="-382149" y="1658032"/>
              <a:ext cx="1296855" cy="1255317"/>
            </a:xfrm>
            <a:prstGeom prst="ellipse">
              <a:avLst/>
            </a:prstGeom>
            <a:gradFill flip="none" rotWithShape="1">
              <a:gsLst>
                <a:gs pos="93300">
                  <a:srgbClr val="537CFF"/>
                </a:gs>
                <a:gs pos="0">
                  <a:srgbClr val="FF0000"/>
                </a:gs>
                <a:gs pos="100000">
                  <a:srgbClr val="FF6600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342900" indent="-342900" algn="ctr">
                <a:spcBef>
                  <a:spcPct val="20000"/>
                </a:spcBef>
                <a:buClr>
                  <a:schemeClr val="tx2"/>
                </a:buClr>
                <a:buSzPct val="90000"/>
                <a:buFont typeface="Symbol" pitchFamily="18" charset="2"/>
                <a:buNone/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235" name="Овал 234"/>
            <p:cNvSpPr/>
            <p:nvPr/>
          </p:nvSpPr>
          <p:spPr bwMode="auto">
            <a:xfrm>
              <a:off x="-540305" y="1556856"/>
              <a:ext cx="1589439" cy="154147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softEdge rad="63500"/>
            </a:effectLst>
          </p:spPr>
          <p:txBody>
            <a:bodyPr/>
            <a:lstStyle/>
            <a:p>
              <a:pPr marL="342900" indent="-342900" algn="ctr">
                <a:spcBef>
                  <a:spcPct val="20000"/>
                </a:spcBef>
                <a:buClr>
                  <a:schemeClr val="tx2"/>
                </a:buClr>
                <a:buSzPct val="90000"/>
                <a:buFont typeface="Symbol" pitchFamily="18" charset="2"/>
                <a:buNone/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</p:grp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9979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Результаты стресс-тестов на Курской АЭС</a:t>
            </a:r>
            <a:endParaRPr lang="ru-RU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219" name="Прямоугольник 3"/>
          <p:cNvSpPr>
            <a:spLocks noChangeArrowheads="1"/>
          </p:cNvSpPr>
          <p:nvPr/>
        </p:nvSpPr>
        <p:spPr bwMode="auto">
          <a:xfrm>
            <a:off x="469659" y="1331081"/>
            <a:ext cx="8025270" cy="54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None/>
            </a:pPr>
            <a:endParaRPr lang="ru-RU" sz="2400" i="0">
              <a:solidFill>
                <a:srgbClr val="CC9900"/>
              </a:solidFill>
              <a:latin typeface="Arial Black" pitchFamily="34" charset="0"/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0" y="1071364"/>
            <a:ext cx="9144000" cy="647700"/>
          </a:xfrm>
          <a:solidFill>
            <a:schemeClr val="bg1"/>
          </a:solidFill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ts val="300"/>
              </a:spcBef>
              <a:defRPr/>
            </a:pPr>
            <a:r>
              <a:rPr lang="ru-RU" sz="2000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Проведена оценка безопасности при аномальных </a:t>
            </a:r>
            <a:br>
              <a:rPr lang="ru-RU" sz="2000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000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внешних воздействиях:</a:t>
            </a:r>
            <a:endParaRPr lang="en-US" sz="2000" spc="50" dirty="0" smtClean="0">
              <a:ln w="11430"/>
              <a:solidFill>
                <a:srgbClr val="4C4C4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457200" lvl="1" indent="0">
              <a:spcBef>
                <a:spcPct val="0"/>
              </a:spcBef>
              <a:buFont typeface="Wingdings 3" pitchFamily="18" charset="2"/>
              <a:buNone/>
              <a:defRPr/>
            </a:pPr>
            <a:endParaRPr lang="en-US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spcBef>
                <a:spcPts val="300"/>
              </a:spcBef>
              <a:defRPr/>
            </a:pPr>
            <a:endParaRPr lang="en-US" sz="240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457200" lvl="1" indent="0">
              <a:spcBef>
                <a:spcPct val="0"/>
              </a:spcBef>
              <a:buFont typeface="Wingdings 3" pitchFamily="18" charset="2"/>
              <a:buNone/>
              <a:defRPr/>
            </a:pPr>
            <a:endParaRPr lang="en-US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3" name="Oval 9"/>
          <p:cNvSpPr>
            <a:spLocks noChangeArrowheads="1"/>
          </p:cNvSpPr>
          <p:nvPr/>
        </p:nvSpPr>
        <p:spPr bwMode="auto">
          <a:xfrm>
            <a:off x="1714618" y="2993177"/>
            <a:ext cx="2525242" cy="2724584"/>
          </a:xfrm>
          <a:prstGeom prst="ellipse">
            <a:avLst/>
          </a:prstGeom>
          <a:noFill/>
          <a:ln w="38100" algn="ctr">
            <a:solidFill>
              <a:schemeClr val="bg2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pic>
        <p:nvPicPr>
          <p:cNvPr id="196" name="Picture 3" descr="C:\Documents and Settings\Worker\Рабочий стол\презентация\ураган2.jpg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4347716" y="4542427"/>
            <a:ext cx="1420569" cy="153206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97" name="Picture 4" descr="C:\Documents and Settings\Worker\Рабочий стол\презентация\пожары 2.jpg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4048352" y="1855958"/>
            <a:ext cx="1687371" cy="120069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98" name="Picture 5" descr="C:\Documents and Settings\Worker\Рабочий стол\презентация\землетрясение3.jpg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4394669" y="3187045"/>
            <a:ext cx="1707551" cy="1230831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99" name="Picture 6" descr="C:\Documents and Settings\Worker\Рабочий стол\презентация\наводнение2.jpg"/>
          <p:cNvPicPr>
            <a:picLocks noChangeAspect="1" noChangeArrowheads="1"/>
          </p:cNvPicPr>
          <p:nvPr/>
        </p:nvPicPr>
        <p:blipFill>
          <a:blip r:embed="rId7" cstate="print">
            <a:extLst/>
          </a:blip>
          <a:srcRect/>
          <a:stretch>
            <a:fillRect/>
          </a:stretch>
        </p:blipFill>
        <p:spPr bwMode="auto">
          <a:xfrm>
            <a:off x="119578" y="4381429"/>
            <a:ext cx="1493114" cy="105675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00" name="Picture 7" descr="C:\Documents and Settings\Worker\Рабочий стол\презентация\снегопад).jpg"/>
          <p:cNvPicPr>
            <a:picLocks noChangeAspect="1" noChangeArrowheads="1"/>
          </p:cNvPicPr>
          <p:nvPr/>
        </p:nvPicPr>
        <p:blipFill>
          <a:blip r:embed="rId8">
            <a:extLst/>
          </a:blip>
          <a:srcRect/>
          <a:stretch>
            <a:fillRect/>
          </a:stretch>
        </p:blipFill>
        <p:spPr bwMode="auto">
          <a:xfrm>
            <a:off x="574375" y="5176005"/>
            <a:ext cx="1423630" cy="102486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01" name="Picture 8" descr="C:\Documents and Settings\Worker\Рабочий стол\презентация\град2.jpg"/>
          <p:cNvPicPr>
            <a:picLocks noChangeAspect="1" noChangeArrowheads="1"/>
          </p:cNvPicPr>
          <p:nvPr/>
        </p:nvPicPr>
        <p:blipFill>
          <a:blip r:embed="rId9" cstate="print">
            <a:extLst/>
          </a:blip>
          <a:srcRect/>
          <a:stretch>
            <a:fillRect/>
          </a:stretch>
        </p:blipFill>
        <p:spPr bwMode="auto">
          <a:xfrm>
            <a:off x="155077" y="3240491"/>
            <a:ext cx="1422115" cy="115029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02" name="Picture 9" descr="C:\Documents and Settings\Worker\Рабочий стол\презентация\взрыв.jpg"/>
          <p:cNvPicPr>
            <a:picLocks noChangeAspect="1" noChangeArrowheads="1"/>
          </p:cNvPicPr>
          <p:nvPr/>
        </p:nvPicPr>
        <p:blipFill>
          <a:blip r:embed="rId10">
            <a:extLst/>
          </a:blip>
          <a:srcRect/>
          <a:stretch>
            <a:fillRect/>
          </a:stretch>
        </p:blipFill>
        <p:spPr bwMode="auto">
          <a:xfrm>
            <a:off x="319088" y="1719064"/>
            <a:ext cx="1813774" cy="152142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03" name="Picture 11" descr="C:\Documents and Settings\Worker\Рабочий стол\презентация\groza.jpg"/>
          <p:cNvPicPr>
            <a:picLocks noChangeAspect="1" noChangeArrowheads="1"/>
          </p:cNvPicPr>
          <p:nvPr/>
        </p:nvPicPr>
        <p:blipFill>
          <a:blip r:embed="rId11">
            <a:extLst/>
          </a:blip>
          <a:srcRect/>
          <a:stretch>
            <a:fillRect/>
          </a:stretch>
        </p:blipFill>
        <p:spPr bwMode="auto">
          <a:xfrm>
            <a:off x="2205022" y="1719064"/>
            <a:ext cx="1574678" cy="130430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05" name="AutoShape 5"/>
          <p:cNvSpPr>
            <a:spLocks noChangeArrowheads="1"/>
          </p:cNvSpPr>
          <p:nvPr/>
        </p:nvSpPr>
        <p:spPr bwMode="gray">
          <a:xfrm rot="5400000">
            <a:off x="2750698" y="3321747"/>
            <a:ext cx="375700" cy="107625"/>
          </a:xfrm>
          <a:prstGeom prst="rightArrow">
            <a:avLst>
              <a:gd name="adj1" fmla="val 35167"/>
              <a:gd name="adj2" fmla="val 111810"/>
            </a:avLst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11" name="Text Box 38"/>
          <p:cNvSpPr txBox="1">
            <a:spLocks noChangeArrowheads="1"/>
          </p:cNvSpPr>
          <p:nvPr/>
        </p:nvSpPr>
        <p:spPr bwMode="auto">
          <a:xfrm>
            <a:off x="3110261" y="2604195"/>
            <a:ext cx="93108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0" hangingPunct="0"/>
            <a:r>
              <a:rPr lang="ru-RU" sz="1800" b="1" i="0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Грозы</a:t>
            </a:r>
            <a:endParaRPr lang="en-US" sz="1800" b="1" i="0" spc="50" dirty="0">
              <a:ln w="11430"/>
              <a:solidFill>
                <a:srgbClr val="4C4C4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2" name="Text Box 39"/>
          <p:cNvSpPr txBox="1">
            <a:spLocks noChangeArrowheads="1"/>
          </p:cNvSpPr>
          <p:nvPr/>
        </p:nvSpPr>
        <p:spPr bwMode="auto">
          <a:xfrm>
            <a:off x="793250" y="3099450"/>
            <a:ext cx="11833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 eaLnBrk="0" hangingPunct="0"/>
            <a:r>
              <a:rPr lang="ru-RU" sz="1800" b="1" i="0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Взрывы</a:t>
            </a:r>
            <a:endParaRPr lang="en-US" sz="1800" b="1" i="0" spc="50" dirty="0">
              <a:ln w="11430"/>
              <a:solidFill>
                <a:srgbClr val="4C4C4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3" name="Text Box 42"/>
          <p:cNvSpPr txBox="1">
            <a:spLocks noChangeArrowheads="1"/>
          </p:cNvSpPr>
          <p:nvPr/>
        </p:nvSpPr>
        <p:spPr bwMode="auto">
          <a:xfrm>
            <a:off x="44438" y="5366898"/>
            <a:ext cx="25348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 eaLnBrk="0" hangingPunct="0"/>
            <a:r>
              <a:rPr lang="ru-RU" sz="1800" b="1" i="0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Ливни и снегопады</a:t>
            </a:r>
            <a:endParaRPr lang="en-US" sz="1800" b="1" i="0" spc="50" dirty="0">
              <a:ln w="11430"/>
              <a:solidFill>
                <a:srgbClr val="4C4C4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4" name="Text Box 43"/>
          <p:cNvSpPr txBox="1">
            <a:spLocks noChangeArrowheads="1"/>
          </p:cNvSpPr>
          <p:nvPr/>
        </p:nvSpPr>
        <p:spPr bwMode="auto">
          <a:xfrm>
            <a:off x="594676" y="4128649"/>
            <a:ext cx="7481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 eaLnBrk="0" hangingPunct="0"/>
            <a:r>
              <a:rPr lang="ru-RU" sz="1800" b="1" i="0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Град</a:t>
            </a:r>
            <a:endParaRPr lang="en-US" sz="1800" b="1" i="0" spc="50" dirty="0">
              <a:ln w="11430"/>
              <a:solidFill>
                <a:srgbClr val="4C4C4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5" name="Text Box 41"/>
          <p:cNvSpPr txBox="1">
            <a:spLocks noChangeArrowheads="1"/>
          </p:cNvSpPr>
          <p:nvPr/>
        </p:nvSpPr>
        <p:spPr bwMode="auto">
          <a:xfrm>
            <a:off x="3469271" y="5554536"/>
            <a:ext cx="293439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/>
            <a:r>
              <a:rPr lang="ru-RU" sz="1800" b="1" i="0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Наводнения, ураганы, </a:t>
            </a:r>
            <a:br>
              <a:rPr lang="ru-RU" sz="1800" b="1" i="0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i="0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смерчи</a:t>
            </a:r>
            <a:endParaRPr lang="en-US" sz="1800" b="1" i="0" spc="50" dirty="0">
              <a:ln w="11430"/>
              <a:solidFill>
                <a:srgbClr val="4C4C4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6" name="Text Box 40"/>
          <p:cNvSpPr txBox="1">
            <a:spLocks noChangeArrowheads="1"/>
          </p:cNvSpPr>
          <p:nvPr/>
        </p:nvSpPr>
        <p:spPr bwMode="auto">
          <a:xfrm>
            <a:off x="4148953" y="3671747"/>
            <a:ext cx="20369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0" hangingPunct="0"/>
            <a:r>
              <a:rPr lang="ru-RU" sz="1800" b="1" i="0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Землетрясения</a:t>
            </a:r>
            <a:endParaRPr lang="en-US" sz="1800" b="1" i="0" spc="50" dirty="0">
              <a:ln w="11430"/>
              <a:solidFill>
                <a:srgbClr val="4C4C4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7" name="Text Box 38"/>
          <p:cNvSpPr txBox="1">
            <a:spLocks noChangeArrowheads="1"/>
          </p:cNvSpPr>
          <p:nvPr/>
        </p:nvSpPr>
        <p:spPr bwMode="auto">
          <a:xfrm>
            <a:off x="4607584" y="2836828"/>
            <a:ext cx="11607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0" hangingPunct="0"/>
            <a:r>
              <a:rPr lang="ru-RU" sz="1800" b="1" i="0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Пожары</a:t>
            </a:r>
            <a:endParaRPr lang="en-US" sz="1800" b="1" i="0" spc="50" dirty="0">
              <a:ln w="11430"/>
              <a:solidFill>
                <a:srgbClr val="4C4C4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8" name="Text Box 37"/>
          <p:cNvSpPr txBox="1">
            <a:spLocks noChangeArrowheads="1"/>
          </p:cNvSpPr>
          <p:nvPr/>
        </p:nvSpPr>
        <p:spPr bwMode="gray">
          <a:xfrm>
            <a:off x="2090802" y="4951432"/>
            <a:ext cx="1768586" cy="830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/>
            <a:r>
              <a:rPr lang="ru-RU" sz="2400" b="1" i="0" spc="50" dirty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Курская</a:t>
            </a:r>
            <a:r>
              <a:rPr lang="en-US" sz="2400" b="1" i="0" spc="50" dirty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i="0" spc="50" dirty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АЭС</a:t>
            </a:r>
            <a:endParaRPr lang="en-US" sz="2400" b="1" i="0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6" name="Содержимое 2"/>
          <p:cNvSpPr txBox="1">
            <a:spLocks/>
          </p:cNvSpPr>
          <p:nvPr/>
        </p:nvSpPr>
        <p:spPr bwMode="auto">
          <a:xfrm>
            <a:off x="6185857" y="2129273"/>
            <a:ext cx="2832100" cy="3305610"/>
          </a:xfrm>
          <a:prstGeom prst="rect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 3" pitchFamily="18" charset="2"/>
              <a:buChar char="Æ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Char char="¦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Char char="ð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Char char="ð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Char char="ð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Char char="ð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Char char="ð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lvl="1" indent="0" algn="ctr">
              <a:spcBef>
                <a:spcPct val="0"/>
              </a:spcBef>
              <a:buFont typeface="Wingdings 3" pitchFamily="18" charset="2"/>
              <a:buNone/>
              <a:defRPr/>
            </a:pPr>
            <a:r>
              <a:rPr lang="ru-RU" sz="2000" i="0" dirty="0" smtClean="0">
                <a:solidFill>
                  <a:srgbClr val="4C4C4C"/>
                </a:solidFill>
                <a:cs typeface="Arial" charset="0"/>
              </a:rPr>
              <a:t>Обеспечение безопасности </a:t>
            </a:r>
            <a:br>
              <a:rPr lang="ru-RU" sz="2000" i="0" dirty="0" smtClean="0">
                <a:solidFill>
                  <a:srgbClr val="4C4C4C"/>
                </a:solidFill>
                <a:cs typeface="Arial" charset="0"/>
              </a:rPr>
            </a:br>
            <a:r>
              <a:rPr lang="ru-RU" sz="2000" b="0" i="0" dirty="0" smtClean="0">
                <a:solidFill>
                  <a:srgbClr val="4C4C4C"/>
                </a:solidFill>
                <a:cs typeface="Arial" charset="0"/>
              </a:rPr>
              <a:t>при указанных воздействиях </a:t>
            </a:r>
            <a:r>
              <a:rPr lang="ru-RU" sz="2000" i="0" dirty="0" smtClean="0">
                <a:solidFill>
                  <a:srgbClr val="4C4C4C"/>
                </a:solidFill>
                <a:cs typeface="Arial" charset="0"/>
              </a:rPr>
              <a:t>выполняется </a:t>
            </a:r>
            <a:br>
              <a:rPr lang="ru-RU" sz="2000" i="0" dirty="0" smtClean="0">
                <a:solidFill>
                  <a:srgbClr val="4C4C4C"/>
                </a:solidFill>
                <a:cs typeface="Arial" charset="0"/>
              </a:rPr>
            </a:br>
            <a:r>
              <a:rPr lang="ru-RU" sz="2000" i="0" dirty="0" smtClean="0">
                <a:solidFill>
                  <a:srgbClr val="4C4C4C"/>
                </a:solidFill>
                <a:cs typeface="Arial" charset="0"/>
              </a:rPr>
              <a:t>при условии своевременного и грамотного  управления аварией </a:t>
            </a:r>
            <a:r>
              <a:rPr lang="ru-RU" sz="2000" b="0" i="0" dirty="0" smtClean="0">
                <a:solidFill>
                  <a:srgbClr val="4C4C4C"/>
                </a:solidFill>
                <a:cs typeface="Arial" charset="0"/>
              </a:rPr>
              <a:t>персоналом.</a:t>
            </a:r>
            <a:endParaRPr lang="en-US" sz="2000" b="0" i="0" dirty="0" smtClean="0">
              <a:solidFill>
                <a:srgbClr val="4C4C4C"/>
              </a:solidFill>
              <a:cs typeface="Arial" charset="0"/>
            </a:endParaRPr>
          </a:p>
          <a:p>
            <a:pPr lvl="1">
              <a:spcBef>
                <a:spcPts val="300"/>
              </a:spcBef>
              <a:defRPr/>
            </a:pPr>
            <a:endParaRPr lang="en-US" sz="20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857250" lvl="2" indent="0">
              <a:spcBef>
                <a:spcPct val="0"/>
              </a:spcBef>
              <a:buFont typeface="Wingdings 3" pitchFamily="18" charset="2"/>
              <a:buNone/>
              <a:defRPr/>
            </a:pPr>
            <a:endParaRPr lang="en-US" sz="1600" dirty="0" smtClean="0">
              <a:solidFill>
                <a:schemeClr val="accent6">
                  <a:lumMod val="75000"/>
                </a:schemeClr>
              </a:solidFill>
              <a:cs typeface="Arial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930429" y="3223159"/>
            <a:ext cx="272031" cy="302798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9" name="Овал 238"/>
          <p:cNvSpPr/>
          <p:nvPr/>
        </p:nvSpPr>
        <p:spPr>
          <a:xfrm>
            <a:off x="1585209" y="4128649"/>
            <a:ext cx="272031" cy="302798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0" name="Овал 239"/>
          <p:cNvSpPr/>
          <p:nvPr/>
        </p:nvSpPr>
        <p:spPr>
          <a:xfrm>
            <a:off x="1792571" y="5012436"/>
            <a:ext cx="272031" cy="302798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1" name="Овал 240"/>
          <p:cNvSpPr/>
          <p:nvPr/>
        </p:nvSpPr>
        <p:spPr>
          <a:xfrm>
            <a:off x="2798921" y="2822128"/>
            <a:ext cx="272031" cy="302798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2" name="Овал 241"/>
          <p:cNvSpPr/>
          <p:nvPr/>
        </p:nvSpPr>
        <p:spPr>
          <a:xfrm>
            <a:off x="3723373" y="3224160"/>
            <a:ext cx="272031" cy="302798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3" name="Овал 242"/>
          <p:cNvSpPr/>
          <p:nvPr/>
        </p:nvSpPr>
        <p:spPr>
          <a:xfrm>
            <a:off x="4075686" y="4010517"/>
            <a:ext cx="272031" cy="302798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4" name="Овал 243"/>
          <p:cNvSpPr/>
          <p:nvPr/>
        </p:nvSpPr>
        <p:spPr>
          <a:xfrm>
            <a:off x="3884285" y="5012436"/>
            <a:ext cx="272031" cy="302798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6" name="AutoShape 5"/>
          <p:cNvSpPr>
            <a:spLocks noChangeArrowheads="1"/>
          </p:cNvSpPr>
          <p:nvPr/>
        </p:nvSpPr>
        <p:spPr bwMode="gray">
          <a:xfrm rot="2928219">
            <a:off x="2128326" y="3637186"/>
            <a:ext cx="375700" cy="107625"/>
          </a:xfrm>
          <a:prstGeom prst="rightArrow">
            <a:avLst>
              <a:gd name="adj1" fmla="val 35167"/>
              <a:gd name="adj2" fmla="val 111810"/>
            </a:avLst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47" name="AutoShape 5"/>
          <p:cNvSpPr>
            <a:spLocks noChangeArrowheads="1"/>
          </p:cNvSpPr>
          <p:nvPr/>
        </p:nvSpPr>
        <p:spPr bwMode="gray">
          <a:xfrm rot="7866407">
            <a:off x="3445473" y="3650067"/>
            <a:ext cx="375700" cy="107625"/>
          </a:xfrm>
          <a:prstGeom prst="rightArrow">
            <a:avLst>
              <a:gd name="adj1" fmla="val 35167"/>
              <a:gd name="adj2" fmla="val 111810"/>
            </a:avLst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48" name="AutoShape 5"/>
          <p:cNvSpPr>
            <a:spLocks noChangeArrowheads="1"/>
          </p:cNvSpPr>
          <p:nvPr/>
        </p:nvSpPr>
        <p:spPr bwMode="gray">
          <a:xfrm rot="10313836">
            <a:off x="3666942" y="4200019"/>
            <a:ext cx="375700" cy="107625"/>
          </a:xfrm>
          <a:prstGeom prst="rightArrow">
            <a:avLst>
              <a:gd name="adj1" fmla="val 35167"/>
              <a:gd name="adj2" fmla="val 111810"/>
            </a:avLst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49" name="AutoShape 5"/>
          <p:cNvSpPr>
            <a:spLocks noChangeArrowheads="1"/>
          </p:cNvSpPr>
          <p:nvPr/>
        </p:nvSpPr>
        <p:spPr bwMode="gray">
          <a:xfrm rot="12980330">
            <a:off x="3512132" y="4886756"/>
            <a:ext cx="375700" cy="107625"/>
          </a:xfrm>
          <a:prstGeom prst="rightArrow">
            <a:avLst>
              <a:gd name="adj1" fmla="val 35167"/>
              <a:gd name="adj2" fmla="val 111810"/>
            </a:avLst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50" name="AutoShape 5"/>
          <p:cNvSpPr>
            <a:spLocks noChangeArrowheads="1"/>
          </p:cNvSpPr>
          <p:nvPr/>
        </p:nvSpPr>
        <p:spPr bwMode="gray">
          <a:xfrm rot="19027135">
            <a:off x="2014610" y="4856687"/>
            <a:ext cx="375700" cy="107625"/>
          </a:xfrm>
          <a:prstGeom prst="rightArrow">
            <a:avLst>
              <a:gd name="adj1" fmla="val 35167"/>
              <a:gd name="adj2" fmla="val 111810"/>
            </a:avLst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51" name="AutoShape 5"/>
          <p:cNvSpPr>
            <a:spLocks noChangeArrowheads="1"/>
          </p:cNvSpPr>
          <p:nvPr/>
        </p:nvSpPr>
        <p:spPr bwMode="gray">
          <a:xfrm rot="331767">
            <a:off x="1893621" y="4255952"/>
            <a:ext cx="375700" cy="107625"/>
          </a:xfrm>
          <a:prstGeom prst="rightArrow">
            <a:avLst>
              <a:gd name="adj1" fmla="val 35167"/>
              <a:gd name="adj2" fmla="val 111810"/>
            </a:avLst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52" name="Номер слайда 4"/>
          <p:cNvSpPr txBox="1">
            <a:spLocks/>
          </p:cNvSpPr>
          <p:nvPr/>
        </p:nvSpPr>
        <p:spPr>
          <a:xfrm>
            <a:off x="8353425" y="6286500"/>
            <a:ext cx="719138" cy="4730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r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8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</a:t>
            </a:r>
            <a:endParaRPr lang="en-US" sz="2800" b="1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9979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Результаты стресс-тестов на Курской АЭС</a:t>
            </a:r>
          </a:p>
        </p:txBody>
      </p:sp>
      <p:sp>
        <p:nvSpPr>
          <p:cNvPr id="10243" name="Прямоугольник 3"/>
          <p:cNvSpPr>
            <a:spLocks noChangeArrowheads="1"/>
          </p:cNvSpPr>
          <p:nvPr/>
        </p:nvSpPr>
        <p:spPr bwMode="auto">
          <a:xfrm>
            <a:off x="428625" y="1357313"/>
            <a:ext cx="8358188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None/>
            </a:pPr>
            <a:endParaRPr lang="ru-RU" sz="2400" i="0">
              <a:solidFill>
                <a:srgbClr val="CC9900"/>
              </a:solidFill>
              <a:latin typeface="Arial Black" pitchFamily="34" charset="0"/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0" y="1024732"/>
            <a:ext cx="9144000" cy="104666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177800" indent="-177800" algn="ctr">
              <a:spcBef>
                <a:spcPts val="300"/>
              </a:spcBef>
              <a:defRPr/>
            </a:pPr>
            <a: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ru-RU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обеспечения условий предотвращения негативных сценариев аварий и повышения безопасности</a:t>
            </a:r>
            <a:r>
              <a:rPr lang="en-US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Курской АЭС </a:t>
            </a:r>
            <a:br>
              <a:rPr lang="ru-RU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выполняются мероприятия по: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723900" lvl="1" indent="-368300">
              <a:spcBef>
                <a:spcPct val="0"/>
              </a:spcBef>
              <a:buSzPct val="150000"/>
              <a:buFont typeface="Arial" pitchFamily="34" charset="0"/>
              <a:buChar char="•"/>
              <a:tabLst>
                <a:tab pos="723900" algn="l"/>
              </a:tabLst>
              <a:defRPr/>
            </a:pPr>
            <a:endParaRPr lang="ru-RU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723900" lvl="1" indent="-368300">
              <a:spcBef>
                <a:spcPct val="0"/>
              </a:spcBef>
              <a:buSzPct val="150000"/>
              <a:buFont typeface="Arial" pitchFamily="34" charset="0"/>
              <a:buChar char="•"/>
              <a:tabLst>
                <a:tab pos="723900" algn="l"/>
              </a:tabLst>
              <a:defRPr/>
            </a:pPr>
            <a:endParaRPr lang="ru-RU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723900" lvl="1" indent="-368300">
              <a:spcBef>
                <a:spcPct val="0"/>
              </a:spcBef>
              <a:buSzPct val="150000"/>
              <a:buFont typeface="Arial" pitchFamily="34" charset="0"/>
              <a:buChar char="•"/>
              <a:tabLst>
                <a:tab pos="723900" algn="l"/>
              </a:tabLst>
              <a:defRPr/>
            </a:pPr>
            <a:endParaRPr lang="ru-RU" sz="1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3935" y="2063612"/>
            <a:ext cx="87147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3900" lvl="1" indent="-368300">
              <a:buSzPct val="150000"/>
              <a:buBlip>
                <a:blip r:embed="rId3"/>
              </a:buBlip>
              <a:tabLst>
                <a:tab pos="723900" algn="l"/>
              </a:tabLst>
              <a:defRPr/>
            </a:pPr>
            <a:r>
              <a:rPr lang="ru-RU" dirty="0">
                <a:solidFill>
                  <a:srgbClr val="4C4C4C"/>
                </a:solidFill>
                <a:latin typeface="+mn-lt"/>
              </a:rPr>
              <a:t>Реализации дополнительных проектных решений </a:t>
            </a:r>
            <a:r>
              <a:rPr lang="ru-RU" dirty="0" smtClean="0">
                <a:solidFill>
                  <a:srgbClr val="4C4C4C"/>
                </a:solidFill>
                <a:latin typeface="+mn-lt"/>
              </a:rPr>
              <a:t/>
            </a:r>
            <a:br>
              <a:rPr lang="ru-RU" dirty="0" smtClean="0">
                <a:solidFill>
                  <a:srgbClr val="4C4C4C"/>
                </a:solidFill>
                <a:latin typeface="+mn-lt"/>
              </a:rPr>
            </a:br>
            <a:r>
              <a:rPr lang="ru-RU" dirty="0" smtClean="0">
                <a:solidFill>
                  <a:srgbClr val="4C4C4C"/>
                </a:solidFill>
                <a:latin typeface="+mn-lt"/>
              </a:rPr>
              <a:t>для </a:t>
            </a:r>
            <a:r>
              <a:rPr lang="ru-RU" dirty="0">
                <a:solidFill>
                  <a:srgbClr val="4C4C4C"/>
                </a:solidFill>
                <a:latin typeface="+mn-lt"/>
              </a:rPr>
              <a:t>повышения безопасности Курской АЭС, </a:t>
            </a:r>
            <a:r>
              <a:rPr lang="ru-RU" dirty="0" smtClean="0">
                <a:solidFill>
                  <a:srgbClr val="4C4C4C"/>
                </a:solidFill>
                <a:latin typeface="+mn-lt"/>
              </a:rPr>
              <a:t/>
            </a:r>
            <a:br>
              <a:rPr lang="ru-RU" dirty="0" smtClean="0">
                <a:solidFill>
                  <a:srgbClr val="4C4C4C"/>
                </a:solidFill>
                <a:latin typeface="+mn-lt"/>
              </a:rPr>
            </a:br>
            <a:r>
              <a:rPr lang="ru-RU" dirty="0" smtClean="0">
                <a:solidFill>
                  <a:srgbClr val="4C4C4C"/>
                </a:solidFill>
                <a:latin typeface="+mn-lt"/>
              </a:rPr>
              <a:t>включающих </a:t>
            </a:r>
            <a:r>
              <a:rPr lang="ru-RU" dirty="0">
                <a:solidFill>
                  <a:srgbClr val="4C4C4C"/>
                </a:solidFill>
                <a:latin typeface="+mn-lt"/>
              </a:rPr>
              <a:t>поставку и монтаж дополнительного оборудования </a:t>
            </a:r>
            <a:r>
              <a:rPr lang="ru-RU" dirty="0" smtClean="0">
                <a:solidFill>
                  <a:srgbClr val="4C4C4C"/>
                </a:solidFill>
                <a:latin typeface="+mn-lt"/>
              </a:rPr>
              <a:t/>
            </a:r>
            <a:br>
              <a:rPr lang="ru-RU" dirty="0" smtClean="0">
                <a:solidFill>
                  <a:srgbClr val="4C4C4C"/>
                </a:solidFill>
                <a:latin typeface="+mn-lt"/>
              </a:rPr>
            </a:br>
            <a:r>
              <a:rPr lang="ru-RU" dirty="0" smtClean="0">
                <a:solidFill>
                  <a:srgbClr val="4C4C4C"/>
                </a:solidFill>
                <a:latin typeface="+mn-lt"/>
              </a:rPr>
              <a:t>для </a:t>
            </a:r>
            <a:r>
              <a:rPr lang="ru-RU" dirty="0">
                <a:solidFill>
                  <a:srgbClr val="4C4C4C"/>
                </a:solidFill>
                <a:latin typeface="+mn-lt"/>
              </a:rPr>
              <a:t>организации пунктов подключения мобильной </a:t>
            </a:r>
            <a:r>
              <a:rPr lang="ru-RU" dirty="0" smtClean="0">
                <a:solidFill>
                  <a:srgbClr val="4C4C4C"/>
                </a:solidFill>
                <a:latin typeface="+mn-lt"/>
              </a:rPr>
              <a:t>техники;</a:t>
            </a:r>
            <a:br>
              <a:rPr lang="ru-RU" dirty="0" smtClean="0">
                <a:solidFill>
                  <a:srgbClr val="4C4C4C"/>
                </a:solidFill>
                <a:latin typeface="+mn-lt"/>
              </a:rPr>
            </a:br>
            <a:endParaRPr lang="ru-RU" dirty="0">
              <a:solidFill>
                <a:srgbClr val="4C4C4C"/>
              </a:solidFill>
              <a:latin typeface="+mn-lt"/>
            </a:endParaRPr>
          </a:p>
          <a:p>
            <a:pPr marL="723900" lvl="1" indent="-368300">
              <a:buSzPct val="150000"/>
              <a:buBlip>
                <a:blip r:embed="rId3"/>
              </a:buBlip>
              <a:tabLst>
                <a:tab pos="723900" algn="l"/>
              </a:tabLst>
              <a:defRPr/>
            </a:pPr>
            <a:r>
              <a:rPr lang="ru-RU" dirty="0">
                <a:solidFill>
                  <a:srgbClr val="4C4C4C"/>
                </a:solidFill>
                <a:latin typeface="+mn-lt"/>
              </a:rPr>
              <a:t>Внедрению системы сейсмической </a:t>
            </a:r>
            <a:r>
              <a:rPr lang="ru-RU" dirty="0" smtClean="0">
                <a:solidFill>
                  <a:srgbClr val="4C4C4C"/>
                </a:solidFill>
                <a:latin typeface="+mn-lt"/>
              </a:rPr>
              <a:t>защиты;</a:t>
            </a:r>
            <a:br>
              <a:rPr lang="ru-RU" dirty="0" smtClean="0">
                <a:solidFill>
                  <a:srgbClr val="4C4C4C"/>
                </a:solidFill>
                <a:latin typeface="+mn-lt"/>
              </a:rPr>
            </a:br>
            <a:endParaRPr lang="ru-RU" dirty="0">
              <a:solidFill>
                <a:srgbClr val="4C4C4C"/>
              </a:solidFill>
              <a:latin typeface="+mn-lt"/>
            </a:endParaRPr>
          </a:p>
          <a:p>
            <a:pPr marL="723900" lvl="1" indent="-368300">
              <a:buSzPct val="150000"/>
              <a:buBlip>
                <a:blip r:embed="rId3"/>
              </a:buBlip>
              <a:tabLst>
                <a:tab pos="723900" algn="l"/>
              </a:tabLst>
              <a:defRPr/>
            </a:pPr>
            <a:r>
              <a:rPr lang="ru-RU" dirty="0">
                <a:solidFill>
                  <a:srgbClr val="4C4C4C"/>
                </a:solidFill>
                <a:latin typeface="+mn-lt"/>
              </a:rPr>
              <a:t>Обеспечению энергоблоков средствами измерения и контроля, рассчитанными на работу в условиях </a:t>
            </a:r>
            <a:r>
              <a:rPr lang="ru-RU" dirty="0" err="1">
                <a:solidFill>
                  <a:srgbClr val="4C4C4C"/>
                </a:solidFill>
                <a:latin typeface="+mn-lt"/>
              </a:rPr>
              <a:t>запроектных</a:t>
            </a:r>
            <a:r>
              <a:rPr lang="ru-RU" dirty="0">
                <a:solidFill>
                  <a:srgbClr val="4C4C4C"/>
                </a:solidFill>
                <a:latin typeface="+mn-lt"/>
              </a:rPr>
              <a:t> </a:t>
            </a:r>
            <a:r>
              <a:rPr lang="ru-RU" dirty="0" smtClean="0">
                <a:solidFill>
                  <a:srgbClr val="4C4C4C"/>
                </a:solidFill>
                <a:latin typeface="+mn-lt"/>
              </a:rPr>
              <a:t>аварий;</a:t>
            </a:r>
            <a:br>
              <a:rPr lang="ru-RU" dirty="0" smtClean="0">
                <a:solidFill>
                  <a:srgbClr val="4C4C4C"/>
                </a:solidFill>
                <a:latin typeface="+mn-lt"/>
              </a:rPr>
            </a:br>
            <a:endParaRPr lang="ru-RU" dirty="0">
              <a:solidFill>
                <a:srgbClr val="4C4C4C"/>
              </a:solidFill>
              <a:latin typeface="+mn-lt"/>
            </a:endParaRPr>
          </a:p>
          <a:p>
            <a:pPr marL="723900" lvl="1" indent="-368300">
              <a:buSzPct val="150000"/>
              <a:buBlip>
                <a:blip r:embed="rId3"/>
              </a:buBlip>
              <a:tabLst>
                <a:tab pos="723900" algn="l"/>
              </a:tabLst>
              <a:defRPr/>
            </a:pPr>
            <a:r>
              <a:rPr lang="ru-RU" dirty="0">
                <a:solidFill>
                  <a:srgbClr val="4C4C4C"/>
                </a:solidFill>
                <a:latin typeface="+mn-lt"/>
              </a:rPr>
              <a:t>Дополнительной оценке и анализу безопасности АЭС </a:t>
            </a:r>
            <a:r>
              <a:rPr lang="ru-RU" dirty="0" smtClean="0">
                <a:solidFill>
                  <a:srgbClr val="4C4C4C"/>
                </a:solidFill>
                <a:latin typeface="+mn-lt"/>
              </a:rPr>
              <a:t/>
            </a:r>
            <a:br>
              <a:rPr lang="ru-RU" dirty="0" smtClean="0">
                <a:solidFill>
                  <a:srgbClr val="4C4C4C"/>
                </a:solidFill>
                <a:latin typeface="+mn-lt"/>
              </a:rPr>
            </a:br>
            <a:r>
              <a:rPr lang="ru-RU" dirty="0" smtClean="0">
                <a:solidFill>
                  <a:srgbClr val="4C4C4C"/>
                </a:solidFill>
                <a:latin typeface="+mn-lt"/>
              </a:rPr>
              <a:t>при </a:t>
            </a:r>
            <a:r>
              <a:rPr lang="ru-RU" dirty="0">
                <a:solidFill>
                  <a:srgbClr val="4C4C4C"/>
                </a:solidFill>
                <a:latin typeface="+mn-lt"/>
              </a:rPr>
              <a:t>экстремальных внешних </a:t>
            </a:r>
            <a:r>
              <a:rPr lang="ru-RU" dirty="0" smtClean="0">
                <a:solidFill>
                  <a:srgbClr val="4C4C4C"/>
                </a:solidFill>
                <a:latin typeface="+mn-lt"/>
              </a:rPr>
              <a:t>воздействиях.</a:t>
            </a:r>
            <a:endParaRPr lang="ru-RU" dirty="0">
              <a:solidFill>
                <a:srgbClr val="4C4C4C"/>
              </a:solidFill>
              <a:latin typeface="+mn-lt"/>
            </a:endParaRPr>
          </a:p>
        </p:txBody>
      </p:sp>
      <p:sp>
        <p:nvSpPr>
          <p:cNvPr id="9" name="Номер слайда 4"/>
          <p:cNvSpPr txBox="1">
            <a:spLocks/>
          </p:cNvSpPr>
          <p:nvPr/>
        </p:nvSpPr>
        <p:spPr>
          <a:xfrm>
            <a:off x="8353425" y="6286500"/>
            <a:ext cx="719138" cy="4730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r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8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16</a:t>
            </a:r>
            <a:endParaRPr lang="en-US" sz="2800" b="1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8" name="Прямоугольник 50176"/>
          <p:cNvSpPr>
            <a:spLocks noChangeArrowheads="1"/>
          </p:cNvSpPr>
          <p:nvPr/>
        </p:nvSpPr>
        <p:spPr bwMode="auto">
          <a:xfrm>
            <a:off x="4821382" y="1351540"/>
            <a:ext cx="4027054" cy="20161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None/>
            </a:pPr>
            <a:endParaRPr lang="ru-RU">
              <a:solidFill>
                <a:srgbClr val="4C4C4C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753552" y="1464252"/>
            <a:ext cx="4159250" cy="17907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2000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Оборудование закупленное </a:t>
            </a:r>
            <a:br>
              <a:rPr lang="ru-RU" sz="2000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000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</a:t>
            </a:r>
            <a:r>
              <a:rPr lang="ru-RU" sz="2000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рамках реализации дополнительных </a:t>
            </a:r>
            <a:r>
              <a:rPr lang="ru-RU" sz="2000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000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000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проектных решений:</a:t>
            </a:r>
            <a:endParaRPr lang="ru-RU" sz="2000" spc="50" dirty="0">
              <a:ln w="11430"/>
              <a:solidFill>
                <a:srgbClr val="4C4C4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51939" y="1100490"/>
            <a:ext cx="4376049" cy="2964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241"/>
          <a:stretch/>
        </p:blipFill>
        <p:spPr bwMode="auto">
          <a:xfrm>
            <a:off x="4627989" y="3689892"/>
            <a:ext cx="4054119" cy="2481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53552" y="5483225"/>
            <a:ext cx="1011815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i="0" spc="50" dirty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Arial" charset="0"/>
              </a:rPr>
              <a:t>ПНУ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850" y="2992438"/>
            <a:ext cx="1258888" cy="58420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i="0" spc="50" dirty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Arial" charset="0"/>
              </a:rPr>
              <a:t>ПДГУ</a:t>
            </a:r>
            <a:endParaRPr lang="ru-RU" b="1" i="0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pic>
        <p:nvPicPr>
          <p:cNvPr id="1127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800" y="3689892"/>
            <a:ext cx="4371190" cy="2481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272" name="Прямоугольник 3"/>
          <p:cNvSpPr>
            <a:spLocks noChangeArrowheads="1"/>
          </p:cNvSpPr>
          <p:nvPr/>
        </p:nvSpPr>
        <p:spPr bwMode="auto">
          <a:xfrm>
            <a:off x="323850" y="5483225"/>
            <a:ext cx="2606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i="0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Arial" charset="0"/>
              </a:rPr>
              <a:t>Мотопомпы</a:t>
            </a:r>
            <a:endParaRPr lang="ru-RU" b="1" i="0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cxnSp>
        <p:nvCxnSpPr>
          <p:cNvPr id="11273" name="Прямая со стрелкой 18"/>
          <p:cNvCxnSpPr>
            <a:cxnSpLocks noChangeShapeType="1"/>
          </p:cNvCxnSpPr>
          <p:nvPr/>
        </p:nvCxnSpPr>
        <p:spPr bwMode="auto">
          <a:xfrm>
            <a:off x="1274763" y="6354763"/>
            <a:ext cx="0" cy="0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970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spc="50" normalizeH="0" baseline="0" noProof="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rebuchet MS"/>
                <a:ea typeface="Trebuchet MS" pitchFamily="34" charset="0"/>
                <a:cs typeface="Trebuchet MS"/>
              </a:rPr>
              <a:t>Поставка мобильной</a:t>
            </a:r>
            <a:r>
              <a:rPr kumimoji="0" lang="ru-RU" sz="2600" b="1" i="0" u="none" strike="noStrike" kern="1200" spc="50" normalizeH="0" noProof="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rebuchet MS"/>
                <a:ea typeface="Trebuchet MS" pitchFamily="34" charset="0"/>
                <a:cs typeface="Trebuchet MS"/>
              </a:rPr>
              <a:t> противоаварийной техники</a:t>
            </a:r>
            <a:endParaRPr kumimoji="0" lang="ru-RU" sz="2600" b="1" i="0" u="none" strike="noStrike" kern="1200" spc="50" normalizeH="0" baseline="0" noProof="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rebuchet MS"/>
              <a:ea typeface="Trebuchet MS" pitchFamily="34" charset="0"/>
              <a:cs typeface="Trebuchet MS"/>
            </a:endParaRPr>
          </a:p>
        </p:txBody>
      </p:sp>
      <p:sp>
        <p:nvSpPr>
          <p:cNvPr id="14" name="Номер слайда 4"/>
          <p:cNvSpPr txBox="1">
            <a:spLocks/>
          </p:cNvSpPr>
          <p:nvPr/>
        </p:nvSpPr>
        <p:spPr>
          <a:xfrm>
            <a:off x="8353425" y="6286500"/>
            <a:ext cx="719138" cy="4730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r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17</a:t>
            </a:r>
            <a:endParaRPr lang="en-US" sz="2800" b="1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40203" y="0"/>
            <a:ext cx="8856984" cy="6624736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glow rad="165100">
              <a:srgbClr val="00B050">
                <a:alpha val="12000"/>
              </a:srgbClr>
            </a:glo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80000"/>
              </a:lnSpc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5BA842F-7CA3-46FB-AD4A-1ED637BE8549}" type="slidenum">
              <a:rPr lang="ru-RU" sz="1800" smtClean="0">
                <a:solidFill>
                  <a:srgbClr val="00B0F0"/>
                </a:solidFill>
              </a:rPr>
              <a:pPr>
                <a:defRPr/>
              </a:pPr>
              <a:t>18</a:t>
            </a:fld>
            <a:endParaRPr lang="ru-RU" sz="1800" dirty="0">
              <a:solidFill>
                <a:srgbClr val="00B0F0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105512"/>
            <a:ext cx="9144000" cy="810568"/>
          </a:xfrm>
          <a:prstGeom prst="rect">
            <a:avLst/>
          </a:prstGeom>
          <a:noFill/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 eaLnBrk="0" hangingPunct="0">
              <a:defRPr/>
            </a:pPr>
            <a:r>
              <a:rPr lang="ru-RU" sz="26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/>
                <a:ea typeface="Trebuchet MS" pitchFamily="34" charset="0"/>
                <a:cs typeface="Trebuchet MS"/>
              </a:rPr>
              <a:t>Подвижный </a:t>
            </a:r>
            <a:r>
              <a:rPr lang="ru-RU" sz="2600" b="1" spc="50" dirty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/>
                <a:ea typeface="Trebuchet MS" pitchFamily="34" charset="0"/>
                <a:cs typeface="Trebuchet MS"/>
              </a:rPr>
              <a:t>пункт управления противоаварийными действиями (ППУ ПД)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82550" y="1138236"/>
            <a:ext cx="8953500" cy="135413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rgbClr val="4C4C4C"/>
                </a:solidFill>
              </a:rPr>
              <a:t>Предназначен для обеспечения эффективной работы директора </a:t>
            </a:r>
            <a:r>
              <a:rPr lang="en-US" sz="2000" dirty="0" smtClean="0">
                <a:solidFill>
                  <a:srgbClr val="4C4C4C"/>
                </a:solidFill>
              </a:rPr>
              <a:t/>
            </a:r>
            <a:br>
              <a:rPr lang="en-US" sz="2000" dirty="0" smtClean="0">
                <a:solidFill>
                  <a:srgbClr val="4C4C4C"/>
                </a:solidFill>
              </a:rPr>
            </a:br>
            <a:r>
              <a:rPr lang="ru-RU" sz="2000" dirty="0" smtClean="0">
                <a:solidFill>
                  <a:srgbClr val="4C4C4C"/>
                </a:solidFill>
              </a:rPr>
              <a:t>и </a:t>
            </a:r>
            <a:r>
              <a:rPr lang="ru-RU" sz="2000" dirty="0">
                <a:solidFill>
                  <a:srgbClr val="4C4C4C"/>
                </a:solidFill>
              </a:rPr>
              <a:t>Оперативного штаба Курской АЭС по управлению силами и средствами, участвующими в аварийном реагировании на АЭС.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480632" y="2492374"/>
            <a:ext cx="6182735" cy="2762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Изготовитель: ОАО «НПО «</a:t>
            </a:r>
            <a:r>
              <a:rPr lang="ru-RU" b="1" spc="50" dirty="0" err="1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Транском</a:t>
            </a:r>
            <a:r>
              <a:rPr lang="ru-RU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», г. Москва</a:t>
            </a:r>
          </a:p>
        </p:txBody>
      </p:sp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1047750" y="2835794"/>
            <a:ext cx="6931025" cy="2736850"/>
            <a:chOff x="82752" y="2448017"/>
            <a:chExt cx="6930423" cy="2736305"/>
          </a:xfrm>
        </p:grpSpPr>
        <p:grpSp>
          <p:nvGrpSpPr>
            <p:cNvPr id="3" name="Группа 2"/>
            <p:cNvGrpSpPr>
              <a:grpSpLocks/>
            </p:cNvGrpSpPr>
            <p:nvPr/>
          </p:nvGrpSpPr>
          <p:grpSpPr bwMode="auto">
            <a:xfrm>
              <a:off x="82752" y="2448017"/>
              <a:ext cx="6930423" cy="2736305"/>
              <a:chOff x="82752" y="2448017"/>
              <a:chExt cx="6930423" cy="2736305"/>
            </a:xfrm>
          </p:grpSpPr>
          <p:pic>
            <p:nvPicPr>
              <p:cNvPr id="2051" name="Picture 3" descr="C:\Users\oitpe-vvm\Desktop\Снимок3.JP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82752" y="2448017"/>
                <a:ext cx="3860465" cy="273630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/>
            </p:spPr>
          </p:pic>
          <p:pic>
            <p:nvPicPr>
              <p:cNvPr id="2052" name="Picture 4" descr="C:\Users\oitpe-vvm\Desktop\Снимок4.JPG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924168" y="2448017"/>
                <a:ext cx="1582601" cy="199985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/>
            </p:spPr>
          </p:pic>
          <p:pic>
            <p:nvPicPr>
              <p:cNvPr id="2053" name="Picture 5" descr="C:\Users\oitpe-vvm\Desktop\Снимок5.JP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5508356" y="3274939"/>
                <a:ext cx="1504819" cy="1909383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/>
            </p:spPr>
          </p:pic>
          <p:sp>
            <p:nvSpPr>
              <p:cNvPr id="19" name="Прямоугольник 18"/>
              <p:cNvSpPr/>
              <p:nvPr/>
            </p:nvSpPr>
            <p:spPr>
              <a:xfrm>
                <a:off x="87515" y="4900216"/>
                <a:ext cx="1871499" cy="274583"/>
              </a:xfrm>
              <a:prstGeom prst="rect">
                <a:avLst/>
              </a:prstGeom>
              <a:solidFill>
                <a:schemeClr val="bg1">
                  <a:lumMod val="75000"/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>
                  <a:defRPr/>
                </a:pPr>
                <a:r>
                  <a:rPr lang="ru-RU" b="1" spc="50" dirty="0">
                    <a:ln w="11430"/>
                    <a:solidFill>
                      <a:srgbClr val="4C4C4C"/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ОБЩИЙ ВИД</a:t>
                </a:r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3947979" y="4447869"/>
                <a:ext cx="1560376" cy="736453"/>
              </a:xfrm>
              <a:prstGeom prst="rect">
                <a:avLst/>
              </a:prstGeom>
              <a:solidFill>
                <a:schemeClr val="bg1">
                  <a:lumMod val="75000"/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>
                  <a:defRPr/>
                </a:pPr>
                <a:r>
                  <a:rPr lang="ru-RU" b="1" spc="50" dirty="0">
                    <a:ln w="11430"/>
                    <a:solidFill>
                      <a:srgbClr val="4C4C4C"/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ШТАБНОЙ</a:t>
                </a:r>
              </a:p>
              <a:p>
                <a:pPr algn="ctr">
                  <a:defRPr/>
                </a:pPr>
                <a:r>
                  <a:rPr lang="ru-RU" b="1" spc="50" dirty="0">
                    <a:ln w="11430"/>
                    <a:solidFill>
                      <a:srgbClr val="4C4C4C"/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САЛОН</a:t>
                </a:r>
              </a:p>
            </p:txBody>
          </p:sp>
        </p:grpSp>
        <p:sp>
          <p:nvSpPr>
            <p:cNvPr id="21" name="Прямоугольник 20"/>
            <p:cNvSpPr/>
            <p:nvPr/>
          </p:nvSpPr>
          <p:spPr>
            <a:xfrm>
              <a:off x="5508356" y="2448017"/>
              <a:ext cx="1504819" cy="826922"/>
            </a:xfrm>
            <a:prstGeom prst="rect">
              <a:avLst/>
            </a:prstGeom>
            <a:solidFill>
              <a:schemeClr val="bg1">
                <a:lumMod val="75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b="1" spc="50" dirty="0">
                  <a:ln w="11430"/>
                  <a:solidFill>
                    <a:srgbClr val="4C4C4C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БЫТОВОЙ</a:t>
              </a:r>
            </a:p>
            <a:p>
              <a:pPr algn="ctr">
                <a:defRPr/>
              </a:pPr>
              <a:r>
                <a:rPr lang="ru-RU" b="1" spc="50" dirty="0">
                  <a:ln w="11430"/>
                  <a:solidFill>
                    <a:srgbClr val="4C4C4C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ОТСЕК</a:t>
              </a: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746702" y="5468518"/>
            <a:ext cx="7625195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ППУ ПД поставлен на Курскую АЭС в 2011 году</a:t>
            </a:r>
          </a:p>
        </p:txBody>
      </p:sp>
      <p:sp>
        <p:nvSpPr>
          <p:cNvPr id="22" name="Номер слайда 4"/>
          <p:cNvSpPr txBox="1">
            <a:spLocks/>
          </p:cNvSpPr>
          <p:nvPr/>
        </p:nvSpPr>
        <p:spPr>
          <a:xfrm>
            <a:off x="8353425" y="6286500"/>
            <a:ext cx="719138" cy="4730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r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18</a:t>
            </a:r>
            <a:endParaRPr lang="en-US" sz="2800" b="1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9388" y="1698625"/>
            <a:ext cx="4827587" cy="42165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Clr>
                <a:schemeClr val="tx1"/>
              </a:buClr>
              <a:buSzPct val="150000"/>
              <a:buFontTx/>
              <a:buBlip>
                <a:blip r:embed="rId3"/>
              </a:buBlip>
              <a:defRPr/>
            </a:pPr>
            <a:r>
              <a:rPr kumimoji="1" lang="ru-RU" b="1" dirty="0">
                <a:solidFill>
                  <a:srgbClr val="4C4C4C"/>
                </a:solidFill>
                <a:latin typeface="+mn-lt"/>
              </a:rPr>
              <a:t>В ходе КПУ-2012</a:t>
            </a:r>
            <a:r>
              <a:rPr kumimoji="1" lang="ru-RU" dirty="0">
                <a:solidFill>
                  <a:srgbClr val="4C4C4C"/>
                </a:solidFill>
                <a:latin typeface="+mn-lt"/>
              </a:rPr>
              <a:t>, проведенных на Курской АЭС с 3 по 5 октября </a:t>
            </a:r>
            <a:br>
              <a:rPr kumimoji="1" lang="ru-RU" dirty="0">
                <a:solidFill>
                  <a:srgbClr val="4C4C4C"/>
                </a:solidFill>
                <a:latin typeface="+mn-lt"/>
              </a:rPr>
            </a:br>
            <a:r>
              <a:rPr kumimoji="1" lang="ru-RU" dirty="0">
                <a:solidFill>
                  <a:srgbClr val="4C4C4C"/>
                </a:solidFill>
                <a:latin typeface="+mn-lt"/>
              </a:rPr>
              <a:t>2012 года, приняли участие </a:t>
            </a:r>
            <a:br>
              <a:rPr kumimoji="1" lang="ru-RU" dirty="0">
                <a:solidFill>
                  <a:srgbClr val="4C4C4C"/>
                </a:solidFill>
                <a:latin typeface="+mn-lt"/>
              </a:rPr>
            </a:br>
            <a:r>
              <a:rPr kumimoji="1" lang="ru-RU" b="1" dirty="0">
                <a:solidFill>
                  <a:srgbClr val="4C4C4C"/>
                </a:solidFill>
                <a:latin typeface="+mn-lt"/>
              </a:rPr>
              <a:t>более 1400 человек и более </a:t>
            </a:r>
            <a:br>
              <a:rPr kumimoji="1" lang="ru-RU" b="1" dirty="0">
                <a:solidFill>
                  <a:srgbClr val="4C4C4C"/>
                </a:solidFill>
                <a:latin typeface="+mn-lt"/>
              </a:rPr>
            </a:br>
            <a:r>
              <a:rPr kumimoji="1" lang="ru-RU" b="1" dirty="0">
                <a:solidFill>
                  <a:srgbClr val="4C4C4C"/>
                </a:solidFill>
                <a:latin typeface="+mn-lt"/>
              </a:rPr>
              <a:t>150 единиц техники</a:t>
            </a:r>
            <a:r>
              <a:rPr kumimoji="1" lang="ru-RU" dirty="0">
                <a:solidFill>
                  <a:srgbClr val="4C4C4C"/>
                </a:solidFill>
                <a:latin typeface="+mn-lt"/>
              </a:rPr>
              <a:t>. </a:t>
            </a:r>
            <a:endParaRPr kumimoji="1" lang="ru-RU" sz="1600" dirty="0">
              <a:solidFill>
                <a:srgbClr val="4C4C4C"/>
              </a:solidFill>
              <a:latin typeface="+mn-lt"/>
            </a:endParaRPr>
          </a:p>
          <a:p>
            <a:pPr>
              <a:buClr>
                <a:schemeClr val="tx1"/>
              </a:buClr>
              <a:buSzPct val="150000"/>
              <a:defRPr/>
            </a:pPr>
            <a:endParaRPr kumimoji="1" lang="ru-RU" sz="1600" dirty="0">
              <a:solidFill>
                <a:srgbClr val="4C4C4C"/>
              </a:solidFill>
              <a:latin typeface="+mn-lt"/>
            </a:endParaRPr>
          </a:p>
          <a:p>
            <a:pPr marL="342900" indent="-342900">
              <a:buClr>
                <a:schemeClr val="tx1"/>
              </a:buClr>
              <a:buSzPct val="150000"/>
              <a:buFontTx/>
              <a:buBlip>
                <a:blip r:embed="rId3"/>
              </a:buBlip>
              <a:defRPr/>
            </a:pPr>
            <a:r>
              <a:rPr kumimoji="1" lang="ru-RU" dirty="0">
                <a:solidFill>
                  <a:srgbClr val="4C4C4C"/>
                </a:solidFill>
                <a:latin typeface="+mn-lt"/>
              </a:rPr>
              <a:t>Отработаны</a:t>
            </a:r>
            <a:r>
              <a:rPr kumimoji="1" lang="ru-RU" b="1" dirty="0">
                <a:solidFill>
                  <a:srgbClr val="4C4C4C"/>
                </a:solidFill>
                <a:latin typeface="+mn-lt"/>
              </a:rPr>
              <a:t> взаимодействие </a:t>
            </a:r>
            <a:br>
              <a:rPr kumimoji="1" lang="ru-RU" b="1" dirty="0">
                <a:solidFill>
                  <a:srgbClr val="4C4C4C"/>
                </a:solidFill>
                <a:latin typeface="+mn-lt"/>
              </a:rPr>
            </a:br>
            <a:r>
              <a:rPr kumimoji="1" lang="ru-RU" b="1" dirty="0">
                <a:solidFill>
                  <a:srgbClr val="4C4C4C"/>
                </a:solidFill>
                <a:latin typeface="+mn-lt"/>
              </a:rPr>
              <a:t>между привлеченными структурами аварийного реагирования</a:t>
            </a:r>
            <a:r>
              <a:rPr kumimoji="1" lang="ru-RU" dirty="0">
                <a:solidFill>
                  <a:srgbClr val="4C4C4C"/>
                </a:solidFill>
                <a:latin typeface="+mn-lt"/>
              </a:rPr>
              <a:t> и </a:t>
            </a:r>
            <a:r>
              <a:rPr kumimoji="1" lang="ru-RU" b="1" dirty="0">
                <a:solidFill>
                  <a:srgbClr val="4C4C4C"/>
                </a:solidFill>
                <a:latin typeface="+mn-lt"/>
              </a:rPr>
              <a:t>практические навыки персонала Курской АЭС </a:t>
            </a:r>
            <a:r>
              <a:rPr kumimoji="1" lang="ru-RU" dirty="0">
                <a:solidFill>
                  <a:srgbClr val="4C4C4C"/>
                </a:solidFill>
                <a:latin typeface="+mn-lt"/>
              </a:rPr>
              <a:t>в осуществлении мероприятий по организации и проведению работ по локализации и ликвидации чрезвычайных ситуаций, использованию мобильной техники. </a:t>
            </a:r>
          </a:p>
        </p:txBody>
      </p:sp>
      <p:pic>
        <p:nvPicPr>
          <p:cNvPr id="5124" name="Picture 4" descr="C:\Users\oitpe-vvm\Desktop\Новая папка (2)\014499.9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56388" y="3371850"/>
            <a:ext cx="2073275" cy="1381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8" name="Прямоугольник 7"/>
          <p:cNvSpPr/>
          <p:nvPr/>
        </p:nvSpPr>
        <p:spPr>
          <a:xfrm>
            <a:off x="630238" y="1311275"/>
            <a:ext cx="7848600" cy="3873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80000"/>
              </a:lnSpc>
              <a:buClr>
                <a:srgbClr val="CC0000"/>
              </a:buClr>
              <a:defRPr/>
            </a:pPr>
            <a:endParaRPr lang="ru-RU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700" y="0"/>
            <a:ext cx="9131300" cy="8925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2600" b="1" spc="50" dirty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/>
                <a:ea typeface="Trebuchet MS" pitchFamily="34" charset="0"/>
                <a:cs typeface="Trebuchet MS"/>
              </a:rPr>
              <a:t>Готовность Курской АЭС к аномальным событиям  природного и техногенного характера</a:t>
            </a:r>
          </a:p>
        </p:txBody>
      </p:sp>
      <p:pic>
        <p:nvPicPr>
          <p:cNvPr id="5123" name="Picture 3" descr="C:\Users\oitpe-vvm\Desktop\Новая папка (2)\Large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5834" y="3397250"/>
            <a:ext cx="2073275" cy="1382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3" name="Picture 13" descr="Изображение 13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6825" y="1479550"/>
            <a:ext cx="3160713" cy="2106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4" name="Picture 11" descr="ПДГУ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6975" y="4752975"/>
            <a:ext cx="2763838" cy="1654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5122" name="Picture 2" descr="C:\Users\oitpe-vvm\Desktop\Новая папка (2)\be8afcea9786161b758e6e9470f45931.jpg"/>
          <p:cNvPicPr>
            <a:picLocks noChangeAspect="1" noChangeArrowheads="1"/>
          </p:cNvPicPr>
          <p:nvPr/>
        </p:nvPicPr>
        <p:blipFill rotWithShape="1">
          <a:blip r:embed="rId8"/>
          <a:srcRect r="24717" b="12325"/>
          <a:stretch/>
        </p:blipFill>
        <p:spPr bwMode="auto">
          <a:xfrm>
            <a:off x="7820025" y="1822450"/>
            <a:ext cx="1222375" cy="1898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5126" name="Picture 6" descr="C:\Users\oitpe-vvm\Desktop\Новая папка (2)\014499.5b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67513" y="4738688"/>
            <a:ext cx="2338387" cy="1558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8" name="Picture 13" descr="C:\Users\oitpe-vvm\Desktop\КПУ фото\Изображение 1273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058150" y="3255963"/>
            <a:ext cx="992188" cy="14970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-26194" y="1017885"/>
            <a:ext cx="9161463" cy="4616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Комплексные противоаварийные учения -2012 </a:t>
            </a:r>
          </a:p>
        </p:txBody>
      </p:sp>
      <p:sp>
        <p:nvSpPr>
          <p:cNvPr id="20" name="Номер слайда 4"/>
          <p:cNvSpPr txBox="1">
            <a:spLocks/>
          </p:cNvSpPr>
          <p:nvPr/>
        </p:nvSpPr>
        <p:spPr>
          <a:xfrm>
            <a:off x="8353425" y="6314208"/>
            <a:ext cx="719138" cy="4730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r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8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</a:t>
            </a:r>
            <a:endParaRPr lang="en-US" sz="2800" b="1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21857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704859303"/>
              </p:ext>
            </p:extLst>
          </p:nvPr>
        </p:nvGraphicFramePr>
        <p:xfrm>
          <a:off x="2429069" y="263881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Скругленная прямоугольная выноска 3"/>
          <p:cNvSpPr/>
          <p:nvPr/>
        </p:nvSpPr>
        <p:spPr>
          <a:xfrm>
            <a:off x="259374" y="4230253"/>
            <a:ext cx="2366024" cy="1560948"/>
          </a:xfrm>
          <a:prstGeom prst="wedgeRoundRectCallout">
            <a:avLst>
              <a:gd name="adj1" fmla="val 73415"/>
              <a:gd name="adj2" fmla="val 28023"/>
              <a:gd name="adj3" fmla="val 16667"/>
            </a:avLst>
          </a:prstGeom>
          <a:blipFill>
            <a:blip r:embed="rId8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2108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pc="50" dirty="0" smtClean="0">
                <a:ln w="11430"/>
                <a:solidFill>
                  <a:srgbClr val="006EB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Развитие реакторов канального типа</a:t>
            </a:r>
            <a:endParaRPr lang="ru-RU" spc="50" dirty="0">
              <a:ln w="11430"/>
              <a:solidFill>
                <a:srgbClr val="006EB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243" name="Прямоугольник 3"/>
          <p:cNvSpPr>
            <a:spLocks noChangeArrowheads="1"/>
          </p:cNvSpPr>
          <p:nvPr/>
        </p:nvSpPr>
        <p:spPr bwMode="auto">
          <a:xfrm>
            <a:off x="428625" y="1357313"/>
            <a:ext cx="8358188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None/>
            </a:pPr>
            <a:endParaRPr lang="ru-RU" sz="2400" i="0">
              <a:solidFill>
                <a:srgbClr val="CC9900"/>
              </a:solidFill>
              <a:latin typeface="Arial Black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558213" y="6291552"/>
            <a:ext cx="457200" cy="4730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en-US" sz="2800" b="1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5502131" y="4817775"/>
            <a:ext cx="2465353" cy="1946852"/>
          </a:xfrm>
          <a:prstGeom prst="wedgeRoundRectCallout">
            <a:avLst>
              <a:gd name="adj1" fmla="val -68482"/>
              <a:gd name="adj2" fmla="val -45131"/>
              <a:gd name="adj3" fmla="val 16667"/>
            </a:avLst>
          </a:prstGeom>
          <a:blipFill>
            <a:blip r:embed="rId9"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/>
            <a:stretch>
              <a:fillRect l="13111" r="-8661"/>
            </a:stretch>
          </a:blipFill>
          <a:ln>
            <a:solidFill>
              <a:schemeClr val="bg1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9" name="Скругленная прямоугольная выноска 18"/>
          <p:cNvSpPr/>
          <p:nvPr/>
        </p:nvSpPr>
        <p:spPr>
          <a:xfrm>
            <a:off x="1559718" y="1087292"/>
            <a:ext cx="4231481" cy="2865871"/>
          </a:xfrm>
          <a:prstGeom prst="wedgeRoundRectCallout">
            <a:avLst>
              <a:gd name="adj1" fmla="val 63869"/>
              <a:gd name="adj2" fmla="val 38493"/>
              <a:gd name="adj3" fmla="val 16667"/>
            </a:avLst>
          </a:prstGeom>
          <a:blipFill>
            <a:blip r:embed="rId11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168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9388" y="1698625"/>
            <a:ext cx="4827587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Clr>
                <a:schemeClr val="tx1"/>
              </a:buClr>
              <a:buSzPct val="150000"/>
              <a:defRPr/>
            </a:pPr>
            <a:r>
              <a:rPr kumimoji="1" lang="ru-RU" b="1" dirty="0" smtClean="0">
                <a:solidFill>
                  <a:srgbClr val="4C4C4C"/>
                </a:solidFill>
                <a:latin typeface="+mn-lt"/>
              </a:rPr>
              <a:t>За учениями наблюдали российские </a:t>
            </a:r>
            <a:endParaRPr kumimoji="1" lang="en-US" b="1" dirty="0" smtClean="0">
              <a:solidFill>
                <a:srgbClr val="4C4C4C"/>
              </a:solidFill>
              <a:latin typeface="+mn-lt"/>
            </a:endParaRPr>
          </a:p>
          <a:p>
            <a:pPr algn="ctr">
              <a:buClr>
                <a:schemeClr val="tx1"/>
              </a:buClr>
              <a:buSzPct val="150000"/>
              <a:defRPr/>
            </a:pPr>
            <a:r>
              <a:rPr kumimoji="1" lang="ru-RU" b="1" dirty="0" smtClean="0">
                <a:solidFill>
                  <a:srgbClr val="4C4C4C"/>
                </a:solidFill>
                <a:latin typeface="+mn-lt"/>
              </a:rPr>
              <a:t>и иностранные эксперты </a:t>
            </a:r>
            <a:r>
              <a:rPr kumimoji="1" lang="en-US" b="1" dirty="0" smtClean="0">
                <a:solidFill>
                  <a:srgbClr val="4C4C4C"/>
                </a:solidFill>
                <a:latin typeface="+mn-lt"/>
              </a:rPr>
              <a:t/>
            </a:r>
            <a:br>
              <a:rPr kumimoji="1" lang="en-US" b="1" dirty="0" smtClean="0">
                <a:solidFill>
                  <a:srgbClr val="4C4C4C"/>
                </a:solidFill>
                <a:latin typeface="+mn-lt"/>
              </a:rPr>
            </a:br>
            <a:r>
              <a:rPr kumimoji="1" lang="ru-RU" b="1" dirty="0" smtClean="0">
                <a:solidFill>
                  <a:srgbClr val="4C4C4C"/>
                </a:solidFill>
                <a:latin typeface="+mn-lt"/>
              </a:rPr>
              <a:t>из</a:t>
            </a:r>
            <a:r>
              <a:rPr kumimoji="1" lang="en-US" b="1" dirty="0" smtClean="0">
                <a:solidFill>
                  <a:srgbClr val="4C4C4C"/>
                </a:solidFill>
                <a:latin typeface="+mn-lt"/>
              </a:rPr>
              <a:t> </a:t>
            </a:r>
            <a:r>
              <a:rPr kumimoji="1" lang="ru-RU" b="1" dirty="0" smtClean="0">
                <a:solidFill>
                  <a:srgbClr val="4C4C4C"/>
                </a:solidFill>
                <a:latin typeface="+mn-lt"/>
              </a:rPr>
              <a:t>Армении, Великобритании, Германии, Испании, Ирана, Кореи, Норвегии, США, Украины, Франции, Японии (11 стран).</a:t>
            </a:r>
            <a:endParaRPr kumimoji="1" lang="ru-RU" sz="1600" dirty="0">
              <a:solidFill>
                <a:srgbClr val="4C4C4C"/>
              </a:solidFill>
              <a:latin typeface="+mn-lt"/>
            </a:endParaRPr>
          </a:p>
          <a:p>
            <a:pPr algn="ctr">
              <a:buClr>
                <a:schemeClr val="tx1"/>
              </a:buClr>
              <a:buSzPct val="150000"/>
              <a:defRPr/>
            </a:pPr>
            <a:r>
              <a:rPr kumimoji="1" lang="ru-RU" dirty="0" smtClean="0">
                <a:solidFill>
                  <a:srgbClr val="4C4C4C"/>
                </a:solidFill>
                <a:latin typeface="+mn-lt"/>
              </a:rPr>
              <a:t> </a:t>
            </a:r>
            <a:endParaRPr kumimoji="1" lang="ru-RU" dirty="0">
              <a:solidFill>
                <a:srgbClr val="4C4C4C"/>
              </a:solidFill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0238" y="1311275"/>
            <a:ext cx="7848600" cy="3873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80000"/>
              </a:lnSpc>
              <a:buClr>
                <a:srgbClr val="CC0000"/>
              </a:buClr>
              <a:defRPr/>
            </a:pPr>
            <a:endParaRPr lang="ru-RU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700" y="0"/>
            <a:ext cx="9131300" cy="8925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2600" b="1" spc="50" dirty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/>
                <a:ea typeface="Trebuchet MS" pitchFamily="34" charset="0"/>
                <a:cs typeface="Trebuchet MS"/>
              </a:rPr>
              <a:t>Готовность Курской АЭС к аномальным событиям  природного и техногенного характера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-26194" y="1017885"/>
            <a:ext cx="9161463" cy="4616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Комплексные противоаварийные учения -2012 </a:t>
            </a:r>
          </a:p>
        </p:txBody>
      </p:sp>
      <p:sp>
        <p:nvSpPr>
          <p:cNvPr id="20" name="Номер слайда 4"/>
          <p:cNvSpPr txBox="1">
            <a:spLocks/>
          </p:cNvSpPr>
          <p:nvPr/>
        </p:nvSpPr>
        <p:spPr>
          <a:xfrm>
            <a:off x="8353425" y="6314208"/>
            <a:ext cx="719138" cy="4730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r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8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</a:t>
            </a:r>
            <a:endParaRPr lang="en-US" sz="2800" b="1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0" name="Picture 2" descr="C:\Users\oitpe-ova\Desktop\Федоров5\КПУ фото\Изображение 79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3136" y="1504950"/>
            <a:ext cx="3356043" cy="223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oitpe-ova\Desktop\Федоров5\КПУ фото\Изображение 112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8204" y="3378306"/>
            <a:ext cx="3858096" cy="2570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oitpe-ova\Desktop\Федоров5\КПУ фото\Изображение 66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3136" y="3740913"/>
            <a:ext cx="3356043" cy="2282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73891"/>
            <a:ext cx="9143999" cy="82203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/>
            <a:r>
              <a:rPr lang="ru-RU" sz="280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Trebuchet MS" pitchFamily="34" charset="0"/>
              </a:rPr>
              <a:t>Динамика изменения численности  </a:t>
            </a:r>
            <a:br>
              <a:rPr lang="ru-RU" sz="280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Trebuchet MS" pitchFamily="34" charset="0"/>
              </a:rPr>
            </a:br>
            <a:r>
              <a:rPr lang="ru-RU" sz="280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Trebuchet MS" pitchFamily="34" charset="0"/>
              </a:rPr>
              <a:t>работающих пенсионеров и молодежи</a:t>
            </a:r>
          </a:p>
        </p:txBody>
      </p:sp>
      <p:sp>
        <p:nvSpPr>
          <p:cNvPr id="7173" name="Rectangle 2"/>
          <p:cNvSpPr>
            <a:spLocks noChangeArrowheads="1"/>
          </p:cNvSpPr>
          <p:nvPr/>
        </p:nvSpPr>
        <p:spPr bwMode="auto">
          <a:xfrm>
            <a:off x="0" y="1006769"/>
            <a:ext cx="9144000" cy="312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14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Количество молодых работников</a:t>
            </a:r>
            <a:r>
              <a:rPr lang="en-US" sz="14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ru-RU" sz="14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-  1</a:t>
            </a:r>
            <a:r>
              <a:rPr lang="en-US" sz="14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474</a:t>
            </a:r>
            <a:r>
              <a:rPr lang="ru-RU" sz="14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человек (</a:t>
            </a:r>
            <a:r>
              <a:rPr lang="en-US" sz="14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30.8</a:t>
            </a:r>
            <a:r>
              <a:rPr lang="ru-RU" sz="14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ru-RU" sz="1400" b="1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%)</a:t>
            </a:r>
            <a:r>
              <a:rPr lang="en-US" sz="14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.</a:t>
            </a:r>
            <a:endParaRPr lang="ru-RU" sz="1400" b="1" spc="50" dirty="0">
              <a:ln w="11430"/>
              <a:solidFill>
                <a:srgbClr val="4C4C4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3742248"/>
            <a:ext cx="9144000" cy="3077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/>
              </a:rPr>
              <a:t>Потребность Курской атомной станции </a:t>
            </a:r>
            <a:r>
              <a:rPr lang="ru-RU" sz="1400" b="1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/>
              </a:rPr>
              <a:t>в </a:t>
            </a:r>
            <a:r>
              <a:rPr lang="ru-RU" sz="14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/>
              </a:rPr>
              <a:t>выпускниках образовательных </a:t>
            </a:r>
            <a:r>
              <a:rPr lang="ru-RU" sz="1400" b="1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/>
              </a:rPr>
              <a:t>учреждений</a:t>
            </a:r>
            <a:r>
              <a:rPr lang="ru-RU" sz="14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/>
              </a:rPr>
              <a:t>:</a:t>
            </a:r>
          </a:p>
        </p:txBody>
      </p:sp>
      <p:sp>
        <p:nvSpPr>
          <p:cNvPr id="11" name="Номер слайда 4"/>
          <p:cNvSpPr txBox="1">
            <a:spLocks/>
          </p:cNvSpPr>
          <p:nvPr/>
        </p:nvSpPr>
        <p:spPr>
          <a:xfrm>
            <a:off x="8353425" y="6314208"/>
            <a:ext cx="719138" cy="4730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r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21</a:t>
            </a:r>
            <a:endParaRPr lang="en-US" sz="2800" b="1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0" name="Picture 2" descr="C:\Documents and Settings\oitpe-vvm\Рабочий стол\Рисунок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261" y="1361733"/>
            <a:ext cx="3603047" cy="2435933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Documents and Settings\oitpe-vvm\Рабочий стол\Рисунок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2469" y="1361733"/>
            <a:ext cx="3396240" cy="243593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199413551"/>
              </p:ext>
            </p:extLst>
          </p:nvPr>
        </p:nvGraphicFramePr>
        <p:xfrm>
          <a:off x="2254827" y="4099455"/>
          <a:ext cx="5724892" cy="2758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72447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561975" y="303213"/>
            <a:ext cx="8124825" cy="70961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/>
            <a:r>
              <a:rPr lang="ru-RU" sz="280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Trebuchet MS" pitchFamily="34" charset="0"/>
              </a:rPr>
              <a:t>Курская АЭС -2. Краткая информация</a:t>
            </a:r>
          </a:p>
        </p:txBody>
      </p:sp>
      <p:sp>
        <p:nvSpPr>
          <p:cNvPr id="34819" name="TextBox 4"/>
          <p:cNvSpPr txBox="1">
            <a:spLocks noChangeArrowheads="1"/>
          </p:cNvSpPr>
          <p:nvPr/>
        </p:nvSpPr>
        <p:spPr bwMode="auto">
          <a:xfrm>
            <a:off x="233362" y="1680815"/>
            <a:ext cx="867727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Clr>
                <a:schemeClr val="tx1"/>
              </a:buClr>
            </a:pPr>
            <a:r>
              <a:rPr lang="ru-RU" dirty="0" smtClean="0">
                <a:solidFill>
                  <a:srgbClr val="4C4C4C"/>
                </a:solidFill>
                <a:latin typeface="+mn-lt"/>
                <a:cs typeface="Arial" charset="0"/>
              </a:rPr>
              <a:t>Мощность </a:t>
            </a:r>
            <a:r>
              <a:rPr lang="ru-RU" dirty="0">
                <a:solidFill>
                  <a:srgbClr val="4C4C4C"/>
                </a:solidFill>
                <a:latin typeface="+mn-lt"/>
                <a:cs typeface="Arial" charset="0"/>
              </a:rPr>
              <a:t>энергоблока - </a:t>
            </a:r>
            <a:r>
              <a:rPr lang="ru-RU" b="1" dirty="0">
                <a:solidFill>
                  <a:srgbClr val="4C4C4C"/>
                </a:solidFill>
                <a:latin typeface="+mn-lt"/>
                <a:cs typeface="Arial" charset="0"/>
              </a:rPr>
              <a:t>1 255 МВт;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</a:pPr>
            <a:r>
              <a:rPr lang="ru-RU" dirty="0">
                <a:solidFill>
                  <a:srgbClr val="4C4C4C"/>
                </a:solidFill>
                <a:latin typeface="+mn-lt"/>
                <a:cs typeface="Arial" charset="0"/>
              </a:rPr>
              <a:t>Срок службы энергоблока  - </a:t>
            </a:r>
            <a:r>
              <a:rPr lang="ru-RU" b="1" dirty="0">
                <a:solidFill>
                  <a:srgbClr val="4C4C4C"/>
                </a:solidFill>
                <a:latin typeface="+mn-lt"/>
                <a:cs typeface="Arial" charset="0"/>
              </a:rPr>
              <a:t>60 лет</a:t>
            </a:r>
            <a:r>
              <a:rPr lang="ru-RU" dirty="0">
                <a:solidFill>
                  <a:srgbClr val="4C4C4C"/>
                </a:solidFill>
                <a:latin typeface="+mn-lt"/>
                <a:cs typeface="Arial" charset="0"/>
              </a:rPr>
              <a:t>;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</a:pPr>
            <a:r>
              <a:rPr lang="ru-RU" dirty="0">
                <a:solidFill>
                  <a:srgbClr val="4C4C4C"/>
                </a:solidFill>
                <a:latin typeface="+mn-lt"/>
                <a:cs typeface="Arial" charset="0"/>
              </a:rPr>
              <a:t>Число энергоблоков - </a:t>
            </a:r>
            <a:r>
              <a:rPr lang="ru-RU" b="1" dirty="0">
                <a:solidFill>
                  <a:srgbClr val="4C4C4C"/>
                </a:solidFill>
                <a:latin typeface="+mn-lt"/>
                <a:cs typeface="Arial" charset="0"/>
              </a:rPr>
              <a:t>4</a:t>
            </a:r>
            <a:r>
              <a:rPr lang="ru-RU" dirty="0">
                <a:solidFill>
                  <a:srgbClr val="4C4C4C"/>
                </a:solidFill>
                <a:latin typeface="+mn-lt"/>
                <a:cs typeface="Arial" charset="0"/>
              </a:rPr>
              <a:t> шт. 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</a:pPr>
            <a:r>
              <a:rPr lang="ru-RU" b="1" dirty="0">
                <a:solidFill>
                  <a:srgbClr val="215BAE"/>
                </a:solidFill>
                <a:latin typeface="+mn-lt"/>
                <a:cs typeface="Arial" charset="0"/>
              </a:rPr>
              <a:t>Сроки ввода энергоблоков:</a:t>
            </a:r>
          </a:p>
          <a:p>
            <a:pPr algn="just">
              <a:buClr>
                <a:schemeClr val="tx1"/>
              </a:buClr>
            </a:pPr>
            <a:r>
              <a:rPr lang="ru-RU" dirty="0">
                <a:solidFill>
                  <a:srgbClr val="4C4C4C"/>
                </a:solidFill>
                <a:latin typeface="+mn-lt"/>
                <a:cs typeface="Arial" charset="0"/>
              </a:rPr>
              <a:t>   блок </a:t>
            </a:r>
            <a:r>
              <a:rPr lang="ru-RU" dirty="0">
                <a:solidFill>
                  <a:srgbClr val="215BAE"/>
                </a:solidFill>
                <a:latin typeface="+mn-lt"/>
                <a:cs typeface="Arial" charset="0"/>
              </a:rPr>
              <a:t>№1 </a:t>
            </a:r>
            <a:r>
              <a:rPr lang="ru-RU" dirty="0">
                <a:solidFill>
                  <a:srgbClr val="4C4C4C"/>
                </a:solidFill>
                <a:latin typeface="+mn-lt"/>
                <a:cs typeface="Arial" charset="0"/>
              </a:rPr>
              <a:t>– </a:t>
            </a:r>
            <a:r>
              <a:rPr lang="ru-RU" b="1" dirty="0">
                <a:solidFill>
                  <a:srgbClr val="4C4C4C"/>
                </a:solidFill>
                <a:latin typeface="+mn-lt"/>
                <a:cs typeface="Arial" charset="0"/>
              </a:rPr>
              <a:t>2020 </a:t>
            </a:r>
            <a:r>
              <a:rPr lang="ru-RU" b="1" dirty="0" smtClean="0">
                <a:solidFill>
                  <a:srgbClr val="4C4C4C"/>
                </a:solidFill>
                <a:latin typeface="+mn-lt"/>
                <a:cs typeface="Arial" charset="0"/>
              </a:rPr>
              <a:t>г;</a:t>
            </a:r>
            <a:endParaRPr lang="ru-RU" dirty="0">
              <a:solidFill>
                <a:srgbClr val="4C4C4C"/>
              </a:solidFill>
              <a:latin typeface="+mn-lt"/>
              <a:cs typeface="Arial" charset="0"/>
            </a:endParaRPr>
          </a:p>
          <a:p>
            <a:pPr algn="just">
              <a:buClr>
                <a:schemeClr val="tx1"/>
              </a:buClr>
            </a:pPr>
            <a:r>
              <a:rPr lang="ru-RU" dirty="0">
                <a:solidFill>
                  <a:srgbClr val="4C4C4C"/>
                </a:solidFill>
                <a:latin typeface="+mn-lt"/>
                <a:cs typeface="Arial" charset="0"/>
              </a:rPr>
              <a:t>                 блок </a:t>
            </a:r>
            <a:r>
              <a:rPr lang="ru-RU" dirty="0">
                <a:solidFill>
                  <a:srgbClr val="215BAE"/>
                </a:solidFill>
                <a:latin typeface="+mn-lt"/>
                <a:cs typeface="Arial" charset="0"/>
              </a:rPr>
              <a:t>№2 </a:t>
            </a:r>
            <a:r>
              <a:rPr lang="ru-RU" dirty="0">
                <a:solidFill>
                  <a:srgbClr val="4C4C4C"/>
                </a:solidFill>
                <a:latin typeface="+mn-lt"/>
                <a:cs typeface="Arial" charset="0"/>
              </a:rPr>
              <a:t>– </a:t>
            </a:r>
            <a:r>
              <a:rPr lang="ru-RU" b="1" dirty="0">
                <a:solidFill>
                  <a:srgbClr val="4C4C4C"/>
                </a:solidFill>
                <a:latin typeface="+mn-lt"/>
                <a:cs typeface="Arial" charset="0"/>
              </a:rPr>
              <a:t>2022 </a:t>
            </a:r>
            <a:r>
              <a:rPr lang="ru-RU" b="1" dirty="0" smtClean="0">
                <a:solidFill>
                  <a:srgbClr val="4C4C4C"/>
                </a:solidFill>
                <a:latin typeface="+mn-lt"/>
                <a:cs typeface="Arial" charset="0"/>
              </a:rPr>
              <a:t>г;</a:t>
            </a:r>
            <a:endParaRPr lang="ru-RU" b="1" dirty="0">
              <a:solidFill>
                <a:srgbClr val="4C4C4C"/>
              </a:solidFill>
              <a:latin typeface="+mn-lt"/>
              <a:cs typeface="Arial" charset="0"/>
            </a:endParaRPr>
          </a:p>
          <a:p>
            <a:pPr algn="just">
              <a:buClr>
                <a:schemeClr val="tx1"/>
              </a:buClr>
            </a:pPr>
            <a:r>
              <a:rPr lang="ru-RU" dirty="0">
                <a:solidFill>
                  <a:srgbClr val="4C4C4C"/>
                </a:solidFill>
                <a:latin typeface="+mn-lt"/>
                <a:cs typeface="Arial" charset="0"/>
              </a:rPr>
              <a:t>                                блок </a:t>
            </a:r>
            <a:r>
              <a:rPr lang="ru-RU" dirty="0">
                <a:solidFill>
                  <a:srgbClr val="215BAE"/>
                </a:solidFill>
                <a:latin typeface="+mn-lt"/>
                <a:cs typeface="Arial" charset="0"/>
              </a:rPr>
              <a:t>№3 </a:t>
            </a:r>
            <a:r>
              <a:rPr lang="ru-RU" dirty="0">
                <a:solidFill>
                  <a:srgbClr val="4C4C4C"/>
                </a:solidFill>
                <a:latin typeface="+mn-lt"/>
                <a:cs typeface="Arial" charset="0"/>
              </a:rPr>
              <a:t>– </a:t>
            </a:r>
            <a:r>
              <a:rPr lang="ru-RU" b="1" dirty="0">
                <a:solidFill>
                  <a:srgbClr val="4C4C4C"/>
                </a:solidFill>
                <a:latin typeface="+mn-lt"/>
                <a:cs typeface="Arial" charset="0"/>
              </a:rPr>
              <a:t>2027 </a:t>
            </a:r>
            <a:r>
              <a:rPr lang="ru-RU" b="1" dirty="0" smtClean="0">
                <a:solidFill>
                  <a:srgbClr val="4C4C4C"/>
                </a:solidFill>
                <a:latin typeface="+mn-lt"/>
                <a:cs typeface="Arial" charset="0"/>
              </a:rPr>
              <a:t>г;</a:t>
            </a:r>
            <a:endParaRPr lang="ru-RU" b="1" dirty="0">
              <a:solidFill>
                <a:srgbClr val="4C4C4C"/>
              </a:solidFill>
              <a:latin typeface="+mn-lt"/>
              <a:cs typeface="Arial" charset="0"/>
            </a:endParaRPr>
          </a:p>
          <a:p>
            <a:pPr algn="just">
              <a:buClr>
                <a:schemeClr val="tx1"/>
              </a:buClr>
            </a:pPr>
            <a:r>
              <a:rPr lang="ru-RU" dirty="0">
                <a:solidFill>
                  <a:srgbClr val="4C4C4C"/>
                </a:solidFill>
                <a:latin typeface="+mn-lt"/>
                <a:cs typeface="Arial" charset="0"/>
              </a:rPr>
              <a:t>                                               блок </a:t>
            </a:r>
            <a:r>
              <a:rPr lang="ru-RU" dirty="0">
                <a:solidFill>
                  <a:srgbClr val="215BAE"/>
                </a:solidFill>
                <a:latin typeface="+mn-lt"/>
                <a:cs typeface="Arial" charset="0"/>
              </a:rPr>
              <a:t>№4 </a:t>
            </a:r>
            <a:r>
              <a:rPr lang="ru-RU" dirty="0">
                <a:solidFill>
                  <a:srgbClr val="4C4C4C"/>
                </a:solidFill>
                <a:latin typeface="+mn-lt"/>
                <a:cs typeface="Arial" charset="0"/>
              </a:rPr>
              <a:t>– </a:t>
            </a:r>
            <a:r>
              <a:rPr lang="ru-RU" b="1" dirty="0">
                <a:solidFill>
                  <a:srgbClr val="4C4C4C"/>
                </a:solidFill>
                <a:latin typeface="+mn-lt"/>
                <a:cs typeface="Arial" charset="0"/>
              </a:rPr>
              <a:t>2029 г.</a:t>
            </a:r>
          </a:p>
        </p:txBody>
      </p:sp>
      <p:pic>
        <p:nvPicPr>
          <p:cNvPr id="8" name="Picture 4" descr="http://www.aep.ru/wps/wcm/connect/aep/main/resources/092179804db5d0939ebbfe79074d10c1/rightImg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532" y="1680815"/>
            <a:ext cx="3398650" cy="2422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4822" name="Прямоугольник 1"/>
          <p:cNvSpPr>
            <a:spLocks noChangeArrowheads="1"/>
          </p:cNvSpPr>
          <p:nvPr/>
        </p:nvSpPr>
        <p:spPr bwMode="auto">
          <a:xfrm>
            <a:off x="1" y="4863379"/>
            <a:ext cx="914399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None/>
            </a:pPr>
            <a:r>
              <a:rPr lang="ru-RU" sz="20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Arial" charset="0"/>
              </a:rPr>
              <a:t>Цель сооружения энергоблоков Курской АЭС-2 –</a:t>
            </a:r>
          </a:p>
          <a:p>
            <a:pPr algn="ctr">
              <a:buFont typeface="Wingdings" pitchFamily="2" charset="2"/>
              <a:buNone/>
            </a:pPr>
            <a:r>
              <a:rPr lang="ru-RU" sz="20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Arial" charset="0"/>
              </a:rPr>
              <a:t>своевременное замещение выводимых  мощностей Курской АЭС.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1069286"/>
            <a:ext cx="9143999" cy="76431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None/>
            </a:pPr>
            <a:r>
              <a:rPr lang="ru-RU" sz="20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Основные технико-экономические  показатели Курской АЭС-2: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9" name="Номер слайда 4"/>
          <p:cNvSpPr txBox="1">
            <a:spLocks/>
          </p:cNvSpPr>
          <p:nvPr/>
        </p:nvSpPr>
        <p:spPr>
          <a:xfrm>
            <a:off x="8353425" y="6314208"/>
            <a:ext cx="719138" cy="4730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r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8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22</a:t>
            </a:r>
            <a:endParaRPr lang="en-US" sz="2800" b="1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581025" y="209262"/>
            <a:ext cx="8124825" cy="60007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22225" algn="ctr" eaLnBrk="1" hangingPunct="1">
              <a:spcAft>
                <a:spcPts val="3575"/>
              </a:spcAft>
            </a:pPr>
            <a:r>
              <a:rPr lang="ru-RU" sz="240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Trebuchet MS" pitchFamily="34" charset="0"/>
              </a:rPr>
              <a:t>Укрупненный график сооружения</a:t>
            </a:r>
            <a:br>
              <a:rPr lang="ru-RU" sz="240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Trebuchet MS" pitchFamily="34" charset="0"/>
              </a:rPr>
            </a:br>
            <a:r>
              <a:rPr lang="ru-RU" sz="240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Trebuchet MS" pitchFamily="34" charset="0"/>
              </a:rPr>
              <a:t>Курской АЭС-2 (энергоблоки №1, №2)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263525" y="3224213"/>
            <a:ext cx="8820150" cy="900112"/>
          </a:xfrm>
          <a:prstGeom prst="right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15"/>
          <p:cNvSpPr txBox="1">
            <a:spLocks noChangeArrowheads="1"/>
          </p:cNvSpPr>
          <p:nvPr/>
        </p:nvSpPr>
        <p:spPr bwMode="auto">
          <a:xfrm>
            <a:off x="7770813" y="3481388"/>
            <a:ext cx="7232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2022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931025" y="3438525"/>
            <a:ext cx="0" cy="45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18"/>
          <p:cNvSpPr txBox="1">
            <a:spLocks noChangeArrowheads="1"/>
          </p:cNvSpPr>
          <p:nvPr/>
        </p:nvSpPr>
        <p:spPr bwMode="auto">
          <a:xfrm>
            <a:off x="6076950" y="3481388"/>
            <a:ext cx="7232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2020</a:t>
            </a:r>
          </a:p>
        </p:txBody>
      </p:sp>
      <p:sp>
        <p:nvSpPr>
          <p:cNvPr id="8" name="TextBox 19"/>
          <p:cNvSpPr txBox="1">
            <a:spLocks noChangeArrowheads="1"/>
          </p:cNvSpPr>
          <p:nvPr/>
        </p:nvSpPr>
        <p:spPr bwMode="auto">
          <a:xfrm>
            <a:off x="304800" y="3481388"/>
            <a:ext cx="7232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2013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920875" y="3438525"/>
            <a:ext cx="0" cy="45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23"/>
          <p:cNvSpPr txBox="1">
            <a:spLocks noChangeArrowheads="1"/>
          </p:cNvSpPr>
          <p:nvPr/>
        </p:nvSpPr>
        <p:spPr bwMode="auto">
          <a:xfrm>
            <a:off x="1108075" y="3481388"/>
            <a:ext cx="7232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2014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92200" y="3438525"/>
            <a:ext cx="0" cy="45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26"/>
          <p:cNvSpPr txBox="1">
            <a:spLocks noChangeArrowheads="1"/>
          </p:cNvSpPr>
          <p:nvPr/>
        </p:nvSpPr>
        <p:spPr bwMode="auto">
          <a:xfrm>
            <a:off x="1971987" y="3481388"/>
            <a:ext cx="7232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2015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747963" y="3438525"/>
            <a:ext cx="0" cy="45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759700" y="3438525"/>
            <a:ext cx="0" cy="45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061075" y="3457575"/>
            <a:ext cx="0" cy="4286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26"/>
          <p:cNvSpPr txBox="1">
            <a:spLocks noChangeArrowheads="1"/>
          </p:cNvSpPr>
          <p:nvPr/>
        </p:nvSpPr>
        <p:spPr bwMode="auto">
          <a:xfrm>
            <a:off x="2762250" y="3481388"/>
            <a:ext cx="7232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2016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576638" y="3457575"/>
            <a:ext cx="0" cy="4286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26"/>
          <p:cNvSpPr txBox="1">
            <a:spLocks noChangeArrowheads="1"/>
          </p:cNvSpPr>
          <p:nvPr/>
        </p:nvSpPr>
        <p:spPr bwMode="auto">
          <a:xfrm>
            <a:off x="4418013" y="3478213"/>
            <a:ext cx="7232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2018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405313" y="3462338"/>
            <a:ext cx="0" cy="4286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26"/>
          <p:cNvSpPr txBox="1">
            <a:spLocks noChangeArrowheads="1"/>
          </p:cNvSpPr>
          <p:nvPr/>
        </p:nvSpPr>
        <p:spPr bwMode="auto">
          <a:xfrm>
            <a:off x="3594100" y="3481388"/>
            <a:ext cx="7232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2017</a:t>
            </a:r>
          </a:p>
        </p:txBody>
      </p:sp>
      <p:sp>
        <p:nvSpPr>
          <p:cNvPr id="21" name="TextBox 26"/>
          <p:cNvSpPr txBox="1">
            <a:spLocks noChangeArrowheads="1"/>
          </p:cNvSpPr>
          <p:nvPr/>
        </p:nvSpPr>
        <p:spPr bwMode="auto">
          <a:xfrm>
            <a:off x="5260975" y="3481388"/>
            <a:ext cx="7232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2019</a:t>
            </a:r>
          </a:p>
        </p:txBody>
      </p:sp>
      <p:sp>
        <p:nvSpPr>
          <p:cNvPr id="22" name="TextBox 26"/>
          <p:cNvSpPr txBox="1">
            <a:spLocks noChangeArrowheads="1"/>
          </p:cNvSpPr>
          <p:nvPr/>
        </p:nvSpPr>
        <p:spPr bwMode="auto">
          <a:xfrm>
            <a:off x="6956425" y="3481388"/>
            <a:ext cx="7232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2021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5232400" y="3457575"/>
            <a:ext cx="0" cy="4286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8586788" y="3438525"/>
            <a:ext cx="0" cy="45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кругленная прямоугольная выноска 24"/>
          <p:cNvSpPr/>
          <p:nvPr/>
        </p:nvSpPr>
        <p:spPr>
          <a:xfrm>
            <a:off x="136525" y="4735513"/>
            <a:ext cx="1371600" cy="973137"/>
          </a:xfrm>
          <a:prstGeom prst="wedgeRoundRectCallout">
            <a:avLst>
              <a:gd name="adj1" fmla="val 12466"/>
              <a:gd name="adj2" fmla="val -134303"/>
              <a:gd name="adj3" fmla="val 1666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spc="50" dirty="0" err="1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Подгото-вительный</a:t>
            </a:r>
            <a:r>
              <a:rPr lang="ru-RU" sz="14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период</a:t>
            </a:r>
          </a:p>
        </p:txBody>
      </p:sp>
      <p:sp>
        <p:nvSpPr>
          <p:cNvPr id="26" name="Скругленная прямоугольная выноска 25"/>
          <p:cNvSpPr/>
          <p:nvPr/>
        </p:nvSpPr>
        <p:spPr>
          <a:xfrm>
            <a:off x="158750" y="1387475"/>
            <a:ext cx="1638300" cy="1404938"/>
          </a:xfrm>
          <a:prstGeom prst="wedgeRoundRectCallout">
            <a:avLst>
              <a:gd name="adj1" fmla="val 19659"/>
              <a:gd name="adj2" fmla="val 95606"/>
              <a:gd name="adj3" fmla="val 1666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Получение лицензии на размещение</a:t>
            </a:r>
          </a:p>
        </p:txBody>
      </p:sp>
      <p:sp>
        <p:nvSpPr>
          <p:cNvPr id="27" name="Скругленная прямоугольная выноска 26"/>
          <p:cNvSpPr/>
          <p:nvPr/>
        </p:nvSpPr>
        <p:spPr>
          <a:xfrm>
            <a:off x="1920875" y="1387475"/>
            <a:ext cx="2230438" cy="1404938"/>
          </a:xfrm>
          <a:prstGeom prst="wedgeRoundRectCallout">
            <a:avLst>
              <a:gd name="adj1" fmla="val -52816"/>
              <a:gd name="adj2" fmla="val 97562"/>
              <a:gd name="adj3" fmla="val 1666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Заключение Главгосэкспертизы проектной документации</a:t>
            </a:r>
          </a:p>
        </p:txBody>
      </p:sp>
      <p:sp>
        <p:nvSpPr>
          <p:cNvPr id="28" name="Скругленная прямоугольная выноска 27"/>
          <p:cNvSpPr/>
          <p:nvPr/>
        </p:nvSpPr>
        <p:spPr>
          <a:xfrm>
            <a:off x="1617663" y="4735513"/>
            <a:ext cx="1543050" cy="973137"/>
          </a:xfrm>
          <a:prstGeom prst="wedgeRoundRectCallout">
            <a:avLst>
              <a:gd name="adj1" fmla="val 3471"/>
              <a:gd name="adj2" fmla="val -134638"/>
              <a:gd name="adj3" fmla="val 1666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Получение лицензии на сооружение</a:t>
            </a:r>
          </a:p>
        </p:txBody>
      </p:sp>
      <p:sp>
        <p:nvSpPr>
          <p:cNvPr id="29" name="Скругленная прямоугольная выноска 28"/>
          <p:cNvSpPr/>
          <p:nvPr/>
        </p:nvSpPr>
        <p:spPr>
          <a:xfrm>
            <a:off x="3259138" y="4700588"/>
            <a:ext cx="1800225" cy="1008062"/>
          </a:xfrm>
          <a:prstGeom prst="wedgeRoundRectCallout">
            <a:avLst>
              <a:gd name="adj1" fmla="val -89738"/>
              <a:gd name="adj2" fmla="val -129992"/>
              <a:gd name="adj3" fmla="val 1666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Получение разрешения на строительство</a:t>
            </a:r>
          </a:p>
        </p:txBody>
      </p:sp>
      <p:sp>
        <p:nvSpPr>
          <p:cNvPr id="30" name="Скругленная прямоугольная выноска 29"/>
          <p:cNvSpPr/>
          <p:nvPr/>
        </p:nvSpPr>
        <p:spPr>
          <a:xfrm>
            <a:off x="5151438" y="4700588"/>
            <a:ext cx="1851025" cy="1008062"/>
          </a:xfrm>
          <a:prstGeom prst="wedgeRoundRectCallout">
            <a:avLst>
              <a:gd name="adj1" fmla="val 38554"/>
              <a:gd name="adj2" fmla="val -128865"/>
              <a:gd name="adj3" fmla="val 16667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Пуск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блока №1 - декабрь</a:t>
            </a:r>
          </a:p>
        </p:txBody>
      </p:sp>
      <p:sp>
        <p:nvSpPr>
          <p:cNvPr id="31" name="Скругленная прямоугольная выноска 30"/>
          <p:cNvSpPr/>
          <p:nvPr/>
        </p:nvSpPr>
        <p:spPr>
          <a:xfrm>
            <a:off x="7112000" y="4700588"/>
            <a:ext cx="1895475" cy="1006475"/>
          </a:xfrm>
          <a:prstGeom prst="wedgeRoundRectCallout">
            <a:avLst>
              <a:gd name="adj1" fmla="val 21343"/>
              <a:gd name="adj2" fmla="val -127943"/>
              <a:gd name="adj3" fmla="val 16667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Пуск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блока №2 -  декабрь</a:t>
            </a:r>
          </a:p>
        </p:txBody>
      </p:sp>
      <p:sp>
        <p:nvSpPr>
          <p:cNvPr id="32" name="Правая фигурная скобка 31"/>
          <p:cNvSpPr/>
          <p:nvPr/>
        </p:nvSpPr>
        <p:spPr>
          <a:xfrm rot="16200000">
            <a:off x="5089526" y="304800"/>
            <a:ext cx="385762" cy="5862637"/>
          </a:xfrm>
          <a:prstGeom prst="rightBrace">
            <a:avLst>
              <a:gd name="adj1" fmla="val 8333"/>
              <a:gd name="adj2" fmla="val 50000"/>
            </a:avLst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Скругленная прямоугольная выноска 32"/>
          <p:cNvSpPr/>
          <p:nvPr/>
        </p:nvSpPr>
        <p:spPr>
          <a:xfrm>
            <a:off x="4252913" y="1387475"/>
            <a:ext cx="2052637" cy="1620838"/>
          </a:xfrm>
          <a:prstGeom prst="wedgeRoundRectCallout">
            <a:avLst>
              <a:gd name="adj1" fmla="val 18660"/>
              <a:gd name="adj2" fmla="val 49657"/>
              <a:gd name="adj3" fmla="val 1666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Выполнение строительно –монтажных работ по сооружению Курской АЭС - 2</a:t>
            </a:r>
          </a:p>
        </p:txBody>
      </p:sp>
      <p:pic>
        <p:nvPicPr>
          <p:cNvPr id="39" name="Picture 4" descr="http://novostienergetiki.ru/wp-content/uploads/2013/07/%D0%BF%D1%80%D0%BE%D0%B5%D0%BA%D1%82-%D0%92%D0%92%D0%AD%D0%A0-%D0%A2%D0%9E%D0%9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7541" y="1288853"/>
            <a:ext cx="2587747" cy="172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" name="Номер слайда 4"/>
          <p:cNvSpPr txBox="1">
            <a:spLocks/>
          </p:cNvSpPr>
          <p:nvPr/>
        </p:nvSpPr>
        <p:spPr>
          <a:xfrm>
            <a:off x="8353425" y="6314208"/>
            <a:ext cx="719138" cy="4730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r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8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23</a:t>
            </a:r>
            <a:endParaRPr lang="en-US" sz="2800" b="1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64023" y="2864244"/>
            <a:ext cx="6413110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rgbClr val="006EB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Спасибо за внимание ! </a:t>
            </a: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687" y="4676371"/>
            <a:ext cx="6983604" cy="9779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ru-RU" sz="1800" b="1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</a:rPr>
              <a:t>Докладчик</a:t>
            </a:r>
            <a:r>
              <a:rPr lang="ru-RU" sz="18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</a:rPr>
              <a:t>: </a:t>
            </a:r>
            <a:r>
              <a:rPr lang="ru-RU" sz="1800" b="1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</a:rPr>
              <a:t>Федюкин Вячеслав Александрович</a:t>
            </a: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ru-RU" sz="1400" b="1" spc="50" dirty="0" smtClean="0">
                <a:ln w="11430"/>
                <a:solidFill>
                  <a:srgbClr val="606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</a:rPr>
              <a:t>Заместитель Генерального директора ОАО «Концерн Росэнергоатом»</a:t>
            </a:r>
            <a:r>
              <a:rPr lang="en-US" sz="1400" b="1" spc="50" dirty="0" smtClean="0">
                <a:ln w="11430"/>
                <a:solidFill>
                  <a:srgbClr val="606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</a:rPr>
              <a:t> -</a:t>
            </a:r>
            <a:r>
              <a:rPr lang="ru-RU" sz="1400" b="1" spc="50" dirty="0" smtClean="0">
                <a:ln w="11430"/>
                <a:solidFill>
                  <a:srgbClr val="606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</a:rPr>
              <a:t> директор филиала «Курская АЭС»</a:t>
            </a:r>
            <a:endParaRPr lang="ru-RU" sz="1400" b="1" spc="50" dirty="0">
              <a:ln w="11430"/>
              <a:solidFill>
                <a:srgbClr val="606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2108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pc="50" dirty="0" smtClean="0">
                <a:ln w="11430"/>
                <a:solidFill>
                  <a:srgbClr val="006EB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Уроки, извлеченные из аварии на ЧАЭС</a:t>
            </a:r>
            <a:endParaRPr lang="ru-RU" spc="50" dirty="0">
              <a:ln w="11430"/>
              <a:solidFill>
                <a:srgbClr val="006EB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243" name="Прямоугольник 3"/>
          <p:cNvSpPr>
            <a:spLocks noChangeArrowheads="1"/>
          </p:cNvSpPr>
          <p:nvPr/>
        </p:nvSpPr>
        <p:spPr bwMode="auto">
          <a:xfrm>
            <a:off x="428625" y="1357313"/>
            <a:ext cx="8358188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None/>
            </a:pPr>
            <a:endParaRPr lang="ru-RU" sz="2400" i="0">
              <a:solidFill>
                <a:srgbClr val="CC9900"/>
              </a:solidFill>
              <a:latin typeface="Arial Black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15363" y="6286500"/>
            <a:ext cx="457200" cy="4730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en-US" sz="2800" b="1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Содержимое 2"/>
          <p:cNvSpPr>
            <a:spLocks noGrp="1"/>
          </p:cNvSpPr>
          <p:nvPr>
            <p:ph idx="1"/>
          </p:nvPr>
        </p:nvSpPr>
        <p:spPr>
          <a:xfrm>
            <a:off x="135731" y="1442302"/>
            <a:ext cx="4764881" cy="3450209"/>
          </a:xfrm>
        </p:spPr>
        <p:txBody>
          <a:bodyPr/>
          <a:lstStyle/>
          <a:p>
            <a:pPr marL="182562" indent="0">
              <a:spcBef>
                <a:spcPts val="300"/>
              </a:spcBef>
              <a:defRPr/>
            </a:pPr>
            <a:r>
              <a:rPr lang="ru-RU" sz="1600" dirty="0" smtClean="0">
                <a:latin typeface="Trebuchet MS" pitchFamily="34" charset="0"/>
              </a:rPr>
              <a:t>Выявленные недостатки РБМК:</a:t>
            </a:r>
          </a:p>
          <a:p>
            <a:pPr marL="525462">
              <a:spcBef>
                <a:spcPts val="300"/>
              </a:spcBef>
              <a:buBlip>
                <a:blip r:embed="rId3"/>
              </a:buBlip>
              <a:defRPr/>
            </a:pPr>
            <a:r>
              <a:rPr lang="ru-RU" sz="1600" b="0" dirty="0">
                <a:solidFill>
                  <a:srgbClr val="4C4C4C"/>
                </a:solidFill>
                <a:latin typeface="Trebuchet MS" pitchFamily="34" charset="0"/>
              </a:rPr>
              <a:t>наличие большого положительного эффекта </a:t>
            </a:r>
            <a:r>
              <a:rPr lang="ru-RU" sz="1600" b="0" dirty="0" smtClean="0">
                <a:solidFill>
                  <a:srgbClr val="4C4C4C"/>
                </a:solidFill>
                <a:latin typeface="Trebuchet MS" pitchFamily="34" charset="0"/>
              </a:rPr>
              <a:t>реактивности (+5</a:t>
            </a:r>
            <a:r>
              <a:rPr lang="el-GR" sz="1600" b="0" dirty="0" smtClean="0">
                <a:solidFill>
                  <a:srgbClr val="4C4C4C"/>
                </a:solidFill>
                <a:latin typeface="Trebuchet MS" pitchFamily="34" charset="0"/>
              </a:rPr>
              <a:t>β</a:t>
            </a:r>
            <a:r>
              <a:rPr lang="ru-RU" sz="1600" b="0" dirty="0" err="1" smtClean="0">
                <a:solidFill>
                  <a:srgbClr val="4C4C4C"/>
                </a:solidFill>
                <a:latin typeface="Trebuchet MS" pitchFamily="34" charset="0"/>
              </a:rPr>
              <a:t>эфф</a:t>
            </a:r>
            <a:r>
              <a:rPr lang="ru-RU" sz="1600" b="0" dirty="0" smtClean="0">
                <a:solidFill>
                  <a:srgbClr val="4C4C4C"/>
                </a:solidFill>
                <a:latin typeface="Trebuchet MS" pitchFamily="34" charset="0"/>
              </a:rPr>
              <a:t>) ;</a:t>
            </a:r>
          </a:p>
          <a:p>
            <a:pPr marL="525462">
              <a:buBlip>
                <a:blip r:embed="rId3"/>
              </a:buBlip>
            </a:pPr>
            <a:r>
              <a:rPr lang="ru-RU" sz="1600" b="0" dirty="0" smtClean="0">
                <a:solidFill>
                  <a:srgbClr val="4C4C4C"/>
                </a:solidFill>
                <a:latin typeface="Trebuchet MS" pitchFamily="34" charset="0"/>
              </a:rPr>
              <a:t>низкая эффективность, недостатки конструкции органов </a:t>
            </a:r>
            <a:r>
              <a:rPr lang="ru-RU" sz="1600" b="0" dirty="0">
                <a:solidFill>
                  <a:srgbClr val="4C4C4C"/>
                </a:solidFill>
                <a:latin typeface="Trebuchet MS" pitchFamily="34" charset="0"/>
              </a:rPr>
              <a:t>управления и </a:t>
            </a:r>
            <a:r>
              <a:rPr lang="ru-RU" sz="1600" b="0" dirty="0" smtClean="0">
                <a:solidFill>
                  <a:srgbClr val="4C4C4C"/>
                </a:solidFill>
                <a:latin typeface="Trebuchet MS" pitchFamily="34" charset="0"/>
              </a:rPr>
              <a:t>защиты («концевой эффект»);</a:t>
            </a:r>
          </a:p>
          <a:p>
            <a:pPr marL="525462">
              <a:buBlip>
                <a:blip r:embed="rId3"/>
              </a:buBlip>
            </a:pPr>
            <a:r>
              <a:rPr lang="ru-RU" sz="1600" b="0" dirty="0">
                <a:solidFill>
                  <a:srgbClr val="4C4C4C"/>
                </a:solidFill>
                <a:latin typeface="Trebuchet MS" pitchFamily="34" charset="0"/>
              </a:rPr>
              <a:t>н</a:t>
            </a:r>
            <a:r>
              <a:rPr lang="ru-RU" sz="1600" b="0" dirty="0" smtClean="0">
                <a:solidFill>
                  <a:srgbClr val="4C4C4C"/>
                </a:solidFill>
                <a:latin typeface="Trebuchet MS" pitchFamily="34" charset="0"/>
              </a:rPr>
              <a:t>едостаточное быстродействие системы останова реактора;</a:t>
            </a:r>
          </a:p>
          <a:p>
            <a:pPr marL="525462">
              <a:buBlip>
                <a:blip r:embed="rId3"/>
              </a:buBlip>
            </a:pPr>
            <a:r>
              <a:rPr lang="ru-RU" sz="1600" b="0" dirty="0" smtClean="0">
                <a:solidFill>
                  <a:srgbClr val="4C4C4C"/>
                </a:solidFill>
                <a:latin typeface="Trebuchet MS" pitchFamily="34" charset="0"/>
              </a:rPr>
              <a:t>недостаточная </a:t>
            </a:r>
            <a:r>
              <a:rPr lang="ru-RU" sz="1600" b="0" dirty="0">
                <a:solidFill>
                  <a:srgbClr val="4C4C4C"/>
                </a:solidFill>
                <a:latin typeface="Trebuchet MS" pitchFamily="34" charset="0"/>
              </a:rPr>
              <a:t>система контроля нейтронного </a:t>
            </a:r>
            <a:r>
              <a:rPr lang="ru-RU" sz="1600" b="0" dirty="0" smtClean="0">
                <a:solidFill>
                  <a:srgbClr val="4C4C4C"/>
                </a:solidFill>
                <a:latin typeface="Trebuchet MS" pitchFamily="34" charset="0"/>
              </a:rPr>
              <a:t>потока.</a:t>
            </a:r>
          </a:p>
        </p:txBody>
      </p:sp>
      <p:pic>
        <p:nvPicPr>
          <p:cNvPr id="5123" name="Picture 3" descr="C:\Documents and Settings\oitpe-vvm\Рабочий стол\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3402" y="1225406"/>
            <a:ext cx="4331407" cy="3315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312256" y="4162249"/>
            <a:ext cx="2695610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Чернобыльская АЭС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23912" y="1274493"/>
            <a:ext cx="2210220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26 апреля 1986 г.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8618" y="4969164"/>
            <a:ext cx="8636000" cy="86821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Выявленные недостатки привели к необходимости модернизации действующих систем реакторов типа РБМК.</a:t>
            </a:r>
          </a:p>
        </p:txBody>
      </p:sp>
    </p:spTree>
    <p:extLst>
      <p:ext uri="{BB962C8B-B14F-4D97-AF65-F5344CB8AC3E}">
        <p14:creationId xmlns:p14="http://schemas.microsoft.com/office/powerpoint/2010/main" xmlns="" val="244175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54359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Основные мероприятия по повышению </a:t>
            </a:r>
            <a:r>
              <a:rPr lang="ru-RU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уровня </a:t>
            </a:r>
            <a:r>
              <a:rPr lang="ru-RU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ядерной безопасности </a:t>
            </a:r>
          </a:p>
        </p:txBody>
      </p:sp>
      <p:sp>
        <p:nvSpPr>
          <p:cNvPr id="10243" name="Прямоугольник 3"/>
          <p:cNvSpPr>
            <a:spLocks noChangeArrowheads="1"/>
          </p:cNvSpPr>
          <p:nvPr/>
        </p:nvSpPr>
        <p:spPr bwMode="auto">
          <a:xfrm>
            <a:off x="428625" y="1357313"/>
            <a:ext cx="8358188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None/>
            </a:pPr>
            <a:endParaRPr lang="ru-RU" sz="2400" i="0">
              <a:solidFill>
                <a:srgbClr val="CC9900"/>
              </a:solidFill>
              <a:latin typeface="Arial Black" pitchFamily="34" charset="0"/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509047" y="1137853"/>
            <a:ext cx="8510588" cy="4808537"/>
          </a:xfrm>
        </p:spPr>
        <p:txBody>
          <a:bodyPr/>
          <a:lstStyle/>
          <a:p>
            <a:pPr>
              <a:spcBef>
                <a:spcPts val="300"/>
              </a:spcBef>
              <a:defRPr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  </a:t>
            </a:r>
            <a:endParaRPr lang="ru-RU" sz="2000" dirty="0" smtClean="0">
              <a:solidFill>
                <a:srgbClr val="002060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9515978"/>
              </p:ext>
            </p:extLst>
          </p:nvPr>
        </p:nvGraphicFramePr>
        <p:xfrm>
          <a:off x="1066460" y="1147665"/>
          <a:ext cx="7082518" cy="47399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Номер слайда 4"/>
          <p:cNvSpPr txBox="1">
            <a:spLocks/>
          </p:cNvSpPr>
          <p:nvPr/>
        </p:nvSpPr>
        <p:spPr>
          <a:xfrm>
            <a:off x="8615363" y="6286500"/>
            <a:ext cx="457200" cy="4730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r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8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en-US" sz="2800" b="1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662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95943"/>
            <a:ext cx="9144000" cy="83975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altLang="ru-RU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cs typeface="Trebuchet MS" pitchFamily="34" charset="0"/>
              </a:rPr>
              <a:t>Повышение эффективности и скорости срабатывания  систем остановки реактора</a:t>
            </a:r>
            <a:r>
              <a:rPr lang="ru-RU" altLang="ru-RU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cs typeface="Trebuchet MS" pitchFamily="34" charset="0"/>
              </a:rPr>
              <a:t/>
            </a:r>
            <a:br>
              <a:rPr lang="ru-RU" altLang="ru-RU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cs typeface="Trebuchet MS" pitchFamily="34" charset="0"/>
              </a:rPr>
            </a:br>
            <a:endParaRPr lang="ru-RU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243" name="Прямоугольник 3"/>
          <p:cNvSpPr>
            <a:spLocks noChangeArrowheads="1"/>
          </p:cNvSpPr>
          <p:nvPr/>
        </p:nvSpPr>
        <p:spPr bwMode="auto">
          <a:xfrm>
            <a:off x="428625" y="1357313"/>
            <a:ext cx="8358188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None/>
            </a:pPr>
            <a:endParaRPr lang="ru-RU" sz="2400" i="0">
              <a:solidFill>
                <a:srgbClr val="CC9900"/>
              </a:solidFill>
              <a:latin typeface="Arial Black" pitchFamily="34" charset="0"/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509047" y="1137853"/>
            <a:ext cx="8510588" cy="4808537"/>
          </a:xfrm>
        </p:spPr>
        <p:txBody>
          <a:bodyPr/>
          <a:lstStyle/>
          <a:p>
            <a:pPr>
              <a:spcBef>
                <a:spcPts val="300"/>
              </a:spcBef>
              <a:defRPr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  </a:t>
            </a:r>
            <a:endParaRPr lang="ru-RU" sz="2000" dirty="0" smtClean="0">
              <a:solidFill>
                <a:srgbClr val="002060"/>
              </a:solidFill>
            </a:endParaRPr>
          </a:p>
        </p:txBody>
      </p:sp>
      <p:graphicFrame>
        <p:nvGraphicFramePr>
          <p:cNvPr id="9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66405152"/>
              </p:ext>
            </p:extLst>
          </p:nvPr>
        </p:nvGraphicFramePr>
        <p:xfrm>
          <a:off x="261258" y="1412875"/>
          <a:ext cx="8658808" cy="4245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0800"/>
                <a:gridCol w="3768113"/>
                <a:gridCol w="4109895"/>
              </a:tblGrid>
              <a:tr h="385917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№ п/п</a:t>
                      </a:r>
                      <a:endParaRPr lang="ru-RU" sz="1800" dirty="0"/>
                    </a:p>
                  </a:txBody>
                  <a:tcPr marL="91438" marR="91438" marT="45727" marB="45727">
                    <a:gradFill>
                      <a:gsLst>
                        <a:gs pos="0">
                          <a:srgbClr val="006EBE"/>
                        </a:gs>
                        <a:gs pos="100000">
                          <a:schemeClr val="accent1">
                            <a:tint val="50000"/>
                            <a:shade val="100000"/>
                            <a:satMod val="350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МЕРОПРИЯТИЯ</a:t>
                      </a:r>
                      <a:endParaRPr lang="ru-RU" sz="1800" dirty="0"/>
                    </a:p>
                  </a:txBody>
                  <a:tcPr marL="91438" marR="91438" marT="45727" marB="45727">
                    <a:gradFill>
                      <a:gsLst>
                        <a:gs pos="0">
                          <a:srgbClr val="006EBE"/>
                        </a:gs>
                        <a:gs pos="100000">
                          <a:schemeClr val="accent1">
                            <a:tint val="50000"/>
                            <a:shade val="100000"/>
                            <a:satMod val="350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РЕЗУЛЬТАТЫ</a:t>
                      </a:r>
                      <a:endParaRPr lang="ru-RU" sz="1800" dirty="0"/>
                    </a:p>
                  </a:txBody>
                  <a:tcPr marL="91438" marR="91438" marT="45727" marB="45727">
                    <a:gradFill>
                      <a:gsLst>
                        <a:gs pos="0">
                          <a:srgbClr val="006EBE"/>
                        </a:gs>
                        <a:gs pos="100000">
                          <a:schemeClr val="accent1">
                            <a:tint val="50000"/>
                            <a:shade val="100000"/>
                            <a:satMod val="350000"/>
                          </a:schemeClr>
                        </a:gs>
                      </a:gsLst>
                      <a:lin ang="16200000" scaled="0"/>
                    </a:gradFill>
                  </a:tcPr>
                </a:tc>
              </a:tr>
              <a:tr h="1486592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rgbClr val="4C4C4C"/>
                          </a:solidFill>
                          <a:latin typeface="+mn-lt"/>
                        </a:rPr>
                        <a:t>1.</a:t>
                      </a:r>
                      <a:endParaRPr lang="ru-RU" sz="1800" b="0" dirty="0">
                        <a:solidFill>
                          <a:srgbClr val="4C4C4C"/>
                        </a:solidFill>
                        <a:latin typeface="+mn-lt"/>
                      </a:endParaRPr>
                    </a:p>
                  </a:txBody>
                  <a:tcPr marL="91438" marR="91438" marT="45727" marB="45727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Внедрение органов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воздействия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на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реактивность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новой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конструкции.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C4C4C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1438" marR="91438" marT="45727" marB="45727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Увеличение скорости ввода отрицательной реактивности и 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подкритичности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 остановленного реактора. Снижение эффекта опорожнения КОСУЗ.</a:t>
                      </a:r>
                    </a:p>
                  </a:txBody>
                  <a:tcPr marL="91438" marR="91438" marT="45727" marB="45727"/>
                </a:tc>
              </a:tr>
              <a:tr h="864235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rgbClr val="4C4C4C"/>
                          </a:solidFill>
                          <a:latin typeface="+mn-lt"/>
                        </a:rPr>
                        <a:t>2.</a:t>
                      </a:r>
                      <a:endParaRPr lang="ru-RU" sz="1800" b="0" dirty="0">
                        <a:solidFill>
                          <a:srgbClr val="4C4C4C"/>
                        </a:solidFill>
                        <a:latin typeface="+mn-lt"/>
                      </a:endParaRPr>
                    </a:p>
                  </a:txBody>
                  <a:tcPr marL="91438" marR="91438" marT="45727" marB="45727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Внедрение системы АЗ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(аварийной защиты).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C4C4C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1438" marR="91438" marT="45727" marB="45727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Снижение времени ввода  стержней АЗ (2,5 секунды).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</a:p>
                  </a:txBody>
                  <a:tcPr marL="91438" marR="91438" marT="45727" marB="45727"/>
                </a:tc>
              </a:tr>
              <a:tr h="1254231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rgbClr val="4C4C4C"/>
                          </a:solidFill>
                          <a:latin typeface="+mn-lt"/>
                        </a:rPr>
                        <a:t>3.</a:t>
                      </a:r>
                      <a:endParaRPr lang="ru-RU" sz="1800" b="0" dirty="0">
                        <a:solidFill>
                          <a:srgbClr val="4C4C4C"/>
                        </a:solidFill>
                        <a:latin typeface="+mn-lt"/>
                      </a:endParaRPr>
                    </a:p>
                  </a:txBody>
                  <a:tcPr marL="91438" marR="91438" marT="45727" marB="45727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Увеличение количества исполнительных органов СУЗ .</a:t>
                      </a:r>
                    </a:p>
                  </a:txBody>
                  <a:tcPr marL="91438" marR="91438" marT="45727" marB="45727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Увеличение эффективности исполнительных органов СУЗ.</a:t>
                      </a:r>
                    </a:p>
                  </a:txBody>
                  <a:tcPr marL="91438" marR="91438" marT="45727" marB="45727"/>
                </a:tc>
              </a:tr>
            </a:tbl>
          </a:graphicData>
        </a:graphic>
      </p:graphicFrame>
      <p:sp>
        <p:nvSpPr>
          <p:cNvPr id="7" name="Номер слайда 4"/>
          <p:cNvSpPr txBox="1">
            <a:spLocks/>
          </p:cNvSpPr>
          <p:nvPr/>
        </p:nvSpPr>
        <p:spPr>
          <a:xfrm>
            <a:off x="8615363" y="6286500"/>
            <a:ext cx="457200" cy="4730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r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8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en-US" sz="2800" b="1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803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18481"/>
            <a:ext cx="9144000" cy="72586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altLang="ru-RU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cs typeface="Trebuchet MS" pitchFamily="34" charset="0"/>
              </a:rPr>
              <a:t>Улучшение </a:t>
            </a:r>
            <a:r>
              <a:rPr lang="ru-RU" altLang="ru-RU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cs typeface="Trebuchet MS" pitchFamily="34" charset="0"/>
              </a:rPr>
              <a:t>нейтронно-физических</a:t>
            </a:r>
            <a:br>
              <a:rPr lang="ru-RU" altLang="ru-RU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cs typeface="Trebuchet MS" pitchFamily="34" charset="0"/>
              </a:rPr>
            </a:br>
            <a:r>
              <a:rPr lang="ru-RU" altLang="ru-RU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cs typeface="Trebuchet MS" pitchFamily="34" charset="0"/>
              </a:rPr>
              <a:t> </a:t>
            </a:r>
            <a:r>
              <a:rPr lang="ru-RU" altLang="ru-RU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cs typeface="Trebuchet MS" pitchFamily="34" charset="0"/>
              </a:rPr>
              <a:t>характеристик активной зоны</a:t>
            </a:r>
            <a:br>
              <a:rPr lang="ru-RU" altLang="ru-RU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cs typeface="Trebuchet MS" pitchFamily="34" charset="0"/>
              </a:rPr>
            </a:br>
            <a:r>
              <a:rPr lang="ru-RU" altLang="ru-RU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cs typeface="Trebuchet MS" pitchFamily="34" charset="0"/>
              </a:rPr>
              <a:t/>
            </a:r>
            <a:br>
              <a:rPr lang="ru-RU" altLang="ru-RU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cs typeface="Trebuchet MS" pitchFamily="34" charset="0"/>
              </a:rPr>
            </a:br>
            <a:endParaRPr lang="ru-RU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243" name="Прямоугольник 3"/>
          <p:cNvSpPr>
            <a:spLocks noChangeArrowheads="1"/>
          </p:cNvSpPr>
          <p:nvPr/>
        </p:nvSpPr>
        <p:spPr bwMode="auto">
          <a:xfrm>
            <a:off x="428625" y="1357313"/>
            <a:ext cx="8358188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None/>
            </a:pPr>
            <a:endParaRPr lang="ru-RU" sz="2400" i="0">
              <a:solidFill>
                <a:srgbClr val="CC9900"/>
              </a:solidFill>
              <a:latin typeface="Arial Black" pitchFamily="34" charset="0"/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509047" y="1137853"/>
            <a:ext cx="8510588" cy="4808537"/>
          </a:xfrm>
        </p:spPr>
        <p:txBody>
          <a:bodyPr/>
          <a:lstStyle/>
          <a:p>
            <a:pPr>
              <a:spcBef>
                <a:spcPts val="300"/>
              </a:spcBef>
              <a:defRPr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  </a:t>
            </a:r>
            <a:endParaRPr lang="ru-RU" sz="2000" dirty="0" smtClean="0">
              <a:solidFill>
                <a:srgbClr val="002060"/>
              </a:solidFill>
            </a:endParaRPr>
          </a:p>
        </p:txBody>
      </p:sp>
      <p:graphicFrame>
        <p:nvGraphicFramePr>
          <p:cNvPr id="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80353199"/>
              </p:ext>
            </p:extLst>
          </p:nvPr>
        </p:nvGraphicFramePr>
        <p:xfrm>
          <a:off x="611188" y="1773238"/>
          <a:ext cx="8064501" cy="3566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4428"/>
                <a:gridCol w="3737645"/>
                <a:gridCol w="3622428"/>
              </a:tblGrid>
              <a:tr h="37067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№ п/п</a:t>
                      </a:r>
                      <a:endParaRPr lang="ru-RU" sz="1800" dirty="0"/>
                    </a:p>
                  </a:txBody>
                  <a:tcPr marT="45700" marB="45700">
                    <a:gradFill>
                      <a:gsLst>
                        <a:gs pos="0">
                          <a:srgbClr val="006EBE"/>
                        </a:gs>
                        <a:gs pos="100000">
                          <a:schemeClr val="accent1">
                            <a:tint val="50000"/>
                            <a:shade val="100000"/>
                            <a:satMod val="350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/>
                        <a:t>МЕРОПРИЯТИЯ</a:t>
                      </a:r>
                      <a:endParaRPr lang="ru-RU" sz="1800" b="0" dirty="0"/>
                    </a:p>
                  </a:txBody>
                  <a:tcPr marT="45700" marB="45700">
                    <a:gradFill>
                      <a:gsLst>
                        <a:gs pos="0">
                          <a:srgbClr val="006EBE"/>
                        </a:gs>
                        <a:gs pos="100000">
                          <a:schemeClr val="accent1">
                            <a:tint val="50000"/>
                            <a:shade val="100000"/>
                            <a:satMod val="350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/>
                        <a:t>РЕЗУЛЬТАТЫ</a:t>
                      </a:r>
                      <a:endParaRPr lang="ru-RU" sz="1800" b="0" dirty="0"/>
                    </a:p>
                  </a:txBody>
                  <a:tcPr marT="45700" marB="45700">
                    <a:gradFill>
                      <a:gsLst>
                        <a:gs pos="0">
                          <a:srgbClr val="006EBE"/>
                        </a:gs>
                        <a:gs pos="100000">
                          <a:schemeClr val="accent1">
                            <a:tint val="50000"/>
                            <a:shade val="100000"/>
                            <a:satMod val="350000"/>
                          </a:schemeClr>
                        </a:gs>
                      </a:gsLst>
                      <a:lin ang="16200000" scaled="0"/>
                    </a:gradFill>
                  </a:tcPr>
                </a:tc>
              </a:tr>
              <a:tr h="118864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4C4C4C"/>
                          </a:solidFill>
                          <a:latin typeface="+mn-lt"/>
                        </a:rPr>
                        <a:t>1.</a:t>
                      </a:r>
                      <a:endParaRPr lang="ru-RU" sz="1800" dirty="0">
                        <a:solidFill>
                          <a:srgbClr val="4C4C4C"/>
                        </a:solidFill>
                        <a:latin typeface="+mn-lt"/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Внедрено топливо с выгорающим поглотителем на всех энергоблоках АС.</a:t>
                      </a:r>
                    </a:p>
                    <a:p>
                      <a:endParaRPr lang="ru-RU" sz="1800" b="0" dirty="0">
                        <a:solidFill>
                          <a:srgbClr val="4C4C4C"/>
                        </a:solidFill>
                        <a:latin typeface="+mn-lt"/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Снижение максимальной мощности  топливного канала (ТВС). Снижение величины парового коэффициента реактивности.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C4C4C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endParaRPr lang="ru-RU" sz="1800" b="0" dirty="0">
                        <a:solidFill>
                          <a:srgbClr val="4C4C4C"/>
                        </a:solidFill>
                        <a:latin typeface="+mn-lt"/>
                      </a:endParaRPr>
                    </a:p>
                  </a:txBody>
                  <a:tcPr marT="45700" marB="45700"/>
                </a:tc>
              </a:tr>
              <a:tr h="118864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4C4C4C"/>
                          </a:solidFill>
                          <a:latin typeface="+mn-lt"/>
                        </a:rPr>
                        <a:t>2.</a:t>
                      </a:r>
                      <a:endParaRPr lang="ru-RU" sz="1800" dirty="0">
                        <a:solidFill>
                          <a:srgbClr val="4C4C4C"/>
                        </a:solidFill>
                        <a:latin typeface="+mn-lt"/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Внедрены не выгорающие дополнительные поглотители.</a:t>
                      </a:r>
                      <a:endParaRPr lang="ru-RU" sz="1800" b="0" dirty="0">
                        <a:solidFill>
                          <a:srgbClr val="4C4C4C"/>
                        </a:solidFill>
                        <a:latin typeface="+mn-lt"/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Обеспечение требуемой величины парового коэффициента реактивности.</a:t>
                      </a:r>
                    </a:p>
                    <a:p>
                      <a:endParaRPr lang="ru-RU" sz="1800" b="0" dirty="0">
                        <a:solidFill>
                          <a:srgbClr val="4C4C4C"/>
                        </a:solidFill>
                        <a:latin typeface="+mn-lt"/>
                      </a:endParaRPr>
                    </a:p>
                  </a:txBody>
                  <a:tcPr marT="45700" marB="45700"/>
                </a:tc>
              </a:tr>
            </a:tbl>
          </a:graphicData>
        </a:graphic>
      </p:graphicFrame>
      <p:sp>
        <p:nvSpPr>
          <p:cNvPr id="9" name="Номер слайда 4"/>
          <p:cNvSpPr txBox="1">
            <a:spLocks/>
          </p:cNvSpPr>
          <p:nvPr/>
        </p:nvSpPr>
        <p:spPr>
          <a:xfrm>
            <a:off x="8615363" y="6286500"/>
            <a:ext cx="457200" cy="4730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r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8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en-US" sz="2800" b="1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152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18481"/>
            <a:ext cx="9144000" cy="72586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altLang="ru-RU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cs typeface="Trebuchet MS" pitchFamily="34" charset="0"/>
              </a:rPr>
              <a:t>Внедрение более эффективных средств измерения, контроля и расчета внутриреакторных параметров</a:t>
            </a:r>
            <a:br>
              <a:rPr lang="ru-RU" altLang="ru-RU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cs typeface="Trebuchet MS" pitchFamily="34" charset="0"/>
              </a:rPr>
            </a:br>
            <a:r>
              <a:rPr lang="ru-RU" altLang="ru-RU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cs typeface="Trebuchet MS" pitchFamily="34" charset="0"/>
              </a:rPr>
              <a:t/>
            </a:r>
            <a:br>
              <a:rPr lang="ru-RU" altLang="ru-RU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cs typeface="Trebuchet MS" pitchFamily="34" charset="0"/>
              </a:rPr>
            </a:br>
            <a:endParaRPr lang="ru-RU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243" name="Прямоугольник 3"/>
          <p:cNvSpPr>
            <a:spLocks noChangeArrowheads="1"/>
          </p:cNvSpPr>
          <p:nvPr/>
        </p:nvSpPr>
        <p:spPr bwMode="auto">
          <a:xfrm>
            <a:off x="428625" y="1357313"/>
            <a:ext cx="8358188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None/>
            </a:pPr>
            <a:endParaRPr lang="ru-RU" sz="2400" i="0">
              <a:solidFill>
                <a:srgbClr val="CC9900"/>
              </a:solidFill>
              <a:latin typeface="Arial Black" pitchFamily="34" charset="0"/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509047" y="1137853"/>
            <a:ext cx="8510588" cy="4808537"/>
          </a:xfrm>
        </p:spPr>
        <p:txBody>
          <a:bodyPr/>
          <a:lstStyle/>
          <a:p>
            <a:pPr>
              <a:spcBef>
                <a:spcPts val="300"/>
              </a:spcBef>
              <a:defRPr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  </a:t>
            </a:r>
            <a:endParaRPr lang="ru-RU" sz="2000" dirty="0" smtClean="0">
              <a:solidFill>
                <a:srgbClr val="002060"/>
              </a:solidFill>
            </a:endParaRPr>
          </a:p>
        </p:txBody>
      </p:sp>
      <p:graphicFrame>
        <p:nvGraphicFramePr>
          <p:cNvPr id="9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61306582"/>
              </p:ext>
            </p:extLst>
          </p:nvPr>
        </p:nvGraphicFramePr>
        <p:xfrm>
          <a:off x="611188" y="1268413"/>
          <a:ext cx="8064501" cy="4388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800"/>
                <a:gridCol w="3940281"/>
                <a:gridCol w="3550420"/>
              </a:tblGrid>
              <a:tr h="37079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№ п/п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 marT="45715" marB="45715">
                    <a:gradFill>
                      <a:gsLst>
                        <a:gs pos="0">
                          <a:srgbClr val="006EBE"/>
                        </a:gs>
                        <a:gs pos="100000">
                          <a:schemeClr val="accent1">
                            <a:tint val="50000"/>
                            <a:shade val="100000"/>
                            <a:satMod val="350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МЕРОПРИЯТИЯ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 marT="45715" marB="45715">
                    <a:gradFill>
                      <a:gsLst>
                        <a:gs pos="0">
                          <a:srgbClr val="006EBE"/>
                        </a:gs>
                        <a:gs pos="100000">
                          <a:schemeClr val="accent1">
                            <a:tint val="50000"/>
                            <a:shade val="100000"/>
                            <a:satMod val="350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РЕЗУЛЬТАТЫ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 marT="45715" marB="45715">
                    <a:gradFill>
                      <a:gsLst>
                        <a:gs pos="0">
                          <a:srgbClr val="006EBE"/>
                        </a:gs>
                        <a:gs pos="100000">
                          <a:schemeClr val="accent1">
                            <a:tint val="50000"/>
                            <a:shade val="100000"/>
                            <a:satMod val="350000"/>
                          </a:schemeClr>
                        </a:gs>
                      </a:gsLst>
                      <a:lin ang="16200000" scaled="0"/>
                    </a:gradFill>
                  </a:tcPr>
                </a:tc>
              </a:tr>
              <a:tr h="228573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4C4C4C"/>
                          </a:solidFill>
                        </a:rPr>
                        <a:t>1.</a:t>
                      </a:r>
                      <a:endParaRPr lang="ru-RU" sz="1800" dirty="0">
                        <a:solidFill>
                          <a:srgbClr val="4C4C4C"/>
                        </a:solidFill>
                      </a:endParaRPr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Внедрена микропроцессорная измерительно- информационная система «СКАЛА-Микро».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C4C4C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endParaRPr lang="ru-RU" sz="1800" b="0" dirty="0">
                        <a:solidFill>
                          <a:srgbClr val="4C4C4C"/>
                        </a:solidFill>
                        <a:latin typeface="+mn-lt"/>
                      </a:endParaRPr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Повышение быстродействия, современных средств контроля и отображения информации, применение трёхмерных физических расчётов.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C4C4C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T="45715" marB="45715"/>
                </a:tc>
              </a:tr>
              <a:tr h="146303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4C4C4C"/>
                          </a:solidFill>
                        </a:rPr>
                        <a:t>2.</a:t>
                      </a:r>
                      <a:endParaRPr lang="ru-RU" sz="1800" dirty="0">
                        <a:solidFill>
                          <a:srgbClr val="4C4C4C"/>
                        </a:solidFill>
                      </a:endParaRPr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Внедрена система контроля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подкритичности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 и пуска реактора (СКПП).</a:t>
                      </a:r>
                    </a:p>
                    <a:p>
                      <a:endParaRPr lang="ru-RU" sz="1800" b="0" dirty="0">
                        <a:solidFill>
                          <a:srgbClr val="4C4C4C"/>
                        </a:solidFill>
                        <a:latin typeface="+mn-lt"/>
                      </a:endParaRPr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Обеспечение безопасности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при выполнении работ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на остановленном реакторе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и при его пуске.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C4C4C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T="45715" marB="45715"/>
                </a:tc>
              </a:tr>
            </a:tbl>
          </a:graphicData>
        </a:graphic>
      </p:graphicFrame>
      <p:sp>
        <p:nvSpPr>
          <p:cNvPr id="7" name="Номер слайда 4"/>
          <p:cNvSpPr txBox="1">
            <a:spLocks/>
          </p:cNvSpPr>
          <p:nvPr/>
        </p:nvSpPr>
        <p:spPr>
          <a:xfrm>
            <a:off x="8615363" y="6286500"/>
            <a:ext cx="457200" cy="4730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r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8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  <a:endParaRPr lang="en-US" sz="2800" b="1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205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33638"/>
            <a:ext cx="9144000" cy="72586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altLang="ru-RU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cs typeface="Trebuchet MS" pitchFamily="34" charset="0"/>
              </a:rPr>
              <a:t>Внедрение новых и </a:t>
            </a:r>
            <a:r>
              <a:rPr lang="ru-RU" altLang="ru-RU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cs typeface="Trebuchet MS" pitchFamily="34" charset="0"/>
              </a:rPr>
              <a:t>модернизированных</a:t>
            </a:r>
            <a:br>
              <a:rPr lang="ru-RU" altLang="ru-RU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cs typeface="Trebuchet MS" pitchFamily="34" charset="0"/>
              </a:rPr>
            </a:br>
            <a:r>
              <a:rPr lang="ru-RU" altLang="ru-RU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cs typeface="Trebuchet MS" pitchFamily="34" charset="0"/>
              </a:rPr>
              <a:t> </a:t>
            </a:r>
            <a:r>
              <a:rPr lang="ru-RU" altLang="ru-RU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cs typeface="Trebuchet MS" pitchFamily="34" charset="0"/>
              </a:rPr>
              <a:t>систем безопасности</a:t>
            </a:r>
            <a:r>
              <a:rPr lang="ru-RU" altLang="ru-RU" sz="2400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cs typeface="Trebuchet MS" pitchFamily="34" charset="0"/>
              </a:rPr>
              <a:t/>
            </a:r>
            <a:br>
              <a:rPr lang="ru-RU" altLang="ru-RU" sz="2400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cs typeface="Trebuchet MS" pitchFamily="34" charset="0"/>
              </a:rPr>
            </a:br>
            <a:endParaRPr lang="ru-RU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243" name="Прямоугольник 3"/>
          <p:cNvSpPr>
            <a:spLocks noChangeArrowheads="1"/>
          </p:cNvSpPr>
          <p:nvPr/>
        </p:nvSpPr>
        <p:spPr bwMode="auto">
          <a:xfrm>
            <a:off x="428625" y="1357313"/>
            <a:ext cx="8358188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None/>
            </a:pPr>
            <a:endParaRPr lang="ru-RU" sz="2400" i="0">
              <a:solidFill>
                <a:srgbClr val="CC9900"/>
              </a:solidFill>
              <a:latin typeface="Arial Black" pitchFamily="34" charset="0"/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509047" y="1137853"/>
            <a:ext cx="8510588" cy="4808537"/>
          </a:xfrm>
        </p:spPr>
        <p:txBody>
          <a:bodyPr/>
          <a:lstStyle/>
          <a:p>
            <a:pPr>
              <a:spcBef>
                <a:spcPts val="300"/>
              </a:spcBef>
              <a:defRPr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  </a:t>
            </a:r>
            <a:endParaRPr lang="ru-RU" sz="2000" dirty="0" smtClean="0">
              <a:solidFill>
                <a:srgbClr val="002060"/>
              </a:solidFill>
            </a:endParaRPr>
          </a:p>
        </p:txBody>
      </p:sp>
      <p:graphicFrame>
        <p:nvGraphicFramePr>
          <p:cNvPr id="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131050738"/>
              </p:ext>
            </p:extLst>
          </p:nvPr>
        </p:nvGraphicFramePr>
        <p:xfrm>
          <a:off x="539750" y="1125538"/>
          <a:ext cx="8135938" cy="4748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4568"/>
                <a:gridCol w="3558686"/>
                <a:gridCol w="3922684"/>
              </a:tblGrid>
              <a:tr h="564987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 п/п</a:t>
                      </a:r>
                      <a:endParaRPr lang="ru-RU" sz="1600" dirty="0"/>
                    </a:p>
                  </a:txBody>
                  <a:tcPr marL="91425" marR="91425" marT="45715" marB="45715">
                    <a:gradFill>
                      <a:gsLst>
                        <a:gs pos="0">
                          <a:srgbClr val="006EBE"/>
                        </a:gs>
                        <a:gs pos="100000">
                          <a:schemeClr val="accent1">
                            <a:tint val="50000"/>
                            <a:shade val="100000"/>
                            <a:satMod val="350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МЕРОПРИЯТИЯ</a:t>
                      </a:r>
                      <a:endParaRPr lang="ru-RU" sz="1600" dirty="0"/>
                    </a:p>
                  </a:txBody>
                  <a:tcPr marL="91425" marR="91425" marT="45715" marB="45715">
                    <a:gradFill>
                      <a:gsLst>
                        <a:gs pos="0">
                          <a:srgbClr val="006EBE"/>
                        </a:gs>
                        <a:gs pos="100000">
                          <a:schemeClr val="accent1">
                            <a:tint val="50000"/>
                            <a:shade val="100000"/>
                            <a:satMod val="350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РЕЗУЛЬТАТЫ</a:t>
                      </a:r>
                      <a:endParaRPr lang="ru-RU" sz="1600" dirty="0"/>
                    </a:p>
                  </a:txBody>
                  <a:tcPr marL="91425" marR="91425" marT="45715" marB="45715">
                    <a:gradFill>
                      <a:gsLst>
                        <a:gs pos="0">
                          <a:srgbClr val="006EBE"/>
                        </a:gs>
                        <a:gs pos="100000">
                          <a:schemeClr val="accent1">
                            <a:tint val="50000"/>
                            <a:shade val="100000"/>
                            <a:satMod val="350000"/>
                          </a:schemeClr>
                        </a:gs>
                      </a:gsLst>
                      <a:lin ang="16200000" scaled="0"/>
                    </a:gradFill>
                  </a:tcPr>
                </a:tc>
              </a:tr>
              <a:tr h="123449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  <a:latin typeface="+mn-lt"/>
                        </a:rPr>
                        <a:t>1.</a:t>
                      </a:r>
                      <a:endParaRPr lang="ru-RU" sz="1600" dirty="0">
                        <a:solidFill>
                          <a:srgbClr val="4C4C4C"/>
                        </a:solidFill>
                        <a:latin typeface="+mn-lt"/>
                      </a:endParaRPr>
                    </a:p>
                  </a:txBody>
                  <a:tcPr marL="91425" marR="91425" marT="45715" marB="45715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Внедрена новая двухкомплектная КСКУЗ РУ с тремя каналами в каждом комплекте с системой автоматической защиты по технологическим причинам (АЗРТ, УСБ-Т).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C4C4C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Выполнение современных требований безопасности по контролю,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управлению и защите реактора.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C4C4C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pPr algn="l"/>
                      <a:endParaRPr lang="ru-RU" sz="1400" b="0" dirty="0">
                        <a:solidFill>
                          <a:srgbClr val="4C4C4C"/>
                        </a:solidFill>
                        <a:latin typeface="+mn-lt"/>
                      </a:endParaRPr>
                    </a:p>
                  </a:txBody>
                  <a:tcPr marL="0" marR="0" marT="0" marB="0"/>
                </a:tc>
              </a:tr>
              <a:tr h="83262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  <a:latin typeface="+mn-lt"/>
                        </a:rPr>
                        <a:t>2.</a:t>
                      </a:r>
                      <a:endParaRPr lang="ru-RU" sz="1600" dirty="0">
                        <a:solidFill>
                          <a:srgbClr val="4C4C4C"/>
                        </a:solidFill>
                        <a:latin typeface="+mn-lt"/>
                      </a:endParaRPr>
                    </a:p>
                  </a:txBody>
                  <a:tcPr marL="91425" marR="91425" marT="45715" marB="45715"/>
                </a:tc>
                <a:tc>
                  <a:txBody>
                    <a:bodyPr/>
                    <a:lstStyle/>
                    <a:p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Внедрена система  АЗ РГК.</a:t>
                      </a:r>
                      <a:endParaRPr lang="ru-RU" sz="1400" b="0" dirty="0">
                        <a:solidFill>
                          <a:srgbClr val="4C4C4C"/>
                        </a:solidFill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Повышение безопасности, ввод    дополнительной защиты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по снижению расхода воды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на входе в ТК.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C4C4C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80286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  <a:latin typeface="+mn-lt"/>
                        </a:rPr>
                        <a:t>3.</a:t>
                      </a:r>
                      <a:endParaRPr lang="ru-RU" sz="1600" dirty="0">
                        <a:solidFill>
                          <a:srgbClr val="4C4C4C"/>
                        </a:solidFill>
                        <a:latin typeface="+mn-lt"/>
                      </a:endParaRPr>
                    </a:p>
                  </a:txBody>
                  <a:tcPr marL="91425" marR="91425" marT="45715" marB="45715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Внедрена в эксплуатацию САОР-2 на 1 и 2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 энергоблоках.</a:t>
                      </a:r>
                    </a:p>
                  </a:txBody>
                  <a:tcPr marL="91429" marR="91429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Удовлетворение современных норм и требований к аварийному охлаждению реактора.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C4C4C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1429" marR="91429" marT="45711" marB="45711"/>
                </a:tc>
              </a:tr>
              <a:tr h="127864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4C4C4C"/>
                          </a:solidFill>
                          <a:latin typeface="+mn-lt"/>
                        </a:rPr>
                        <a:t>4.</a:t>
                      </a:r>
                      <a:endParaRPr lang="ru-RU" sz="1600" dirty="0">
                        <a:solidFill>
                          <a:srgbClr val="4C4C4C"/>
                        </a:solidFill>
                        <a:latin typeface="+mn-lt"/>
                      </a:endParaRPr>
                    </a:p>
                  </a:txBody>
                  <a:tcPr marL="91425" marR="91425" marT="45715" marB="45715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Внедрена в эксплуатацию новая система локализации и удержания радиоактивных продуктов на 1 и 2 энергоблоках (СОВА-М).</a:t>
                      </a:r>
                    </a:p>
                  </a:txBody>
                  <a:tcPr marL="91429" marR="91429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C4C4C"/>
                          </a:solidFill>
                          <a:effectLst/>
                          <a:latin typeface="+mn-lt"/>
                          <a:cs typeface="Arial" charset="0"/>
                        </a:rPr>
                        <a:t>Повышение безопасности, дополнительный барьер на пути распространения радиоактивности.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C4C4C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1429" marR="91429" marT="45711" marB="45711"/>
                </a:tc>
              </a:tr>
            </a:tbl>
          </a:graphicData>
        </a:graphic>
      </p:graphicFrame>
      <p:sp>
        <p:nvSpPr>
          <p:cNvPr id="9" name="Номер слайда 4"/>
          <p:cNvSpPr txBox="1">
            <a:spLocks/>
          </p:cNvSpPr>
          <p:nvPr/>
        </p:nvSpPr>
        <p:spPr>
          <a:xfrm>
            <a:off x="8615363" y="6286500"/>
            <a:ext cx="457200" cy="4730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r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8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en-US" sz="2800" b="1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922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oitpe-vvm\Desktop\Рисунок4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39416"/>
            <a:ext cx="5961063" cy="354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4646158" y="4005064"/>
            <a:ext cx="4606362" cy="2230636"/>
            <a:chOff x="4646158" y="4005064"/>
            <a:chExt cx="4606362" cy="2230636"/>
          </a:xfrm>
        </p:grpSpPr>
        <p:sp>
          <p:nvSpPr>
            <p:cNvPr id="68" name="Прямоугольник 67"/>
            <p:cNvSpPr/>
            <p:nvPr/>
          </p:nvSpPr>
          <p:spPr>
            <a:xfrm>
              <a:off x="4765798" y="4005064"/>
              <a:ext cx="4270698" cy="22306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C4C4C"/>
                </a:solidFill>
              </a:endParaRPr>
            </a:p>
          </p:txBody>
        </p:sp>
        <p:sp>
          <p:nvSpPr>
            <p:cNvPr id="2063" name="Прямоугольник 2062"/>
            <p:cNvSpPr/>
            <p:nvPr/>
          </p:nvSpPr>
          <p:spPr>
            <a:xfrm>
              <a:off x="4784360" y="5085184"/>
              <a:ext cx="4468160" cy="91409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15000"/>
                </a:spcBef>
              </a:pPr>
              <a:r>
                <a:rPr kumimoji="1" lang="ru-RU" sz="1200" b="1" dirty="0" smtClean="0">
                  <a:solidFill>
                    <a:srgbClr val="4C4C4C"/>
                  </a:solidFill>
                  <a:latin typeface="+mn-lt"/>
                </a:rPr>
                <a:t>Энергоблок </a:t>
              </a:r>
              <a:r>
                <a:rPr kumimoji="1" lang="ru-RU" sz="1200" b="1" dirty="0">
                  <a:solidFill>
                    <a:srgbClr val="4C4C4C"/>
                  </a:solidFill>
                  <a:latin typeface="+mn-lt"/>
                </a:rPr>
                <a:t>№4:</a:t>
              </a:r>
            </a:p>
            <a:p>
              <a:pPr indent="182563">
                <a:spcBef>
                  <a:spcPct val="15000"/>
                </a:spcBef>
              </a:pPr>
              <a:r>
                <a:rPr kumimoji="1" lang="ru-RU" sz="1200" dirty="0">
                  <a:solidFill>
                    <a:srgbClr val="4C4C4C"/>
                  </a:solidFill>
                  <a:latin typeface="+mn-lt"/>
                </a:rPr>
                <a:t>Первоочередные мероприятия после аварии на ЧАЭС;</a:t>
              </a:r>
            </a:p>
            <a:p>
              <a:pPr indent="182563">
                <a:spcBef>
                  <a:spcPct val="15000"/>
                </a:spcBef>
              </a:pPr>
              <a:r>
                <a:rPr kumimoji="1" lang="ru-RU" sz="1200" dirty="0" smtClean="0">
                  <a:solidFill>
                    <a:srgbClr val="4C4C4C"/>
                  </a:solidFill>
                  <a:latin typeface="+mn-lt"/>
                </a:rPr>
                <a:t>Внедрение </a:t>
              </a:r>
              <a:r>
                <a:rPr kumimoji="1" lang="ru-RU" sz="1200" dirty="0">
                  <a:solidFill>
                    <a:srgbClr val="4C4C4C"/>
                  </a:solidFill>
                  <a:latin typeface="+mn-lt"/>
                </a:rPr>
                <a:t>КСКУЗ;</a:t>
              </a:r>
            </a:p>
            <a:p>
              <a:pPr indent="182563">
                <a:spcBef>
                  <a:spcPct val="15000"/>
                </a:spcBef>
              </a:pPr>
              <a:r>
                <a:rPr kumimoji="1" lang="ru-RU" sz="1200" dirty="0">
                  <a:solidFill>
                    <a:srgbClr val="4C4C4C"/>
                  </a:solidFill>
                  <a:latin typeface="+mn-lt"/>
                </a:rPr>
                <a:t>Модернизация и </a:t>
              </a:r>
              <a:r>
                <a:rPr kumimoji="1" lang="ru-RU" sz="1200" dirty="0" err="1" smtClean="0">
                  <a:solidFill>
                    <a:srgbClr val="4C4C4C"/>
                  </a:solidFill>
                  <a:latin typeface="+mn-lt"/>
                </a:rPr>
                <a:t>техперевооружение</a:t>
              </a:r>
              <a:r>
                <a:rPr kumimoji="1" lang="ru-RU" sz="1200" dirty="0" smtClean="0">
                  <a:solidFill>
                    <a:srgbClr val="4C4C4C"/>
                  </a:solidFill>
                  <a:latin typeface="+mn-lt"/>
                </a:rPr>
                <a:t> </a:t>
              </a:r>
              <a:r>
                <a:rPr kumimoji="1" lang="ru-RU" sz="1200" dirty="0">
                  <a:solidFill>
                    <a:srgbClr val="4C4C4C"/>
                  </a:solidFill>
                  <a:latin typeface="+mn-lt"/>
                </a:rPr>
                <a:t>(2008-2009г.)</a:t>
              </a:r>
            </a:p>
          </p:txBody>
        </p:sp>
        <p:sp>
          <p:nvSpPr>
            <p:cNvPr id="2064" name="Прямоугольник 2063"/>
            <p:cNvSpPr/>
            <p:nvPr/>
          </p:nvSpPr>
          <p:spPr>
            <a:xfrm>
              <a:off x="4646158" y="4005064"/>
              <a:ext cx="4496777" cy="91409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indent="182563">
                <a:spcBef>
                  <a:spcPct val="15000"/>
                </a:spcBef>
              </a:pPr>
              <a:r>
                <a:rPr kumimoji="1" lang="ru-RU" sz="1200" b="1" dirty="0">
                  <a:solidFill>
                    <a:srgbClr val="4C4C4C"/>
                  </a:solidFill>
                  <a:latin typeface="+mn-lt"/>
                </a:rPr>
                <a:t>Энергоблок №3:</a:t>
              </a:r>
            </a:p>
            <a:p>
              <a:pPr indent="358775">
                <a:spcBef>
                  <a:spcPct val="15000"/>
                </a:spcBef>
              </a:pPr>
              <a:r>
                <a:rPr kumimoji="1" lang="ru-RU" sz="1200" dirty="0">
                  <a:solidFill>
                    <a:srgbClr val="4C4C4C"/>
                  </a:solidFill>
                  <a:latin typeface="+mn-lt"/>
                </a:rPr>
                <a:t>Первоочередные мероприятия после аварии на ЧАЭС;</a:t>
              </a:r>
            </a:p>
            <a:p>
              <a:pPr indent="358775">
                <a:spcBef>
                  <a:spcPct val="15000"/>
                </a:spcBef>
              </a:pPr>
              <a:r>
                <a:rPr kumimoji="1" lang="ru-RU" sz="1200" dirty="0">
                  <a:solidFill>
                    <a:srgbClr val="4C4C4C"/>
                  </a:solidFill>
                  <a:latin typeface="+mn-lt"/>
                </a:rPr>
                <a:t>Внедрение КСКУЗ (2007-2008г.);</a:t>
              </a:r>
            </a:p>
            <a:p>
              <a:pPr indent="358775">
                <a:spcBef>
                  <a:spcPct val="15000"/>
                </a:spcBef>
              </a:pPr>
              <a:r>
                <a:rPr kumimoji="1" lang="ru-RU" sz="1200" dirty="0">
                  <a:solidFill>
                    <a:srgbClr val="4C4C4C"/>
                  </a:solidFill>
                  <a:latin typeface="+mn-lt"/>
                </a:rPr>
                <a:t>Модернизация и техперевооружение(2007-2008г.).</a:t>
              </a:r>
            </a:p>
          </p:txBody>
        </p:sp>
      </p:grpSp>
      <p:sp>
        <p:nvSpPr>
          <p:cNvPr id="54" name="Прямоугольник 53"/>
          <p:cNvSpPr/>
          <p:nvPr/>
        </p:nvSpPr>
        <p:spPr>
          <a:xfrm>
            <a:off x="128543" y="74025"/>
            <a:ext cx="8884786" cy="6611044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4C4C4C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416575" y="4445350"/>
            <a:ext cx="4175400" cy="1789680"/>
            <a:chOff x="416575" y="4744080"/>
            <a:chExt cx="4175400" cy="1789680"/>
          </a:xfrm>
        </p:grpSpPr>
        <p:cxnSp>
          <p:nvCxnSpPr>
            <p:cNvPr id="2058" name="Прямая соединительная линия 2057"/>
            <p:cNvCxnSpPr/>
            <p:nvPr/>
          </p:nvCxnSpPr>
          <p:spPr>
            <a:xfrm>
              <a:off x="416575" y="4871288"/>
              <a:ext cx="432048" cy="1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>
            <a:xfrm>
              <a:off x="416575" y="5455057"/>
              <a:ext cx="432048" cy="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 flipV="1">
              <a:off x="416575" y="6100199"/>
              <a:ext cx="432048" cy="293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2068" name="Прямоугольник 2067"/>
                <p:cNvSpPr/>
                <p:nvPr/>
              </p:nvSpPr>
              <p:spPr>
                <a:xfrm>
                  <a:off x="941780" y="4744080"/>
                  <a:ext cx="3650195" cy="513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14:m>
                    <m:oMath xmlns:m="http://schemas.openxmlformats.org/officeDocument/2006/math">
                      <m:r>
                        <a:rPr lang="ru-RU" sz="1200" b="0" i="1" smtClean="0">
                          <a:solidFill>
                            <a:srgbClr val="4C4C4C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1200" b="1" i="0" smtClean="0">
                          <a:solidFill>
                            <a:srgbClr val="4C4C4C"/>
                          </a:solidFill>
                          <a:latin typeface="Cambria Math"/>
                        </a:rPr>
                        <m:t>𝐑</m:t>
                      </m:r>
                      <m:r>
                        <a:rPr lang="en-US" sz="1200" b="1" i="0" smtClean="0">
                          <a:solidFill>
                            <a:srgbClr val="4C4C4C"/>
                          </a:solidFill>
                          <a:latin typeface="Cambria Math"/>
                        </a:rPr>
                        <m:t>&gt;</m:t>
                      </m:r>
                      <m:sSup>
                        <m:sSupPr>
                          <m:ctrlPr>
                            <a:rPr lang="en-US" sz="1200" b="1" i="1" smtClean="0">
                              <a:solidFill>
                                <a:srgbClr val="4C4C4C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200" b="1" i="0" smtClean="0">
                              <a:solidFill>
                                <a:srgbClr val="4C4C4C"/>
                              </a:solidFill>
                              <a:latin typeface="Cambria Math"/>
                            </a:rPr>
                            <m:t>𝟏𝟎</m:t>
                          </m:r>
                        </m:e>
                        <m:sup>
                          <m:r>
                            <a:rPr lang="en-US" sz="1200" b="1" i="0" smtClean="0">
                              <a:solidFill>
                                <a:srgbClr val="4C4C4C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1200" b="1" i="0" smtClean="0">
                              <a:solidFill>
                                <a:srgbClr val="4C4C4C"/>
                              </a:solidFill>
                              <a:latin typeface="Cambria Math"/>
                            </a:rPr>
                            <m:t>𝟑</m:t>
                          </m:r>
                        </m:sup>
                      </m:sSup>
                    </m:oMath>
                  </a14:m>
                  <a:r>
                    <a:rPr lang="en-US" sz="1200" dirty="0" smtClean="0">
                      <a:solidFill>
                        <a:srgbClr val="4C4C4C"/>
                      </a:solidFill>
                    </a:rPr>
                    <a:t> 1</a:t>
                  </a:r>
                  <a:r>
                    <a:rPr lang="ru-RU" sz="1200" dirty="0" smtClean="0">
                      <a:solidFill>
                        <a:srgbClr val="4C4C4C"/>
                      </a:solidFill>
                    </a:rPr>
                    <a:t>/год) </a:t>
                  </a:r>
                  <a:r>
                    <a:rPr lang="ru-RU" sz="1200" b="1" dirty="0" smtClean="0">
                      <a:solidFill>
                        <a:srgbClr val="4C4C4C"/>
                      </a:solidFill>
                    </a:rPr>
                    <a:t>эксплуатация не допускается</a:t>
                  </a:r>
                  <a:r>
                    <a:rPr lang="ru-RU" sz="1200" dirty="0" smtClean="0">
                      <a:solidFill>
                        <a:srgbClr val="4C4C4C"/>
                      </a:solidFill>
                    </a:rPr>
                    <a:t>, необходимы мероприятия по повышению безопасности.</a:t>
                  </a:r>
                  <a:endParaRPr lang="ru-RU" sz="1200" dirty="0">
                    <a:solidFill>
                      <a:srgbClr val="4C4C4C"/>
                    </a:solidFill>
                  </a:endParaRPr>
                </a:p>
              </p:txBody>
            </p:sp>
          </mc:Choice>
          <mc:Fallback>
            <p:sp>
              <p:nvSpPr>
                <p:cNvPr id="2068" name="Прямоугольник 206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41780" y="4744080"/>
                  <a:ext cx="3650195" cy="513840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t="-10588" b="-22353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84" name="Прямоугольник 83"/>
                <p:cNvSpPr/>
                <p:nvPr/>
              </p:nvSpPr>
              <p:spPr>
                <a:xfrm>
                  <a:off x="941779" y="5379973"/>
                  <a:ext cx="3650196" cy="513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14:m>
                    <m:oMath xmlns:m="http://schemas.openxmlformats.org/officeDocument/2006/math">
                      <m:r>
                        <a:rPr lang="ru-RU" sz="1200" b="0" i="1" smtClean="0">
                          <a:solidFill>
                            <a:srgbClr val="4C4C4C"/>
                          </a:solidFill>
                          <a:latin typeface="Cambria Math"/>
                        </a:rPr>
                        <m:t>(</m:t>
                      </m:r>
                      <m:sSup>
                        <m:sSupPr>
                          <m:ctrlPr>
                            <a:rPr lang="ru-RU" sz="1200" b="1" i="1" smtClean="0">
                              <a:solidFill>
                                <a:srgbClr val="4C4C4C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1200" b="1" i="0" smtClean="0">
                              <a:solidFill>
                                <a:srgbClr val="4C4C4C"/>
                              </a:solidFill>
                              <a:latin typeface="Cambria Math"/>
                            </a:rPr>
                            <m:t>𝟏𝟎</m:t>
                          </m:r>
                        </m:e>
                        <m:sup>
                          <m:r>
                            <a:rPr lang="ru-RU" sz="1200" b="1" i="0" smtClean="0">
                              <a:solidFill>
                                <a:srgbClr val="4C4C4C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ru-RU" sz="1200" b="1" i="0" smtClean="0">
                              <a:solidFill>
                                <a:srgbClr val="4C4C4C"/>
                              </a:solidFill>
                              <a:latin typeface="Cambria Math"/>
                            </a:rPr>
                            <m:t>𝟒</m:t>
                          </m:r>
                        </m:sup>
                      </m:sSup>
                      <m:r>
                        <a:rPr lang="en-US" sz="1200" b="1" i="0" smtClean="0">
                          <a:solidFill>
                            <a:srgbClr val="4C4C4C"/>
                          </a:solidFill>
                          <a:latin typeface="Cambria Math"/>
                        </a:rPr>
                        <m:t>&lt;</m:t>
                      </m:r>
                      <m:r>
                        <a:rPr lang="en-US" sz="1200" b="1" i="0" smtClean="0">
                          <a:solidFill>
                            <a:srgbClr val="4C4C4C"/>
                          </a:solidFill>
                          <a:latin typeface="Cambria Math"/>
                        </a:rPr>
                        <m:t>𝐑</m:t>
                      </m:r>
                      <m:r>
                        <a:rPr lang="en-US" sz="1200" b="1" i="0" smtClean="0">
                          <a:solidFill>
                            <a:srgbClr val="4C4C4C"/>
                          </a:solidFill>
                          <a:latin typeface="Cambria Math"/>
                        </a:rPr>
                        <m:t>&lt;</m:t>
                      </m:r>
                      <m:sSup>
                        <m:sSupPr>
                          <m:ctrlPr>
                            <a:rPr lang="en-US" sz="1200" b="1" i="1" smtClean="0">
                              <a:solidFill>
                                <a:srgbClr val="4C4C4C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200" b="1" i="0" smtClean="0">
                              <a:solidFill>
                                <a:srgbClr val="4C4C4C"/>
                              </a:solidFill>
                              <a:latin typeface="Cambria Math"/>
                            </a:rPr>
                            <m:t>𝟏𝟎</m:t>
                          </m:r>
                        </m:e>
                        <m:sup>
                          <m:r>
                            <a:rPr lang="en-US" sz="1200" b="1" i="0" smtClean="0">
                              <a:solidFill>
                                <a:srgbClr val="4C4C4C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1200" b="1" i="0" smtClean="0">
                              <a:solidFill>
                                <a:srgbClr val="4C4C4C"/>
                              </a:solidFill>
                              <a:latin typeface="Cambria Math"/>
                            </a:rPr>
                            <m:t>𝟑</m:t>
                          </m:r>
                        </m:sup>
                      </m:sSup>
                    </m:oMath>
                  </a14:m>
                  <a:r>
                    <a:rPr lang="ru-RU" sz="1200" dirty="0" smtClean="0">
                      <a:solidFill>
                        <a:srgbClr val="4C4C4C"/>
                      </a:solidFill>
                    </a:rPr>
                    <a:t>) </a:t>
                  </a:r>
                  <a:r>
                    <a:rPr lang="ru-RU" sz="1200" b="1" dirty="0" smtClean="0">
                      <a:solidFill>
                        <a:srgbClr val="4C4C4C"/>
                      </a:solidFill>
                    </a:rPr>
                    <a:t>эксплуатация допускается</a:t>
                  </a:r>
                  <a:r>
                    <a:rPr lang="ru-RU" sz="1200" dirty="0" smtClean="0">
                      <a:solidFill>
                        <a:srgbClr val="4C4C4C"/>
                      </a:solidFill>
                    </a:rPr>
                    <a:t>, при наличии плана мероприятий по повышению безопасности.</a:t>
                  </a:r>
                  <a:endParaRPr lang="ru-RU" sz="1200" dirty="0">
                    <a:solidFill>
                      <a:srgbClr val="4C4C4C"/>
                    </a:solidFill>
                  </a:endParaRPr>
                </a:p>
              </p:txBody>
            </p:sp>
          </mc:Choice>
          <mc:Fallback>
            <p:sp>
              <p:nvSpPr>
                <p:cNvPr id="84" name="Прямоугольник 8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41779" y="5379973"/>
                  <a:ext cx="3650196" cy="513840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t="-10714" b="-23810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85" name="Прямоугольник 84"/>
                <p:cNvSpPr/>
                <p:nvPr/>
              </p:nvSpPr>
              <p:spPr>
                <a:xfrm>
                  <a:off x="941778" y="6019920"/>
                  <a:ext cx="3650197" cy="513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14:m>
                    <m:oMath xmlns:m="http://schemas.openxmlformats.org/officeDocument/2006/math">
                      <m:r>
                        <a:rPr lang="ru-RU" sz="1200" b="0" i="1" smtClean="0">
                          <a:solidFill>
                            <a:srgbClr val="4C4C4C"/>
                          </a:solidFill>
                          <a:latin typeface="Cambria Math"/>
                        </a:rPr>
                        <m:t>(</m:t>
                      </m:r>
                      <m:sSup>
                        <m:sSupPr>
                          <m:ctrlPr>
                            <a:rPr lang="ru-RU" sz="1200" b="1" i="1" smtClean="0">
                              <a:solidFill>
                                <a:srgbClr val="4C4C4C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1200" b="1" i="1" smtClean="0">
                              <a:solidFill>
                                <a:srgbClr val="4C4C4C"/>
                              </a:solidFill>
                              <a:latin typeface="Cambria Math"/>
                            </a:rPr>
                            <m:t>𝟏𝟎</m:t>
                          </m:r>
                        </m:e>
                        <m:sup>
                          <m:r>
                            <a:rPr lang="ru-RU" sz="1200" b="1" i="1" smtClean="0">
                              <a:solidFill>
                                <a:srgbClr val="4C4C4C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ru-RU" sz="1200" b="1" i="1" smtClean="0">
                              <a:solidFill>
                                <a:srgbClr val="4C4C4C"/>
                              </a:solidFill>
                              <a:latin typeface="Cambria Math"/>
                            </a:rPr>
                            <m:t>𝟓</m:t>
                          </m:r>
                        </m:sup>
                      </m:sSup>
                      <m:r>
                        <a:rPr lang="en-US" sz="1200" b="1" i="1" smtClean="0">
                          <a:solidFill>
                            <a:srgbClr val="4C4C4C"/>
                          </a:solidFill>
                          <a:latin typeface="Cambria Math"/>
                        </a:rPr>
                        <m:t>&lt;</m:t>
                      </m:r>
                      <m:r>
                        <a:rPr lang="en-US" sz="1200" b="1" i="1" smtClean="0">
                          <a:solidFill>
                            <a:srgbClr val="4C4C4C"/>
                          </a:solidFill>
                          <a:latin typeface="Cambria Math"/>
                        </a:rPr>
                        <m:t>𝑹</m:t>
                      </m:r>
                      <m:r>
                        <a:rPr lang="en-US" sz="1200" b="1" i="1" smtClean="0">
                          <a:solidFill>
                            <a:srgbClr val="4C4C4C"/>
                          </a:solidFill>
                          <a:latin typeface="Cambria Math"/>
                        </a:rPr>
                        <m:t>&lt;</m:t>
                      </m:r>
                      <m:sSup>
                        <m:sSupPr>
                          <m:ctrlPr>
                            <a:rPr lang="en-US" sz="1200" b="1" i="1" smtClean="0">
                              <a:solidFill>
                                <a:srgbClr val="4C4C4C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200" b="1" i="1" smtClean="0">
                              <a:solidFill>
                                <a:srgbClr val="4C4C4C"/>
                              </a:solidFill>
                              <a:latin typeface="Cambria Math"/>
                            </a:rPr>
                            <m:t>𝟏𝟎</m:t>
                          </m:r>
                        </m:e>
                        <m:sup>
                          <m:r>
                            <a:rPr lang="en-US" sz="1200" b="1" i="1" smtClean="0">
                              <a:solidFill>
                                <a:srgbClr val="4C4C4C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ru-RU" sz="1200" b="1" i="1" smtClean="0">
                              <a:solidFill>
                                <a:srgbClr val="4C4C4C"/>
                              </a:solidFill>
                              <a:latin typeface="Cambria Math"/>
                            </a:rPr>
                            <m:t>𝟒</m:t>
                          </m:r>
                        </m:sup>
                      </m:sSup>
                    </m:oMath>
                  </a14:m>
                  <a:r>
                    <a:rPr lang="ru-RU" sz="1200" dirty="0" smtClean="0">
                      <a:solidFill>
                        <a:srgbClr val="4C4C4C"/>
                      </a:solidFill>
                    </a:rPr>
                    <a:t>) </a:t>
                  </a:r>
                  <a:r>
                    <a:rPr lang="ru-RU" sz="1200" b="1" dirty="0" smtClean="0">
                      <a:solidFill>
                        <a:srgbClr val="4C4C4C"/>
                      </a:solidFill>
                    </a:rPr>
                    <a:t>эксплуатация допускается</a:t>
                  </a:r>
                  <a:r>
                    <a:rPr lang="ru-RU" sz="1200" dirty="0" smtClean="0">
                      <a:solidFill>
                        <a:srgbClr val="4C4C4C"/>
                      </a:solidFill>
                    </a:rPr>
                    <a:t>, при планомерном повышении безопасности.</a:t>
                  </a:r>
                  <a:endParaRPr lang="ru-RU" sz="1200" dirty="0">
                    <a:solidFill>
                      <a:srgbClr val="4C4C4C"/>
                    </a:solidFill>
                  </a:endParaRPr>
                </a:p>
              </p:txBody>
            </p:sp>
          </mc:Choice>
          <mc:Fallback>
            <p:sp>
              <p:nvSpPr>
                <p:cNvPr id="85" name="Прямоугольник 8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41778" y="6019920"/>
                  <a:ext cx="3650197" cy="513840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b="-5952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87" name="Прямоугольник 86"/>
          <p:cNvSpPr/>
          <p:nvPr/>
        </p:nvSpPr>
        <p:spPr>
          <a:xfrm>
            <a:off x="539050" y="4004156"/>
            <a:ext cx="4067944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kumimoji="1" lang="ru-RU" b="1" spc="50" dirty="0" err="1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Критериальные</a:t>
            </a:r>
            <a:r>
              <a:rPr kumimoji="1" lang="ru-RU" b="1" spc="50" dirty="0" smtClean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уровни рисков:</a:t>
            </a:r>
            <a:endParaRPr kumimoji="1" lang="ru-RU" b="1" spc="50" dirty="0">
              <a:ln w="11430"/>
              <a:solidFill>
                <a:srgbClr val="4C4C4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grpSp>
        <p:nvGrpSpPr>
          <p:cNvPr id="3" name="Группа 2060"/>
          <p:cNvGrpSpPr/>
          <p:nvPr/>
        </p:nvGrpSpPr>
        <p:grpSpPr>
          <a:xfrm>
            <a:off x="4774259" y="1622087"/>
            <a:ext cx="955486" cy="2081839"/>
            <a:chOff x="5012636" y="1268760"/>
            <a:chExt cx="975411" cy="2220912"/>
          </a:xfrm>
        </p:grpSpPr>
        <p:sp>
          <p:nvSpPr>
            <p:cNvPr id="2054" name="Прямоугольник 2053"/>
            <p:cNvSpPr/>
            <p:nvPr/>
          </p:nvSpPr>
          <p:spPr>
            <a:xfrm>
              <a:off x="5019388" y="1268760"/>
              <a:ext cx="968659" cy="3487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solidFill>
                    <a:srgbClr val="C00000"/>
                  </a:solidFill>
                </a:rPr>
                <a:t>Блок 1</a:t>
              </a:r>
              <a:endParaRPr lang="ru-RU" sz="1400" dirty="0">
                <a:solidFill>
                  <a:srgbClr val="C00000"/>
                </a:solidFill>
              </a:endParaRPr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5017126" y="2504232"/>
              <a:ext cx="968659" cy="3487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solidFill>
                    <a:srgbClr val="C00000"/>
                  </a:solidFill>
                </a:rPr>
                <a:t>Блок 3</a:t>
              </a:r>
              <a:endParaRPr lang="ru-RU" sz="1400" dirty="0">
                <a:solidFill>
                  <a:srgbClr val="C00000"/>
                </a:solidFill>
              </a:endParaRP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5012636" y="3140968"/>
              <a:ext cx="968659" cy="3487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solidFill>
                    <a:srgbClr val="C00000"/>
                  </a:solidFill>
                </a:rPr>
                <a:t>Блок 4</a:t>
              </a:r>
              <a:endParaRPr lang="ru-RU" sz="1400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2056" name="Прямая соединительная линия 2055"/>
          <p:cNvCxnSpPr/>
          <p:nvPr/>
        </p:nvCxnSpPr>
        <p:spPr>
          <a:xfrm>
            <a:off x="175977" y="1996650"/>
            <a:ext cx="55724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188123" y="2622792"/>
            <a:ext cx="557241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188123" y="3267331"/>
            <a:ext cx="55724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1"/>
          <p:cNvSpPr txBox="1">
            <a:spLocks noChangeArrowheads="1"/>
          </p:cNvSpPr>
          <p:nvPr/>
        </p:nvSpPr>
        <p:spPr>
          <a:xfrm>
            <a:off x="-1064" y="119513"/>
            <a:ext cx="9144000" cy="495300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 eaLnBrk="0" hangingPunct="0">
              <a:defRPr/>
            </a:pPr>
            <a:r>
              <a:rPr lang="ru-RU" sz="2000" b="1" spc="50" dirty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Trebuchet MS" pitchFamily="34" charset="0"/>
                <a:cs typeface="Trebuchet MS"/>
              </a:rPr>
              <a:t>Влияние модернизации на повышение безопасности </a:t>
            </a:r>
            <a:r>
              <a:rPr lang="ru-RU" sz="20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Trebuchet MS" pitchFamily="34" charset="0"/>
                <a:cs typeface="Trebuchet MS"/>
              </a:rPr>
              <a:t/>
            </a:r>
            <a:br>
              <a:rPr lang="ru-RU" sz="20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Trebuchet MS" pitchFamily="34" charset="0"/>
                <a:cs typeface="Trebuchet MS"/>
              </a:rPr>
            </a:br>
            <a:r>
              <a:rPr lang="ru-RU" sz="20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Trebuchet MS" pitchFamily="34" charset="0"/>
                <a:cs typeface="Trebuchet MS"/>
              </a:rPr>
              <a:t>энергоблоков </a:t>
            </a:r>
            <a:r>
              <a:rPr lang="ru-RU" sz="2000" b="1" spc="50" dirty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Trebuchet MS" pitchFamily="34" charset="0"/>
                <a:cs typeface="Trebuchet MS"/>
              </a:rPr>
              <a:t>Курской АЭС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6084168" y="1086005"/>
            <a:ext cx="2880320" cy="3172407"/>
            <a:chOff x="6084168" y="1086005"/>
            <a:chExt cx="2880320" cy="3172407"/>
          </a:xfrm>
        </p:grpSpPr>
        <p:sp>
          <p:nvSpPr>
            <p:cNvPr id="2065" name="Прямоугольник 2064"/>
            <p:cNvSpPr/>
            <p:nvPr/>
          </p:nvSpPr>
          <p:spPr>
            <a:xfrm>
              <a:off x="6103932" y="1087450"/>
              <a:ext cx="2716540" cy="29896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C4C4C"/>
                </a:solidFill>
              </a:endParaRPr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6084168" y="1086005"/>
              <a:ext cx="2880320" cy="317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15000"/>
                </a:spcBef>
              </a:pPr>
              <a:r>
                <a:rPr kumimoji="1" lang="ru-RU" sz="1200" b="1" dirty="0" smtClean="0">
                  <a:solidFill>
                    <a:srgbClr val="4C4C4C"/>
                  </a:solidFill>
                  <a:latin typeface="+mn-lt"/>
                </a:rPr>
                <a:t>Энергоблок </a:t>
              </a:r>
              <a:r>
                <a:rPr kumimoji="1" lang="ru-RU" sz="1200" b="1" dirty="0">
                  <a:solidFill>
                    <a:srgbClr val="4C4C4C"/>
                  </a:solidFill>
                  <a:latin typeface="+mn-lt"/>
                </a:rPr>
                <a:t>№1</a:t>
              </a:r>
              <a:r>
                <a:rPr kumimoji="1" lang="ru-RU" sz="1200" b="1" dirty="0" smtClean="0">
                  <a:solidFill>
                    <a:srgbClr val="4C4C4C"/>
                  </a:solidFill>
                  <a:latin typeface="+mn-lt"/>
                </a:rPr>
                <a:t>:</a:t>
              </a:r>
            </a:p>
            <a:p>
              <a:pPr marL="0" lvl="1" indent="266700">
                <a:spcBef>
                  <a:spcPct val="15000"/>
                </a:spcBef>
              </a:pPr>
              <a:r>
                <a:rPr kumimoji="1" lang="ru-RU" sz="1200" dirty="0">
                  <a:solidFill>
                    <a:srgbClr val="4C4C4C"/>
                  </a:solidFill>
                  <a:latin typeface="+mn-lt"/>
                </a:rPr>
                <a:t>Первоочередные мероприятия после аварии на </a:t>
              </a:r>
              <a:r>
                <a:rPr kumimoji="1" lang="ru-RU" sz="1200" dirty="0" smtClean="0">
                  <a:solidFill>
                    <a:srgbClr val="4C4C4C"/>
                  </a:solidFill>
                  <a:latin typeface="+mn-lt"/>
                </a:rPr>
                <a:t>ЧАЭС;</a:t>
              </a:r>
              <a:endParaRPr kumimoji="1" lang="ru-RU" sz="1200" dirty="0">
                <a:solidFill>
                  <a:srgbClr val="4C4C4C"/>
                </a:solidFill>
                <a:latin typeface="+mn-lt"/>
              </a:endParaRPr>
            </a:p>
            <a:p>
              <a:pPr marL="0" lvl="1" indent="266700">
                <a:spcBef>
                  <a:spcPct val="15000"/>
                </a:spcBef>
              </a:pPr>
              <a:r>
                <a:rPr kumimoji="1" lang="ru-RU" sz="1200" dirty="0" smtClean="0">
                  <a:solidFill>
                    <a:srgbClr val="4C4C4C"/>
                  </a:solidFill>
                  <a:latin typeface="+mn-lt"/>
                </a:rPr>
                <a:t>Первый </a:t>
              </a:r>
              <a:r>
                <a:rPr kumimoji="1" lang="ru-RU" sz="1200" dirty="0">
                  <a:solidFill>
                    <a:srgbClr val="4C4C4C"/>
                  </a:solidFill>
                  <a:latin typeface="+mn-lt"/>
                </a:rPr>
                <a:t>этап модернизации и </a:t>
              </a:r>
              <a:r>
                <a:rPr kumimoji="1" lang="ru-RU" sz="1200" dirty="0" smtClean="0">
                  <a:solidFill>
                    <a:srgbClr val="4C4C4C"/>
                  </a:solidFill>
                  <a:latin typeface="+mn-lt"/>
                </a:rPr>
                <a:t>техперевооружения(1994-2000г.);</a:t>
              </a:r>
              <a:endParaRPr kumimoji="1" lang="ru-RU" sz="1200" dirty="0">
                <a:solidFill>
                  <a:srgbClr val="4C4C4C"/>
                </a:solidFill>
                <a:latin typeface="+mn-lt"/>
              </a:endParaRPr>
            </a:p>
            <a:p>
              <a:pPr marL="0" lvl="1" indent="266700">
                <a:spcBef>
                  <a:spcPct val="15000"/>
                </a:spcBef>
              </a:pPr>
              <a:r>
                <a:rPr kumimoji="1" lang="ru-RU" sz="1200" dirty="0">
                  <a:solidFill>
                    <a:srgbClr val="4C4C4C"/>
                  </a:solidFill>
                  <a:latin typeface="+mn-lt"/>
                </a:rPr>
                <a:t>Второй этап модернизации и </a:t>
              </a:r>
              <a:r>
                <a:rPr kumimoji="1" lang="ru-RU" sz="1200" dirty="0" smtClean="0">
                  <a:solidFill>
                    <a:srgbClr val="4C4C4C"/>
                  </a:solidFill>
                  <a:latin typeface="+mn-lt"/>
                </a:rPr>
                <a:t>техперевооружения(2001-2002г.).</a:t>
              </a:r>
              <a:endParaRPr kumimoji="1" lang="ru-RU" sz="1200" dirty="0">
                <a:solidFill>
                  <a:srgbClr val="4C4C4C"/>
                </a:solidFill>
                <a:latin typeface="+mn-lt"/>
              </a:endParaRPr>
            </a:p>
            <a:p>
              <a:pPr>
                <a:spcBef>
                  <a:spcPct val="15000"/>
                </a:spcBef>
              </a:pPr>
              <a:endParaRPr kumimoji="1" lang="ru-RU" sz="500" u="sng" dirty="0" smtClean="0">
                <a:solidFill>
                  <a:srgbClr val="4C4C4C"/>
                </a:solidFill>
                <a:latin typeface="+mn-lt"/>
              </a:endParaRPr>
            </a:p>
            <a:p>
              <a:pPr>
                <a:spcBef>
                  <a:spcPct val="15000"/>
                </a:spcBef>
              </a:pPr>
              <a:r>
                <a:rPr kumimoji="1" lang="ru-RU" sz="1200" b="1" dirty="0" smtClean="0">
                  <a:solidFill>
                    <a:srgbClr val="4C4C4C"/>
                  </a:solidFill>
                  <a:latin typeface="+mn-lt"/>
                </a:rPr>
                <a:t>Энергоблок </a:t>
              </a:r>
              <a:r>
                <a:rPr kumimoji="1" lang="ru-RU" sz="1200" b="1" dirty="0">
                  <a:solidFill>
                    <a:srgbClr val="4C4C4C"/>
                  </a:solidFill>
                  <a:latin typeface="+mn-lt"/>
                </a:rPr>
                <a:t>№2</a:t>
              </a:r>
              <a:r>
                <a:rPr kumimoji="1" lang="ru-RU" sz="1200" b="1" dirty="0" smtClean="0">
                  <a:solidFill>
                    <a:srgbClr val="4C4C4C"/>
                  </a:solidFill>
                  <a:latin typeface="+mn-lt"/>
                </a:rPr>
                <a:t>:</a:t>
              </a:r>
            </a:p>
            <a:p>
              <a:pPr indent="266700">
                <a:spcBef>
                  <a:spcPct val="15000"/>
                </a:spcBef>
              </a:pPr>
              <a:r>
                <a:rPr kumimoji="1" lang="ru-RU" sz="1200" dirty="0">
                  <a:solidFill>
                    <a:srgbClr val="4C4C4C"/>
                  </a:solidFill>
                  <a:latin typeface="+mn-lt"/>
                </a:rPr>
                <a:t>Первоочередные мероприятия после аварии на </a:t>
              </a:r>
              <a:r>
                <a:rPr kumimoji="1" lang="ru-RU" sz="1200" dirty="0" smtClean="0">
                  <a:solidFill>
                    <a:srgbClr val="4C4C4C"/>
                  </a:solidFill>
                  <a:latin typeface="+mn-lt"/>
                </a:rPr>
                <a:t>ЧАЭС;</a:t>
              </a:r>
              <a:endParaRPr kumimoji="1" lang="ru-RU" sz="1200" dirty="0">
                <a:solidFill>
                  <a:srgbClr val="4C4C4C"/>
                </a:solidFill>
                <a:latin typeface="+mn-lt"/>
              </a:endParaRPr>
            </a:p>
            <a:p>
              <a:pPr indent="266700">
                <a:spcBef>
                  <a:spcPct val="15000"/>
                </a:spcBef>
              </a:pPr>
              <a:r>
                <a:rPr kumimoji="1" lang="ru-RU" sz="1200" dirty="0" smtClean="0">
                  <a:solidFill>
                    <a:srgbClr val="4C4C4C"/>
                  </a:solidFill>
                  <a:latin typeface="+mn-lt"/>
                </a:rPr>
                <a:t>Первый </a:t>
              </a:r>
              <a:r>
                <a:rPr kumimoji="1" lang="ru-RU" sz="1200" dirty="0">
                  <a:solidFill>
                    <a:srgbClr val="4C4C4C"/>
                  </a:solidFill>
                  <a:latin typeface="+mn-lt"/>
                </a:rPr>
                <a:t>этап модернизации и техперевооружения (</a:t>
              </a:r>
              <a:r>
                <a:rPr kumimoji="1" lang="ru-RU" sz="1200" dirty="0" smtClean="0">
                  <a:solidFill>
                    <a:srgbClr val="4C4C4C"/>
                  </a:solidFill>
                  <a:latin typeface="+mn-lt"/>
                </a:rPr>
                <a:t>2002г.);</a:t>
              </a:r>
              <a:endParaRPr kumimoji="1" lang="ru-RU" sz="1200" dirty="0">
                <a:solidFill>
                  <a:srgbClr val="4C4C4C"/>
                </a:solidFill>
                <a:latin typeface="+mn-lt"/>
              </a:endParaRPr>
            </a:p>
            <a:p>
              <a:pPr indent="266700">
                <a:spcBef>
                  <a:spcPct val="15000"/>
                </a:spcBef>
              </a:pPr>
              <a:r>
                <a:rPr kumimoji="1" lang="ru-RU" sz="1200" dirty="0">
                  <a:solidFill>
                    <a:srgbClr val="4C4C4C"/>
                  </a:solidFill>
                  <a:latin typeface="+mn-lt"/>
                </a:rPr>
                <a:t>Второй этап модернизации и техперевооружения </a:t>
              </a:r>
              <a:r>
                <a:rPr kumimoji="1" lang="ru-RU" sz="1200" dirty="0" smtClean="0">
                  <a:solidFill>
                    <a:srgbClr val="4C4C4C"/>
                  </a:solidFill>
                  <a:latin typeface="+mn-lt"/>
                </a:rPr>
                <a:t>(2003-2004г.).</a:t>
              </a:r>
              <a:endParaRPr kumimoji="1" lang="ru-RU" sz="1200" dirty="0">
                <a:solidFill>
                  <a:srgbClr val="4C4C4C"/>
                </a:solidFill>
                <a:latin typeface="+mn-lt"/>
              </a:endParaRPr>
            </a:p>
            <a:p>
              <a:pPr>
                <a:spcBef>
                  <a:spcPct val="15000"/>
                </a:spcBef>
              </a:pPr>
              <a:endParaRPr kumimoji="1" lang="ru-RU" sz="1200" u="sng" dirty="0" smtClean="0">
                <a:solidFill>
                  <a:srgbClr val="4C4C4C"/>
                </a:solidFill>
                <a:latin typeface="+mn-lt"/>
              </a:endParaRPr>
            </a:p>
          </p:txBody>
        </p:sp>
      </p:grpSp>
      <p:sp>
        <p:nvSpPr>
          <p:cNvPr id="2060" name="Прямоугольник 2059"/>
          <p:cNvSpPr/>
          <p:nvPr/>
        </p:nvSpPr>
        <p:spPr>
          <a:xfrm>
            <a:off x="-1064" y="597303"/>
            <a:ext cx="9145064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kumimoji="1" lang="ru-RU" sz="2000" b="1" spc="50" dirty="0">
                <a:ln w="11430"/>
                <a:solidFill>
                  <a:srgbClr val="4C4C4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Этапы модернизации энергоблоков Курской АЭС:</a:t>
            </a:r>
          </a:p>
        </p:txBody>
      </p:sp>
      <p:sp>
        <p:nvSpPr>
          <p:cNvPr id="69" name="Овал 68"/>
          <p:cNvSpPr/>
          <p:nvPr/>
        </p:nvSpPr>
        <p:spPr>
          <a:xfrm>
            <a:off x="6228184" y="1340768"/>
            <a:ext cx="122887" cy="124448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4C4C4C"/>
              </a:solidFill>
            </a:endParaRPr>
          </a:p>
        </p:txBody>
      </p:sp>
      <p:sp>
        <p:nvSpPr>
          <p:cNvPr id="70" name="Овал 69"/>
          <p:cNvSpPr/>
          <p:nvPr/>
        </p:nvSpPr>
        <p:spPr>
          <a:xfrm>
            <a:off x="6228183" y="1728268"/>
            <a:ext cx="122887" cy="124448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4C4C4C"/>
              </a:solidFill>
            </a:endParaRPr>
          </a:p>
        </p:txBody>
      </p:sp>
      <p:sp>
        <p:nvSpPr>
          <p:cNvPr id="71" name="Овал 70"/>
          <p:cNvSpPr/>
          <p:nvPr/>
        </p:nvSpPr>
        <p:spPr>
          <a:xfrm>
            <a:off x="6228182" y="2134984"/>
            <a:ext cx="122887" cy="124448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4C4C4C"/>
              </a:solidFill>
            </a:endParaRPr>
          </a:p>
        </p:txBody>
      </p:sp>
      <p:sp>
        <p:nvSpPr>
          <p:cNvPr id="72" name="Овал 71"/>
          <p:cNvSpPr/>
          <p:nvPr/>
        </p:nvSpPr>
        <p:spPr>
          <a:xfrm>
            <a:off x="6228184" y="2820990"/>
            <a:ext cx="122887" cy="124448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4C4C4C"/>
              </a:solidFill>
            </a:endParaRPr>
          </a:p>
        </p:txBody>
      </p:sp>
      <p:sp>
        <p:nvSpPr>
          <p:cNvPr id="73" name="Овал 72"/>
          <p:cNvSpPr/>
          <p:nvPr/>
        </p:nvSpPr>
        <p:spPr>
          <a:xfrm>
            <a:off x="6228184" y="3242062"/>
            <a:ext cx="122887" cy="124448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4C4C4C"/>
              </a:solidFill>
            </a:endParaRPr>
          </a:p>
        </p:txBody>
      </p:sp>
      <p:sp>
        <p:nvSpPr>
          <p:cNvPr id="74" name="Овал 73"/>
          <p:cNvSpPr/>
          <p:nvPr/>
        </p:nvSpPr>
        <p:spPr>
          <a:xfrm>
            <a:off x="6228184" y="3632564"/>
            <a:ext cx="122887" cy="124448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4C4C4C"/>
              </a:solidFill>
            </a:endParaRPr>
          </a:p>
        </p:txBody>
      </p:sp>
      <p:sp>
        <p:nvSpPr>
          <p:cNvPr id="75" name="Овал 74"/>
          <p:cNvSpPr/>
          <p:nvPr/>
        </p:nvSpPr>
        <p:spPr>
          <a:xfrm>
            <a:off x="4789767" y="4293096"/>
            <a:ext cx="122887" cy="124448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4C4C4C"/>
              </a:solidFill>
            </a:endParaRPr>
          </a:p>
        </p:txBody>
      </p:sp>
      <p:sp>
        <p:nvSpPr>
          <p:cNvPr id="76" name="Овал 75"/>
          <p:cNvSpPr/>
          <p:nvPr/>
        </p:nvSpPr>
        <p:spPr>
          <a:xfrm>
            <a:off x="4789957" y="4498233"/>
            <a:ext cx="122887" cy="124448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4C4C4C"/>
              </a:solidFill>
            </a:endParaRPr>
          </a:p>
        </p:txBody>
      </p:sp>
      <p:sp>
        <p:nvSpPr>
          <p:cNvPr id="77" name="Овал 76"/>
          <p:cNvSpPr/>
          <p:nvPr/>
        </p:nvSpPr>
        <p:spPr>
          <a:xfrm>
            <a:off x="4789957" y="4725144"/>
            <a:ext cx="122887" cy="124448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4C4C4C"/>
              </a:solidFill>
            </a:endParaRPr>
          </a:p>
        </p:txBody>
      </p:sp>
      <p:sp>
        <p:nvSpPr>
          <p:cNvPr id="78" name="Овал 77"/>
          <p:cNvSpPr/>
          <p:nvPr/>
        </p:nvSpPr>
        <p:spPr>
          <a:xfrm>
            <a:off x="4809153" y="5373216"/>
            <a:ext cx="122887" cy="124448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4C4C4C"/>
              </a:solidFill>
            </a:endParaRPr>
          </a:p>
        </p:txBody>
      </p:sp>
      <p:sp>
        <p:nvSpPr>
          <p:cNvPr id="79" name="Овал 78"/>
          <p:cNvSpPr/>
          <p:nvPr/>
        </p:nvSpPr>
        <p:spPr>
          <a:xfrm>
            <a:off x="4809153" y="5589240"/>
            <a:ext cx="122887" cy="124448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4C4C4C"/>
              </a:solidFill>
            </a:endParaRPr>
          </a:p>
        </p:txBody>
      </p:sp>
      <p:sp>
        <p:nvSpPr>
          <p:cNvPr id="80" name="Овал 79"/>
          <p:cNvSpPr/>
          <p:nvPr/>
        </p:nvSpPr>
        <p:spPr>
          <a:xfrm>
            <a:off x="4809153" y="5809316"/>
            <a:ext cx="122887" cy="124448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4C4C4C"/>
              </a:solidFill>
            </a:endParaRPr>
          </a:p>
        </p:txBody>
      </p:sp>
      <p:sp>
        <p:nvSpPr>
          <p:cNvPr id="2067" name="Прямоугольник 2066"/>
          <p:cNvSpPr/>
          <p:nvPr/>
        </p:nvSpPr>
        <p:spPr>
          <a:xfrm>
            <a:off x="1403648" y="4849592"/>
            <a:ext cx="3099838" cy="1099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4C4C4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7" name="Скругленный прямоугольник 56"/>
              <p:cNvSpPr/>
              <p:nvPr/>
            </p:nvSpPr>
            <p:spPr>
              <a:xfrm>
                <a:off x="4498048" y="1383847"/>
                <a:ext cx="1010055" cy="202497"/>
              </a:xfrm>
              <a:prstGeom prst="roundRect">
                <a:avLst/>
              </a:prstGeom>
              <a:gradFill>
                <a:gsLst>
                  <a:gs pos="0">
                    <a:srgbClr val="FFC000"/>
                  </a:gs>
                  <a:gs pos="35000">
                    <a:srgbClr val="FFFF00"/>
                  </a:gs>
                  <a:gs pos="100000">
                    <a:schemeClr val="accent3">
                      <a:tint val="15000"/>
                      <a:satMod val="350000"/>
                    </a:schemeClr>
                  </a:gs>
                </a:gsLst>
              </a:gradFill>
              <a:ln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900" b="1" dirty="0" smtClean="0">
                  <a:solidFill>
                    <a:srgbClr val="4C4C4C"/>
                  </a:solidFill>
                </a:endParaRPr>
              </a:p>
              <a:p>
                <a:pPr algn="ctr"/>
                <a:r>
                  <a:rPr lang="ru-RU" sz="900" b="1" dirty="0" smtClean="0">
                    <a:solidFill>
                      <a:srgbClr val="4C4C4C"/>
                    </a:solidFill>
                  </a:rPr>
                  <a:t>5.00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×</m:t>
                        </m:r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𝟏𝟎</m:t>
                        </m:r>
                      </m:e>
                      <m:sup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ru-RU" sz="900" b="1" i="1" smtClean="0">
                            <a:solidFill>
                              <a:srgbClr val="4C4C4C"/>
                            </a:solidFill>
                            <a:latin typeface="Cambria Math"/>
                          </a:rPr>
                          <m:t>𝟒</m:t>
                        </m:r>
                      </m:sup>
                    </m:sSup>
                  </m:oMath>
                </a14:m>
                <a:endParaRPr lang="ru-RU" sz="900" b="1" dirty="0">
                  <a:solidFill>
                    <a:srgbClr val="4C4C4C"/>
                  </a:solidFill>
                </a:endParaRPr>
              </a:p>
              <a:p>
                <a:pPr algn="ctr"/>
                <a:endParaRPr lang="ru-RU" sz="900" dirty="0">
                  <a:solidFill>
                    <a:srgbClr val="4C4C4C"/>
                  </a:solidFill>
                </a:endParaRPr>
              </a:p>
            </p:txBody>
          </p:sp>
        </mc:Choice>
        <mc:Fallback>
          <p:sp>
            <p:nvSpPr>
              <p:cNvPr id="57" name="Скругленный прямоугольник 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048" y="1383847"/>
                <a:ext cx="1010055" cy="202497"/>
              </a:xfrm>
              <a:prstGeom prst="round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8" name="Скругленный прямоугольник 57"/>
              <p:cNvSpPr/>
              <p:nvPr/>
            </p:nvSpPr>
            <p:spPr>
              <a:xfrm>
                <a:off x="2684622" y="1529471"/>
                <a:ext cx="896447" cy="202497"/>
              </a:xfrm>
              <a:prstGeom prst="roundRect">
                <a:avLst/>
              </a:prstGeom>
              <a:gradFill>
                <a:gsLst>
                  <a:gs pos="0">
                    <a:srgbClr val="00B0F0"/>
                  </a:gs>
                  <a:gs pos="45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>
                      <a:tint val="15000"/>
                      <a:satMod val="350000"/>
                    </a:schemeClr>
                  </a:gs>
                </a:gsLst>
              </a:gradFill>
              <a:ln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900" b="1" dirty="0" smtClean="0">
                  <a:solidFill>
                    <a:srgbClr val="4C4C4C"/>
                  </a:solidFill>
                </a:endParaRPr>
              </a:p>
              <a:p>
                <a:pPr algn="ctr"/>
                <a:r>
                  <a:rPr lang="ru-RU" sz="900" b="1" dirty="0" smtClean="0">
                    <a:solidFill>
                      <a:srgbClr val="4C4C4C"/>
                    </a:solidFill>
                  </a:rPr>
                  <a:t>6.</a:t>
                </a:r>
                <a14:m>
                  <m:oMath xmlns:m="http://schemas.openxmlformats.org/officeDocument/2006/math">
                    <m:r>
                      <a:rPr lang="ru-RU" sz="900" b="1" i="0" smtClean="0">
                        <a:solidFill>
                          <a:srgbClr val="4C4C4C"/>
                        </a:solidFill>
                        <a:latin typeface="Cambria Math"/>
                      </a:rPr>
                      <m:t>𝟏𝟕</m:t>
                    </m:r>
                    <m:sSup>
                      <m:sSupPr>
                        <m:ctrlP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×</m:t>
                        </m:r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𝟏𝟎</m:t>
                        </m:r>
                      </m:e>
                      <m:sup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𝟓</m:t>
                        </m:r>
                      </m:sup>
                    </m:sSup>
                  </m:oMath>
                </a14:m>
                <a:endParaRPr lang="ru-RU" sz="900" b="1" dirty="0">
                  <a:solidFill>
                    <a:srgbClr val="4C4C4C"/>
                  </a:solidFill>
                </a:endParaRPr>
              </a:p>
              <a:p>
                <a:pPr algn="ctr"/>
                <a:endParaRPr lang="ru-RU" sz="900" dirty="0">
                  <a:solidFill>
                    <a:srgbClr val="4C4C4C"/>
                  </a:solidFill>
                </a:endParaRPr>
              </a:p>
            </p:txBody>
          </p:sp>
        </mc:Choice>
        <mc:Fallback>
          <p:sp>
            <p:nvSpPr>
              <p:cNvPr id="58" name="Скругленный прямоугольник 5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4622" y="1529471"/>
                <a:ext cx="896447" cy="202497"/>
              </a:xfrm>
              <a:prstGeom prst="roundRect">
                <a:avLst/>
              </a:prstGeom>
              <a:blipFill rotWithShape="1">
                <a:blip r:embed="rId8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61" name="Скругленный прямоугольник 60"/>
              <p:cNvSpPr/>
              <p:nvPr/>
            </p:nvSpPr>
            <p:spPr>
              <a:xfrm>
                <a:off x="1676575" y="1731968"/>
                <a:ext cx="896447" cy="202497"/>
              </a:xfrm>
              <a:prstGeom prst="roundRect">
                <a:avLst/>
              </a:prstGeom>
              <a:gradFill>
                <a:gsLst>
                  <a:gs pos="0">
                    <a:srgbClr val="00B050"/>
                  </a:gs>
                  <a:gs pos="37000">
                    <a:srgbClr val="92D050"/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900" b="1" dirty="0" smtClean="0">
                  <a:solidFill>
                    <a:srgbClr val="4C4C4C"/>
                  </a:solidFill>
                </a:endParaRPr>
              </a:p>
              <a:p>
                <a:pPr algn="ctr"/>
                <a:r>
                  <a:rPr lang="ru-RU" sz="900" b="1" dirty="0" smtClean="0">
                    <a:solidFill>
                      <a:srgbClr val="4C4C4C"/>
                    </a:solidFill>
                  </a:rPr>
                  <a:t>9.</a:t>
                </a:r>
                <a14:m>
                  <m:oMath xmlns:m="http://schemas.openxmlformats.org/officeDocument/2006/math">
                    <m:r>
                      <a:rPr lang="ru-RU" sz="900" b="1" i="0" smtClean="0">
                        <a:solidFill>
                          <a:srgbClr val="4C4C4C"/>
                        </a:solidFill>
                        <a:latin typeface="Cambria Math"/>
                      </a:rPr>
                      <m:t>𝟖𝟓</m:t>
                    </m:r>
                    <m:sSup>
                      <m:sSupPr>
                        <m:ctrlP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×</m:t>
                        </m:r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𝟏𝟎</m:t>
                        </m:r>
                      </m:e>
                      <m:sup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ru-RU" sz="900" b="1" i="1" smtClean="0">
                            <a:solidFill>
                              <a:srgbClr val="4C4C4C"/>
                            </a:solidFill>
                            <a:latin typeface="Cambria Math"/>
                          </a:rPr>
                          <m:t>𝟔</m:t>
                        </m:r>
                      </m:sup>
                    </m:sSup>
                  </m:oMath>
                </a14:m>
                <a:endParaRPr lang="ru-RU" sz="900" b="1" dirty="0">
                  <a:solidFill>
                    <a:srgbClr val="4C4C4C"/>
                  </a:solidFill>
                </a:endParaRPr>
              </a:p>
              <a:p>
                <a:pPr algn="ctr"/>
                <a:endParaRPr lang="ru-RU" sz="900" dirty="0">
                  <a:solidFill>
                    <a:srgbClr val="4C4C4C"/>
                  </a:solidFill>
                </a:endParaRPr>
              </a:p>
            </p:txBody>
          </p:sp>
        </mc:Choice>
        <mc:Fallback>
          <p:sp>
            <p:nvSpPr>
              <p:cNvPr id="61" name="Скругленный прямоугольник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6575" y="1731968"/>
                <a:ext cx="896447" cy="202497"/>
              </a:xfrm>
              <a:prstGeom prst="roundRect">
                <a:avLst/>
              </a:prstGeom>
              <a:blipFill rotWithShape="1">
                <a:blip r:embed="rId9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62" name="Скругленный прямоугольник 61"/>
              <p:cNvSpPr/>
              <p:nvPr/>
            </p:nvSpPr>
            <p:spPr>
              <a:xfrm>
                <a:off x="4498049" y="2058836"/>
                <a:ext cx="1010054" cy="202497"/>
              </a:xfrm>
              <a:prstGeom prst="roundRect">
                <a:avLst/>
              </a:prstGeom>
              <a:gradFill>
                <a:gsLst>
                  <a:gs pos="0">
                    <a:srgbClr val="FFC000"/>
                  </a:gs>
                  <a:gs pos="35000">
                    <a:srgbClr val="FFFF00"/>
                  </a:gs>
                  <a:gs pos="100000">
                    <a:schemeClr val="accent3">
                      <a:tint val="15000"/>
                      <a:satMod val="350000"/>
                    </a:schemeClr>
                  </a:gs>
                </a:gsLst>
              </a:gradFill>
              <a:ln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900" b="1" dirty="0" smtClean="0">
                  <a:solidFill>
                    <a:srgbClr val="4C4C4C"/>
                  </a:solidFill>
                </a:endParaRPr>
              </a:p>
              <a:p>
                <a:pPr algn="ctr"/>
                <a:r>
                  <a:rPr lang="ru-RU" sz="900" b="1" dirty="0" smtClean="0">
                    <a:solidFill>
                      <a:srgbClr val="4C4C4C"/>
                    </a:solidFill>
                  </a:rPr>
                  <a:t>5.00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×</m:t>
                        </m:r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𝟏𝟎</m:t>
                        </m:r>
                      </m:e>
                      <m:sup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ru-RU" sz="900" b="1" i="1" smtClean="0">
                            <a:solidFill>
                              <a:srgbClr val="4C4C4C"/>
                            </a:solidFill>
                            <a:latin typeface="Cambria Math"/>
                          </a:rPr>
                          <m:t>𝟒</m:t>
                        </m:r>
                      </m:sup>
                    </m:sSup>
                  </m:oMath>
                </a14:m>
                <a:endParaRPr lang="ru-RU" sz="900" b="1" dirty="0">
                  <a:solidFill>
                    <a:srgbClr val="4C4C4C"/>
                  </a:solidFill>
                </a:endParaRPr>
              </a:p>
              <a:p>
                <a:pPr algn="ctr"/>
                <a:endParaRPr lang="ru-RU" sz="900" dirty="0">
                  <a:solidFill>
                    <a:srgbClr val="4C4C4C"/>
                  </a:solidFill>
                </a:endParaRPr>
              </a:p>
            </p:txBody>
          </p:sp>
        </mc:Choice>
        <mc:Fallback>
          <p:sp>
            <p:nvSpPr>
              <p:cNvPr id="62" name="Скругленный прямоугольник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049" y="2058836"/>
                <a:ext cx="1010054" cy="202497"/>
              </a:xfrm>
              <a:prstGeom prst="round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63" name="Скругленный прямоугольник 62"/>
              <p:cNvSpPr/>
              <p:nvPr/>
            </p:nvSpPr>
            <p:spPr>
              <a:xfrm>
                <a:off x="3452023" y="2622792"/>
                <a:ext cx="1046025" cy="202497"/>
              </a:xfrm>
              <a:prstGeom prst="roundRect">
                <a:avLst/>
              </a:prstGeom>
              <a:gradFill>
                <a:gsLst>
                  <a:gs pos="0">
                    <a:srgbClr val="FFC000"/>
                  </a:gs>
                  <a:gs pos="35000">
                    <a:srgbClr val="FFFF00"/>
                  </a:gs>
                  <a:gs pos="100000">
                    <a:schemeClr val="accent3">
                      <a:tint val="15000"/>
                      <a:satMod val="350000"/>
                    </a:schemeClr>
                  </a:gs>
                </a:gsLst>
              </a:gradFill>
              <a:ln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900" b="1" dirty="0" smtClean="0">
                  <a:solidFill>
                    <a:srgbClr val="4C4C4C"/>
                  </a:solidFill>
                </a:endParaRPr>
              </a:p>
              <a:p>
                <a:pPr algn="ctr"/>
                <a:r>
                  <a:rPr lang="ru-RU" sz="900" b="1" dirty="0" smtClean="0">
                    <a:solidFill>
                      <a:srgbClr val="4C4C4C"/>
                    </a:solidFill>
                  </a:rPr>
                  <a:t>1.83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×</m:t>
                        </m:r>
                        <m:r>
                          <a:rPr lang="ru-RU" sz="900" b="1" i="1" smtClean="0">
                            <a:solidFill>
                              <a:srgbClr val="4C4C4C"/>
                            </a:solidFill>
                            <a:latin typeface="Cambria Math"/>
                          </a:rPr>
                          <m:t>𝟏𝟎</m:t>
                        </m:r>
                      </m:e>
                      <m:sup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ru-RU" sz="900" b="1" i="1" smtClean="0">
                            <a:solidFill>
                              <a:srgbClr val="4C4C4C"/>
                            </a:solidFill>
                            <a:latin typeface="Cambria Math"/>
                          </a:rPr>
                          <m:t>𝟒</m:t>
                        </m:r>
                      </m:sup>
                    </m:sSup>
                  </m:oMath>
                </a14:m>
                <a:endParaRPr lang="ru-RU" sz="900" b="1" dirty="0">
                  <a:solidFill>
                    <a:srgbClr val="4C4C4C"/>
                  </a:solidFill>
                </a:endParaRPr>
              </a:p>
              <a:p>
                <a:pPr algn="ctr"/>
                <a:endParaRPr lang="ru-RU" sz="900" dirty="0">
                  <a:solidFill>
                    <a:srgbClr val="4C4C4C"/>
                  </a:solidFill>
                </a:endParaRPr>
              </a:p>
            </p:txBody>
          </p:sp>
        </mc:Choice>
        <mc:Fallback>
          <p:sp>
            <p:nvSpPr>
              <p:cNvPr id="63" name="Скругленный прямоугольник 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2023" y="2622792"/>
                <a:ext cx="1046025" cy="202497"/>
              </a:xfrm>
              <a:prstGeom prst="roundRect">
                <a:avLst/>
              </a:prstGeom>
              <a:blipFill rotWithShape="1">
                <a:blip r:embed="rId10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64" name="Скругленный прямоугольник 63"/>
              <p:cNvSpPr/>
              <p:nvPr/>
            </p:nvSpPr>
            <p:spPr>
              <a:xfrm>
                <a:off x="3439412" y="3282783"/>
                <a:ext cx="1058636" cy="193529"/>
              </a:xfrm>
              <a:prstGeom prst="roundRect">
                <a:avLst/>
              </a:prstGeom>
              <a:gradFill>
                <a:gsLst>
                  <a:gs pos="0">
                    <a:srgbClr val="FFC000"/>
                  </a:gs>
                  <a:gs pos="35000">
                    <a:srgbClr val="FFFF00"/>
                  </a:gs>
                  <a:gs pos="100000">
                    <a:schemeClr val="accent3">
                      <a:tint val="15000"/>
                      <a:satMod val="350000"/>
                    </a:schemeClr>
                  </a:gs>
                </a:gsLst>
              </a:gradFill>
              <a:ln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900" b="1" dirty="0" smtClean="0">
                  <a:solidFill>
                    <a:srgbClr val="4C4C4C"/>
                  </a:solidFill>
                </a:endParaRPr>
              </a:p>
              <a:p>
                <a:pPr algn="ctr"/>
                <a:r>
                  <a:rPr lang="ru-RU" sz="900" b="1" dirty="0" smtClean="0">
                    <a:solidFill>
                      <a:srgbClr val="4C4C4C"/>
                    </a:solidFill>
                  </a:rPr>
                  <a:t>1.83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×</m:t>
                        </m:r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𝟏𝟎</m:t>
                        </m:r>
                      </m:e>
                      <m:sup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ru-RU" sz="900" b="1" i="1" smtClean="0">
                            <a:solidFill>
                              <a:srgbClr val="4C4C4C"/>
                            </a:solidFill>
                            <a:latin typeface="Cambria Math"/>
                          </a:rPr>
                          <m:t>𝟒</m:t>
                        </m:r>
                      </m:sup>
                    </m:sSup>
                  </m:oMath>
                </a14:m>
                <a:endParaRPr lang="ru-RU" sz="900" b="1" dirty="0">
                  <a:solidFill>
                    <a:srgbClr val="4C4C4C"/>
                  </a:solidFill>
                </a:endParaRPr>
              </a:p>
              <a:p>
                <a:pPr algn="ctr"/>
                <a:endParaRPr lang="ru-RU" sz="900" dirty="0">
                  <a:solidFill>
                    <a:srgbClr val="4C4C4C"/>
                  </a:solidFill>
                </a:endParaRPr>
              </a:p>
            </p:txBody>
          </p:sp>
        </mc:Choice>
        <mc:Fallback>
          <p:sp>
            <p:nvSpPr>
              <p:cNvPr id="64" name="Скругленный прямоугольник 6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9412" y="3282783"/>
                <a:ext cx="1058636" cy="193529"/>
              </a:xfrm>
              <a:prstGeom prst="roundRect">
                <a:avLst/>
              </a:prstGeom>
              <a:blipFill rotWithShape="1">
                <a:blip r:embed="rId11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65" name="Скругленный прямоугольник 64"/>
              <p:cNvSpPr/>
              <p:nvPr/>
            </p:nvSpPr>
            <p:spPr>
              <a:xfrm>
                <a:off x="2385685" y="2255136"/>
                <a:ext cx="896447" cy="202497"/>
              </a:xfrm>
              <a:prstGeom prst="roundRect">
                <a:avLst/>
              </a:prstGeom>
              <a:gradFill>
                <a:gsLst>
                  <a:gs pos="0">
                    <a:srgbClr val="00B0F0"/>
                  </a:gs>
                  <a:gs pos="45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>
                      <a:tint val="15000"/>
                      <a:satMod val="350000"/>
                    </a:schemeClr>
                  </a:gs>
                </a:gsLst>
              </a:gradFill>
              <a:ln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900" b="1" dirty="0" smtClean="0">
                  <a:solidFill>
                    <a:srgbClr val="4C4C4C"/>
                  </a:solidFill>
                </a:endParaRPr>
              </a:p>
              <a:p>
                <a:pPr algn="ctr"/>
                <a:r>
                  <a:rPr lang="ru-RU" sz="900" b="1" dirty="0" smtClean="0">
                    <a:solidFill>
                      <a:srgbClr val="4C4C4C"/>
                    </a:solidFill>
                  </a:rPr>
                  <a:t>4.</a:t>
                </a:r>
                <a14:m>
                  <m:oMath xmlns:m="http://schemas.openxmlformats.org/officeDocument/2006/math">
                    <m:r>
                      <a:rPr lang="ru-RU" sz="900" b="1" i="0" smtClean="0">
                        <a:solidFill>
                          <a:srgbClr val="4C4C4C"/>
                        </a:solidFill>
                        <a:latin typeface="Cambria Math"/>
                      </a:rPr>
                      <m:t>𝟎</m:t>
                    </m:r>
                    <m:r>
                      <a:rPr lang="ru-RU" sz="900" b="1" i="1" smtClean="0">
                        <a:solidFill>
                          <a:srgbClr val="4C4C4C"/>
                        </a:solidFill>
                        <a:latin typeface="Cambria Math"/>
                      </a:rPr>
                      <m:t>𝟔</m:t>
                    </m:r>
                    <m:sSup>
                      <m:sSupPr>
                        <m:ctrlP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×</m:t>
                        </m:r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𝟏𝟎</m:t>
                        </m:r>
                      </m:e>
                      <m:sup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𝟓</m:t>
                        </m:r>
                      </m:sup>
                    </m:sSup>
                  </m:oMath>
                </a14:m>
                <a:endParaRPr lang="ru-RU" sz="900" b="1" dirty="0">
                  <a:solidFill>
                    <a:srgbClr val="4C4C4C"/>
                  </a:solidFill>
                </a:endParaRPr>
              </a:p>
              <a:p>
                <a:pPr algn="ctr"/>
                <a:endParaRPr lang="ru-RU" sz="900" dirty="0">
                  <a:solidFill>
                    <a:srgbClr val="4C4C4C"/>
                  </a:solidFill>
                </a:endParaRPr>
              </a:p>
            </p:txBody>
          </p:sp>
        </mc:Choice>
        <mc:Fallback>
          <p:sp>
            <p:nvSpPr>
              <p:cNvPr id="65" name="Скругленный прямоугольник 6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5685" y="2255136"/>
                <a:ext cx="896447" cy="202497"/>
              </a:xfrm>
              <a:prstGeom prst="roundRect">
                <a:avLst/>
              </a:prstGeom>
              <a:blipFill rotWithShape="1">
                <a:blip r:embed="rId12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66" name="Скругленный прямоугольник 65"/>
              <p:cNvSpPr/>
              <p:nvPr/>
            </p:nvSpPr>
            <p:spPr>
              <a:xfrm>
                <a:off x="3104464" y="2858278"/>
                <a:ext cx="896447" cy="202497"/>
              </a:xfrm>
              <a:prstGeom prst="roundRect">
                <a:avLst/>
              </a:prstGeom>
              <a:gradFill>
                <a:gsLst>
                  <a:gs pos="0">
                    <a:srgbClr val="00B0F0"/>
                  </a:gs>
                  <a:gs pos="45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>
                      <a:tint val="15000"/>
                      <a:satMod val="350000"/>
                    </a:schemeClr>
                  </a:gs>
                </a:gsLst>
              </a:gradFill>
              <a:ln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900" b="1" dirty="0" smtClean="0">
                  <a:solidFill>
                    <a:srgbClr val="4C4C4C"/>
                  </a:solidFill>
                </a:endParaRPr>
              </a:p>
              <a:p>
                <a:pPr algn="ctr"/>
                <a:r>
                  <a:rPr lang="ru-RU" sz="900" b="1" dirty="0">
                    <a:solidFill>
                      <a:srgbClr val="4C4C4C"/>
                    </a:solidFill>
                  </a:rPr>
                  <a:t>8</a:t>
                </a:r>
                <a:r>
                  <a:rPr lang="ru-RU" sz="900" b="1" dirty="0" smtClean="0">
                    <a:solidFill>
                      <a:srgbClr val="4C4C4C"/>
                    </a:solidFill>
                  </a:rPr>
                  <a:t>.</a:t>
                </a:r>
                <a14:m>
                  <m:oMath xmlns:m="http://schemas.openxmlformats.org/officeDocument/2006/math">
                    <m:r>
                      <a:rPr lang="ru-RU" sz="900" b="1" i="0" smtClean="0">
                        <a:solidFill>
                          <a:srgbClr val="4C4C4C"/>
                        </a:solidFill>
                        <a:latin typeface="Cambria Math"/>
                      </a:rPr>
                      <m:t>𝟓𝟏</m:t>
                    </m:r>
                    <m:sSup>
                      <m:sSupPr>
                        <m:ctrlP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×</m:t>
                        </m:r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𝟏𝟎</m:t>
                        </m:r>
                      </m:e>
                      <m:sup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𝟓</m:t>
                        </m:r>
                      </m:sup>
                    </m:sSup>
                  </m:oMath>
                </a14:m>
                <a:endParaRPr lang="ru-RU" sz="900" b="1" dirty="0">
                  <a:solidFill>
                    <a:srgbClr val="4C4C4C"/>
                  </a:solidFill>
                </a:endParaRPr>
              </a:p>
              <a:p>
                <a:pPr algn="ctr"/>
                <a:endParaRPr lang="ru-RU" sz="900" dirty="0">
                  <a:solidFill>
                    <a:srgbClr val="4C4C4C"/>
                  </a:solidFill>
                </a:endParaRPr>
              </a:p>
            </p:txBody>
          </p:sp>
        </mc:Choice>
        <mc:Fallback>
          <p:sp>
            <p:nvSpPr>
              <p:cNvPr id="66" name="Скругленный прямоугольник 6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4464" y="2858278"/>
                <a:ext cx="896447" cy="202497"/>
              </a:xfrm>
              <a:prstGeom prst="roundRect">
                <a:avLst/>
              </a:prstGeom>
              <a:blipFill rotWithShape="1">
                <a:blip r:embed="rId13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67" name="Скругленный прямоугольник 66"/>
              <p:cNvSpPr/>
              <p:nvPr/>
            </p:nvSpPr>
            <p:spPr>
              <a:xfrm>
                <a:off x="3077834" y="3476312"/>
                <a:ext cx="896447" cy="202497"/>
              </a:xfrm>
              <a:prstGeom prst="roundRect">
                <a:avLst/>
              </a:prstGeom>
              <a:gradFill>
                <a:gsLst>
                  <a:gs pos="0">
                    <a:srgbClr val="00B0F0"/>
                  </a:gs>
                  <a:gs pos="45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>
                      <a:tint val="15000"/>
                      <a:satMod val="350000"/>
                    </a:schemeClr>
                  </a:gs>
                </a:gsLst>
              </a:gradFill>
              <a:ln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900" b="1" dirty="0" smtClean="0">
                  <a:solidFill>
                    <a:srgbClr val="4C4C4C"/>
                  </a:solidFill>
                </a:endParaRPr>
              </a:p>
              <a:p>
                <a:pPr algn="ctr"/>
                <a:r>
                  <a:rPr lang="ru-RU" sz="900" b="1" dirty="0" smtClean="0">
                    <a:solidFill>
                      <a:srgbClr val="4C4C4C"/>
                    </a:solidFill>
                  </a:rPr>
                  <a:t>7.</a:t>
                </a:r>
                <a14:m>
                  <m:oMath xmlns:m="http://schemas.openxmlformats.org/officeDocument/2006/math">
                    <m:r>
                      <a:rPr lang="ru-RU" sz="900" b="1" i="0" smtClean="0">
                        <a:solidFill>
                          <a:srgbClr val="4C4C4C"/>
                        </a:solidFill>
                        <a:latin typeface="Cambria Math"/>
                      </a:rPr>
                      <m:t>𝟖𝟗</m:t>
                    </m:r>
                    <m:sSup>
                      <m:sSupPr>
                        <m:ctrlP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×</m:t>
                        </m:r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𝟏𝟎</m:t>
                        </m:r>
                      </m:e>
                      <m:sup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𝟓</m:t>
                        </m:r>
                      </m:sup>
                    </m:sSup>
                  </m:oMath>
                </a14:m>
                <a:endParaRPr lang="ru-RU" sz="900" b="1" dirty="0">
                  <a:solidFill>
                    <a:srgbClr val="4C4C4C"/>
                  </a:solidFill>
                </a:endParaRPr>
              </a:p>
              <a:p>
                <a:pPr algn="ctr"/>
                <a:endParaRPr lang="ru-RU" sz="900" dirty="0">
                  <a:solidFill>
                    <a:srgbClr val="4C4C4C"/>
                  </a:solidFill>
                </a:endParaRPr>
              </a:p>
            </p:txBody>
          </p:sp>
        </mc:Choice>
        <mc:Fallback>
          <p:sp>
            <p:nvSpPr>
              <p:cNvPr id="67" name="Скругленный прямоугольник 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7834" y="3476312"/>
                <a:ext cx="896447" cy="202497"/>
              </a:xfrm>
              <a:prstGeom prst="roundRect">
                <a:avLst/>
              </a:prstGeom>
              <a:blipFill rotWithShape="1">
                <a:blip r:embed="rId1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81" name="Скругленный прямоугольник 80"/>
              <p:cNvSpPr/>
              <p:nvPr/>
            </p:nvSpPr>
            <p:spPr>
              <a:xfrm>
                <a:off x="1406796" y="2395321"/>
                <a:ext cx="896447" cy="202497"/>
              </a:xfrm>
              <a:prstGeom prst="roundRect">
                <a:avLst/>
              </a:prstGeom>
              <a:gradFill>
                <a:gsLst>
                  <a:gs pos="0">
                    <a:srgbClr val="00B050"/>
                  </a:gs>
                  <a:gs pos="37000">
                    <a:srgbClr val="92D050"/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 smtClean="0">
                    <a:solidFill>
                      <a:srgbClr val="4C4C4C"/>
                    </a:solidFill>
                  </a:rPr>
                  <a:t>7.</a:t>
                </a:r>
                <a14:m>
                  <m:oMath xmlns:m="http://schemas.openxmlformats.org/officeDocument/2006/math">
                    <m:r>
                      <a:rPr lang="ru-RU" sz="900" b="1" i="0" smtClean="0">
                        <a:solidFill>
                          <a:srgbClr val="4C4C4C"/>
                        </a:solidFill>
                        <a:latin typeface="Cambria Math"/>
                      </a:rPr>
                      <m:t>𝟒𝟕</m:t>
                    </m:r>
                    <m:sSup>
                      <m:sSupPr>
                        <m:ctrlP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×</m:t>
                        </m:r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𝟏𝟎</m:t>
                        </m:r>
                      </m:e>
                      <m:sup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ru-RU" sz="900" b="1" i="1" smtClean="0">
                            <a:solidFill>
                              <a:srgbClr val="4C4C4C"/>
                            </a:solidFill>
                            <a:latin typeface="Cambria Math"/>
                          </a:rPr>
                          <m:t>𝟔</m:t>
                        </m:r>
                      </m:sup>
                    </m:sSup>
                  </m:oMath>
                </a14:m>
                <a:endParaRPr lang="ru-RU" sz="900" dirty="0">
                  <a:solidFill>
                    <a:srgbClr val="4C4C4C"/>
                  </a:solidFill>
                </a:endParaRPr>
              </a:p>
            </p:txBody>
          </p:sp>
        </mc:Choice>
        <mc:Fallback>
          <p:sp>
            <p:nvSpPr>
              <p:cNvPr id="81" name="Скругленный прямоугольник 8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6796" y="2395321"/>
                <a:ext cx="896447" cy="202497"/>
              </a:xfrm>
              <a:prstGeom prst="roundRect">
                <a:avLst/>
              </a:prstGeom>
              <a:blipFill rotWithShape="1">
                <a:blip r:embed="rId1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82" name="Скругленный прямоугольник 81"/>
              <p:cNvSpPr/>
              <p:nvPr/>
            </p:nvSpPr>
            <p:spPr>
              <a:xfrm>
                <a:off x="1366339" y="3005727"/>
                <a:ext cx="896447" cy="202497"/>
              </a:xfrm>
              <a:prstGeom prst="roundRect">
                <a:avLst/>
              </a:prstGeom>
              <a:gradFill>
                <a:gsLst>
                  <a:gs pos="0">
                    <a:srgbClr val="00B050"/>
                  </a:gs>
                  <a:gs pos="37000">
                    <a:srgbClr val="92D050"/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 smtClean="0">
                    <a:solidFill>
                      <a:srgbClr val="4C4C4C"/>
                    </a:solidFill>
                  </a:rPr>
                  <a:t>8.</a:t>
                </a:r>
                <a14:m>
                  <m:oMath xmlns:m="http://schemas.openxmlformats.org/officeDocument/2006/math">
                    <m:r>
                      <a:rPr lang="ru-RU" sz="900" b="1" i="0" smtClean="0">
                        <a:solidFill>
                          <a:srgbClr val="4C4C4C"/>
                        </a:solidFill>
                        <a:latin typeface="Cambria Math"/>
                      </a:rPr>
                      <m:t>𝟓𝟑</m:t>
                    </m:r>
                    <m:sSup>
                      <m:sSupPr>
                        <m:ctrlP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×</m:t>
                        </m:r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𝟏𝟎</m:t>
                        </m:r>
                      </m:e>
                      <m:sup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ru-RU" sz="900" b="1" i="1" smtClean="0">
                            <a:solidFill>
                              <a:srgbClr val="4C4C4C"/>
                            </a:solidFill>
                            <a:latin typeface="Cambria Math"/>
                          </a:rPr>
                          <m:t>𝟔</m:t>
                        </m:r>
                      </m:sup>
                    </m:sSup>
                  </m:oMath>
                </a14:m>
                <a:endParaRPr lang="ru-RU" sz="900" dirty="0">
                  <a:solidFill>
                    <a:srgbClr val="4C4C4C"/>
                  </a:solidFill>
                </a:endParaRPr>
              </a:p>
            </p:txBody>
          </p:sp>
        </mc:Choice>
        <mc:Fallback>
          <p:sp>
            <p:nvSpPr>
              <p:cNvPr id="82" name="Скругленный прямоугольник 8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6339" y="3005727"/>
                <a:ext cx="896447" cy="202497"/>
              </a:xfrm>
              <a:prstGeom prst="roundRect">
                <a:avLst/>
              </a:prstGeom>
              <a:blipFill rotWithShape="1">
                <a:blip r:embed="rId1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83" name="Скругленный прямоугольник 82"/>
              <p:cNvSpPr/>
              <p:nvPr/>
            </p:nvSpPr>
            <p:spPr>
              <a:xfrm>
                <a:off x="1366339" y="3612065"/>
                <a:ext cx="896447" cy="202497"/>
              </a:xfrm>
              <a:prstGeom prst="roundRect">
                <a:avLst/>
              </a:prstGeom>
              <a:gradFill>
                <a:gsLst>
                  <a:gs pos="0">
                    <a:srgbClr val="00B050"/>
                  </a:gs>
                  <a:gs pos="37000">
                    <a:srgbClr val="92D050"/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 smtClean="0">
                    <a:solidFill>
                      <a:srgbClr val="4C4C4C"/>
                    </a:solidFill>
                  </a:rPr>
                  <a:t>8.</a:t>
                </a:r>
                <a14:m>
                  <m:oMath xmlns:m="http://schemas.openxmlformats.org/officeDocument/2006/math">
                    <m:r>
                      <a:rPr lang="ru-RU" sz="900" b="1" i="0" smtClean="0">
                        <a:solidFill>
                          <a:srgbClr val="4C4C4C"/>
                        </a:solidFill>
                        <a:latin typeface="Cambria Math"/>
                      </a:rPr>
                      <m:t>𝟓𝟎</m:t>
                    </m:r>
                    <m:sSup>
                      <m:sSupPr>
                        <m:ctrlP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×</m:t>
                        </m:r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𝟏𝟎</m:t>
                        </m:r>
                      </m:e>
                      <m:sup>
                        <m:r>
                          <a:rPr lang="ru-RU" sz="900" b="1" i="1">
                            <a:solidFill>
                              <a:srgbClr val="4C4C4C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ru-RU" sz="900" b="1" i="1" smtClean="0">
                            <a:solidFill>
                              <a:srgbClr val="4C4C4C"/>
                            </a:solidFill>
                            <a:latin typeface="Cambria Math"/>
                          </a:rPr>
                          <m:t>𝟔</m:t>
                        </m:r>
                      </m:sup>
                    </m:sSup>
                  </m:oMath>
                </a14:m>
                <a:endParaRPr lang="ru-RU" sz="900" dirty="0">
                  <a:solidFill>
                    <a:srgbClr val="4C4C4C"/>
                  </a:solidFill>
                </a:endParaRPr>
              </a:p>
            </p:txBody>
          </p:sp>
        </mc:Choice>
        <mc:Fallback>
          <p:sp>
            <p:nvSpPr>
              <p:cNvPr id="83" name="Скругленный прямоугольник 8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6339" y="3612065"/>
                <a:ext cx="896447" cy="202497"/>
              </a:xfrm>
              <a:prstGeom prst="roundRect">
                <a:avLst/>
              </a:prstGeom>
              <a:blipFill rotWithShape="1">
                <a:blip r:embed="rId1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6" name="Номер слайда 4"/>
          <p:cNvSpPr txBox="1">
            <a:spLocks/>
          </p:cNvSpPr>
          <p:nvPr/>
        </p:nvSpPr>
        <p:spPr>
          <a:xfrm>
            <a:off x="8552873" y="6286500"/>
            <a:ext cx="519690" cy="4730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r" defTabSz="457200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800" b="1" spc="50" dirty="0" smtClean="0">
                <a:ln w="11430"/>
                <a:solidFill>
                  <a:srgbClr val="215BA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</a:t>
            </a:r>
            <a:endParaRPr lang="en-US" sz="2800" b="1" spc="50" dirty="0">
              <a:ln w="11430"/>
              <a:solidFill>
                <a:srgbClr val="215BA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510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st shablon 3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16151</TotalTime>
  <Words>1515</Words>
  <Application>Microsoft Office PowerPoint</Application>
  <PresentationFormat>Экран (4:3)</PresentationFormat>
  <Paragraphs>349</Paragraphs>
  <Slides>24</Slides>
  <Notes>21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test shablon 3</vt:lpstr>
      <vt:lpstr>Курская АЭС. Модернизация,  продление срока эксплуатации.  Уроки ЧАЭС и постфукусимские события</vt:lpstr>
      <vt:lpstr>Развитие реакторов канального типа</vt:lpstr>
      <vt:lpstr>Уроки, извлеченные из аварии на ЧАЭС</vt:lpstr>
      <vt:lpstr>Основные мероприятия по повышению  уровня ядерной безопасности </vt:lpstr>
      <vt:lpstr>Повышение эффективности и скорости срабатывания  систем остановки реактора </vt:lpstr>
      <vt:lpstr>Улучшение нейтронно-физических  характеристик активной зоны  </vt:lpstr>
      <vt:lpstr>Внедрение более эффективных средств измерения, контроля и расчета внутриреакторных параметров  </vt:lpstr>
      <vt:lpstr>Внедрение новых и модернизированных  систем безопасности </vt:lpstr>
      <vt:lpstr>Слайд 9</vt:lpstr>
      <vt:lpstr>Слайд 10</vt:lpstr>
      <vt:lpstr>Слайд 11</vt:lpstr>
      <vt:lpstr>Обеспечение устойчивой работы энергоблоков</vt:lpstr>
      <vt:lpstr>Технические улучшения</vt:lpstr>
      <vt:lpstr>Противоаварийная готовность.  Уроки аварии на АЭС «Фукусима Дайичи»</vt:lpstr>
      <vt:lpstr>Результаты стресс-тестов на Курской АЭС</vt:lpstr>
      <vt:lpstr>Результаты стресс-тестов на Курской АЭС</vt:lpstr>
      <vt:lpstr>Оборудование закупленное  в рамках реализации дополнительных  проектных решений:</vt:lpstr>
      <vt:lpstr>Слайд 18</vt:lpstr>
      <vt:lpstr>Слайд 19</vt:lpstr>
      <vt:lpstr>Слайд 20</vt:lpstr>
      <vt:lpstr>Динамика изменения численности   работающих пенсионеров и молодежи</vt:lpstr>
      <vt:lpstr>Курская АЭС -2. Краткая информация</vt:lpstr>
      <vt:lpstr>Укрупненный график сооружения Курской АЭС-2 (энергоблоки №1, №2)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konukhova-mg</dc:creator>
  <cp:lastModifiedBy>oot-vur</cp:lastModifiedBy>
  <cp:revision>474</cp:revision>
  <cp:lastPrinted>2014-04-22T05:47:41Z</cp:lastPrinted>
  <dcterms:created xsi:type="dcterms:W3CDTF">2013-07-31T13:45:24Z</dcterms:created>
  <dcterms:modified xsi:type="dcterms:W3CDTF">2014-06-24T07:26:31Z</dcterms:modified>
</cp:coreProperties>
</file>