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notesSlides/notesSlide1.xml" ContentType="application/vnd.openxmlformats-officedocument.presentationml.notesSlide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50" r:id="rId1"/>
    <p:sldMasterId id="2147483818" r:id="rId2"/>
    <p:sldMasterId id="2147483834" r:id="rId3"/>
    <p:sldMasterId id="2147484049" r:id="rId4"/>
  </p:sldMasterIdLst>
  <p:notesMasterIdLst>
    <p:notesMasterId r:id="rId31"/>
  </p:notesMasterIdLst>
  <p:handoutMasterIdLst>
    <p:handoutMasterId r:id="rId32"/>
  </p:handoutMasterIdLst>
  <p:sldIdLst>
    <p:sldId id="775" r:id="rId5"/>
    <p:sldId id="779" r:id="rId6"/>
    <p:sldId id="809" r:id="rId7"/>
    <p:sldId id="810" r:id="rId8"/>
    <p:sldId id="814" r:id="rId9"/>
    <p:sldId id="780" r:id="rId10"/>
    <p:sldId id="781" r:id="rId11"/>
    <p:sldId id="788" r:id="rId12"/>
    <p:sldId id="798" r:id="rId13"/>
    <p:sldId id="827" r:id="rId14"/>
    <p:sldId id="847" r:id="rId15"/>
    <p:sldId id="846" r:id="rId16"/>
    <p:sldId id="829" r:id="rId17"/>
    <p:sldId id="830" r:id="rId18"/>
    <p:sldId id="831" r:id="rId19"/>
    <p:sldId id="849" r:id="rId20"/>
    <p:sldId id="832" r:id="rId21"/>
    <p:sldId id="833" r:id="rId22"/>
    <p:sldId id="843" r:id="rId23"/>
    <p:sldId id="851" r:id="rId24"/>
    <p:sldId id="842" r:id="rId25"/>
    <p:sldId id="716" r:id="rId26"/>
    <p:sldId id="839" r:id="rId27"/>
    <p:sldId id="840" r:id="rId28"/>
    <p:sldId id="821" r:id="rId29"/>
    <p:sldId id="770" r:id="rId30"/>
  </p:sldIdLst>
  <p:sldSz cx="9906000" cy="6858000" type="A4"/>
  <p:notesSz cx="6797675" cy="9874250"/>
  <p:custDataLst>
    <p:tags r:id="rId3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E48216"/>
    <a:srgbClr val="CC9900"/>
    <a:srgbClr val="66CCFF"/>
    <a:srgbClr val="000000"/>
    <a:srgbClr val="00CC00"/>
    <a:srgbClr val="FF6600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41" autoAdjust="0"/>
    <p:restoredTop sz="88306" autoAdjust="0"/>
  </p:normalViewPr>
  <p:slideViewPr>
    <p:cSldViewPr snapToGrid="0">
      <p:cViewPr>
        <p:scale>
          <a:sx n="90" d="100"/>
          <a:sy n="90" d="100"/>
        </p:scale>
        <p:origin x="-708" y="-72"/>
      </p:cViewPr>
      <p:guideLst>
        <p:guide orient="horz" pos="2155"/>
        <p:guide pos="2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86" tIns="45745" rIns="91486" bIns="45745" numCol="1" anchor="t" anchorCtr="0" compatLnSpc="1">
            <a:prstTxWarp prst="textNoShape">
              <a:avLst/>
            </a:prstTxWarp>
          </a:bodyPr>
          <a:lstStyle>
            <a:lvl1pPr defTabSz="916589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86" tIns="45745" rIns="91486" bIns="45745" numCol="1" anchor="t" anchorCtr="0" compatLnSpc="1">
            <a:prstTxWarp prst="textNoShape">
              <a:avLst/>
            </a:prstTxWarp>
          </a:bodyPr>
          <a:lstStyle>
            <a:lvl1pPr algn="r" defTabSz="916589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86" tIns="45745" rIns="91486" bIns="45745" numCol="1" anchor="b" anchorCtr="0" compatLnSpc="1">
            <a:prstTxWarp prst="textNoShape">
              <a:avLst/>
            </a:prstTxWarp>
          </a:bodyPr>
          <a:lstStyle>
            <a:lvl1pPr defTabSz="916589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86" tIns="45745" rIns="91486" bIns="45745" numCol="1" anchor="b" anchorCtr="0" compatLnSpc="1">
            <a:prstTxWarp prst="textNoShape">
              <a:avLst/>
            </a:prstTxWarp>
          </a:bodyPr>
          <a:lstStyle>
            <a:lvl1pPr algn="r" defTabSz="916589">
              <a:defRPr sz="1200"/>
            </a:lvl1pPr>
          </a:lstStyle>
          <a:p>
            <a:pPr>
              <a:defRPr/>
            </a:pPr>
            <a:fld id="{BCF612F3-601B-41D2-B290-FC3FAADB2E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3345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545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982" tIns="44999" rIns="89982" bIns="44999" numCol="1" anchor="t" anchorCtr="0" compatLnSpc="1">
            <a:prstTxWarp prst="textNoShape">
              <a:avLst/>
            </a:prstTxWarp>
          </a:bodyPr>
          <a:lstStyle>
            <a:lvl1pPr defTabSz="900786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6545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982" tIns="44999" rIns="89982" bIns="44999" numCol="1" anchor="t" anchorCtr="0" compatLnSpc="1">
            <a:prstTxWarp prst="textNoShape">
              <a:avLst/>
            </a:prstTxWarp>
          </a:bodyPr>
          <a:lstStyle>
            <a:lvl1pPr algn="r" defTabSz="900786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4213" y="730250"/>
            <a:ext cx="538321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0588" y="4699000"/>
            <a:ext cx="4967287" cy="445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982" tIns="44999" rIns="89982" bIns="4499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Click to edit Master text styles</a:t>
            </a:r>
          </a:p>
          <a:p>
            <a:pPr lvl="1"/>
            <a:r>
              <a:rPr lang="ru-RU" noProof="0" smtClean="0"/>
              <a:t>Second level</a:t>
            </a:r>
          </a:p>
          <a:p>
            <a:pPr lvl="2"/>
            <a:r>
              <a:rPr lang="ru-RU" noProof="0" smtClean="0"/>
              <a:t>Third level</a:t>
            </a:r>
          </a:p>
          <a:p>
            <a:pPr lvl="3"/>
            <a:r>
              <a:rPr lang="ru-RU" noProof="0" smtClean="0"/>
              <a:t>Fourth level</a:t>
            </a:r>
          </a:p>
          <a:p>
            <a:pPr lvl="4"/>
            <a:r>
              <a:rPr lang="ru-RU" noProof="0" smtClean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1175"/>
            <a:ext cx="29654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982" tIns="44999" rIns="89982" bIns="44999" numCol="1" anchor="b" anchorCtr="0" compatLnSpc="1">
            <a:prstTxWarp prst="textNoShape">
              <a:avLst/>
            </a:prstTxWarp>
          </a:bodyPr>
          <a:lstStyle>
            <a:lvl1pPr defTabSz="900786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01175"/>
            <a:ext cx="29654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982" tIns="44999" rIns="89982" bIns="44999" numCol="1" anchor="b" anchorCtr="0" compatLnSpc="1">
            <a:prstTxWarp prst="textNoShape">
              <a:avLst/>
            </a:prstTxWarp>
          </a:bodyPr>
          <a:lstStyle>
            <a:lvl1pPr algn="r" defTabSz="900786">
              <a:defRPr sz="1200"/>
            </a:lvl1pPr>
          </a:lstStyle>
          <a:p>
            <a:pPr>
              <a:defRPr/>
            </a:pPr>
            <a:fld id="{F55AE214-59E9-4CB6-9F8E-8CF3C2AA2A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3237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indent="357188" eaLnBrk="1" hangingPunct="1"/>
            <a:r>
              <a:rPr lang="ru-RU" smtClean="0"/>
              <a:t>В компетенцию Госкорпорации «Росатом» как органа управления использованием атомной энергии входят следующие основные функции:</a:t>
            </a:r>
          </a:p>
          <a:p>
            <a:pPr indent="357188" eaLnBrk="1" hangingPunct="1"/>
            <a:r>
              <a:rPr lang="ru-RU" smtClean="0"/>
              <a:t>проведение государственной научно-технической, инвестиционной и структурной политики в области использования атомной энергии;</a:t>
            </a:r>
          </a:p>
          <a:p>
            <a:pPr indent="357188" eaLnBrk="1" hangingPunct="1"/>
            <a:r>
              <a:rPr lang="ru-RU" smtClean="0"/>
              <a:t>нормативно-правовое регулирование в установленной сфере деятельности;</a:t>
            </a:r>
          </a:p>
          <a:p>
            <a:pPr indent="357188" eaLnBrk="1" hangingPunct="1"/>
            <a:r>
              <a:rPr lang="ru-RU" smtClean="0"/>
              <a:t>разработка и реализация мер по обеспечению безопасности при использовании атомной энергии;</a:t>
            </a:r>
          </a:p>
          <a:p>
            <a:pPr indent="357188" eaLnBrk="1" hangingPunct="1"/>
            <a:r>
              <a:rPr lang="ru-RU" smtClean="0"/>
              <a:t>разработка и согласование норм и правил в области использования атомной энергии;</a:t>
            </a:r>
          </a:p>
          <a:p>
            <a:pPr indent="357188" eaLnBrk="1" hangingPunct="1"/>
            <a:r>
              <a:rPr lang="ru-RU" smtClean="0"/>
              <a:t>организация готовности сил и средств к действиям в случае чрезвычайных ситуаций на объектах использования атомной энергии и государственный контроль за выполнением мероприятий по их предупреждению;</a:t>
            </a:r>
          </a:p>
          <a:p>
            <a:pPr indent="357188" eaLnBrk="1" hangingPunct="1"/>
            <a:r>
              <a:rPr lang="ru-RU" smtClean="0"/>
              <a:t>государственный учет и контроль ядерных материалов и радиоактивных веществ, обеспечение физической защиты.</a:t>
            </a:r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8525"/>
            <a:fld id="{59FEC0EF-9C9A-4A6A-846A-30F79755FF0C}" type="slidenum">
              <a:rPr lang="ru-RU" smtClean="0"/>
              <a:pPr defTabSz="898525"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 txBox="1">
            <a:spLocks noGrp="1" noChangeArrowheads="1"/>
          </p:cNvSpPr>
          <p:nvPr/>
        </p:nvSpPr>
        <p:spPr bwMode="auto">
          <a:xfrm>
            <a:off x="3849688" y="9378950"/>
            <a:ext cx="2944812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593" tIns="46588" rIns="89593" bIns="46588" anchor="b"/>
          <a:lstStyle/>
          <a:p>
            <a:pPr algn="r" defTabSz="449263"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fld id="{9327E794-F93F-4DCC-B0E3-30056C8F65A1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 defTabSz="449263"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</a:pPr>
              <a:t>12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9155" name="Text Box 1"/>
          <p:cNvSpPr txBox="1">
            <a:spLocks noChangeArrowheads="1"/>
          </p:cNvSpPr>
          <p:nvPr/>
        </p:nvSpPr>
        <p:spPr bwMode="auto">
          <a:xfrm>
            <a:off x="3849688" y="9378950"/>
            <a:ext cx="2946400" cy="493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593" tIns="46588" rIns="89593" bIns="46588" anchor="b"/>
          <a:lstStyle/>
          <a:p>
            <a:pPr algn="r" defTabSz="449263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40A6FCDD-3EEF-4EB5-853C-3CE30517743D}" type="slidenum">
              <a:rPr lang="ru-RU" sz="1200">
                <a:solidFill>
                  <a:srgbClr val="414142"/>
                </a:solidFill>
              </a:rPr>
              <a:pPr algn="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12</a:t>
            </a:fld>
            <a:endParaRPr lang="ru-RU" sz="1200">
              <a:solidFill>
                <a:srgbClr val="414142"/>
              </a:solidFill>
            </a:endParaRPr>
          </a:p>
        </p:txBody>
      </p:sp>
      <p:sp>
        <p:nvSpPr>
          <p:cNvPr id="491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666750"/>
            <a:ext cx="7065963" cy="4892675"/>
          </a:xfrm>
          <a:solidFill>
            <a:srgbClr val="FFFFFF"/>
          </a:solidFill>
          <a:ln/>
        </p:spPr>
      </p:sp>
      <p:sp>
        <p:nvSpPr>
          <p:cNvPr id="4915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1663" y="5753100"/>
            <a:ext cx="5873750" cy="3609975"/>
          </a:xfrm>
          <a:noFill/>
          <a:ln/>
        </p:spPr>
        <p:txBody>
          <a:bodyPr wrap="none" lIns="89593" tIns="46588" rIns="89593" bIns="46588" anchor="ctr"/>
          <a:lstStyle/>
          <a:p>
            <a:pPr defTabSz="444500" eaLnBrk="1" hangingPunct="1">
              <a:spcBef>
                <a:spcPts val="450"/>
              </a:spcBef>
              <a:tabLst>
                <a:tab pos="0" algn="l"/>
                <a:tab pos="908050" algn="l"/>
                <a:tab pos="1817688" algn="l"/>
                <a:tab pos="2728913" algn="l"/>
                <a:tab pos="3638550" algn="l"/>
                <a:tab pos="4549775" algn="l"/>
                <a:tab pos="5459413" algn="l"/>
                <a:tab pos="6370638" algn="l"/>
                <a:tab pos="7280275" algn="l"/>
                <a:tab pos="8191500" algn="l"/>
                <a:tab pos="9101138" algn="l"/>
                <a:tab pos="10012363" algn="l"/>
              </a:tabLst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 txBox="1">
            <a:spLocks noGrp="1" noChangeArrowheads="1"/>
          </p:cNvSpPr>
          <p:nvPr/>
        </p:nvSpPr>
        <p:spPr bwMode="auto">
          <a:xfrm>
            <a:off x="3849688" y="9378950"/>
            <a:ext cx="2944812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593" tIns="46588" rIns="89593" bIns="46588" anchor="b"/>
          <a:lstStyle/>
          <a:p>
            <a:pPr algn="r" defTabSz="449263"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fld id="{3EAF999A-5B3D-441C-BD88-878F5C9B1148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 defTabSz="449263"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</a:pPr>
              <a:t>13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0179" name="Text Box 1"/>
          <p:cNvSpPr txBox="1">
            <a:spLocks noChangeArrowheads="1"/>
          </p:cNvSpPr>
          <p:nvPr/>
        </p:nvSpPr>
        <p:spPr bwMode="auto">
          <a:xfrm>
            <a:off x="3849688" y="9378950"/>
            <a:ext cx="2946400" cy="493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593" tIns="46588" rIns="89593" bIns="46588" anchor="b"/>
          <a:lstStyle/>
          <a:p>
            <a:pPr algn="r" defTabSz="449263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450680C8-96CD-42CA-AA84-45957675CDD9}" type="slidenum">
              <a:rPr lang="ru-RU" sz="1200">
                <a:solidFill>
                  <a:srgbClr val="414142"/>
                </a:solidFill>
              </a:rPr>
              <a:pPr algn="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13</a:t>
            </a:fld>
            <a:endParaRPr lang="ru-RU" sz="1200">
              <a:solidFill>
                <a:srgbClr val="414142"/>
              </a:solidFill>
            </a:endParaRPr>
          </a:p>
        </p:txBody>
      </p:sp>
      <p:sp>
        <p:nvSpPr>
          <p:cNvPr id="501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666750"/>
            <a:ext cx="7065963" cy="4892675"/>
          </a:xfrm>
          <a:solidFill>
            <a:srgbClr val="FFFFFF"/>
          </a:solidFill>
          <a:ln/>
        </p:spPr>
      </p:sp>
      <p:sp>
        <p:nvSpPr>
          <p:cNvPr id="5018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1663" y="5753100"/>
            <a:ext cx="5873750" cy="3609975"/>
          </a:xfrm>
          <a:noFill/>
          <a:ln/>
        </p:spPr>
        <p:txBody>
          <a:bodyPr wrap="none" lIns="89593" tIns="46588" rIns="89593" bIns="46588" anchor="ctr"/>
          <a:lstStyle/>
          <a:p>
            <a:pPr defTabSz="444500" eaLnBrk="1" hangingPunct="1">
              <a:spcBef>
                <a:spcPts val="450"/>
              </a:spcBef>
              <a:tabLst>
                <a:tab pos="0" algn="l"/>
                <a:tab pos="908050" algn="l"/>
                <a:tab pos="1817688" algn="l"/>
                <a:tab pos="2728913" algn="l"/>
                <a:tab pos="3638550" algn="l"/>
                <a:tab pos="4549775" algn="l"/>
                <a:tab pos="5459413" algn="l"/>
                <a:tab pos="6370638" algn="l"/>
                <a:tab pos="7280275" algn="l"/>
                <a:tab pos="8191500" algn="l"/>
                <a:tab pos="9101138" algn="l"/>
                <a:tab pos="10012363" algn="l"/>
              </a:tabLst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849688" y="9378950"/>
            <a:ext cx="2944812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593" tIns="46588" rIns="89593" bIns="46588" anchor="b"/>
          <a:lstStyle/>
          <a:p>
            <a:pPr algn="r" defTabSz="449263"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fld id="{267E9D3B-B5B6-4760-AB1D-29E737ECCAF7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 defTabSz="449263"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</a:pPr>
              <a:t>16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1203" name="Text Box 1"/>
          <p:cNvSpPr txBox="1">
            <a:spLocks noChangeArrowheads="1"/>
          </p:cNvSpPr>
          <p:nvPr/>
        </p:nvSpPr>
        <p:spPr bwMode="auto">
          <a:xfrm>
            <a:off x="3849688" y="9378950"/>
            <a:ext cx="2946400" cy="493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593" tIns="46588" rIns="89593" bIns="46588" anchor="b"/>
          <a:lstStyle/>
          <a:p>
            <a:pPr algn="r" defTabSz="449263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86FBB00C-608A-4AC6-863A-630F3F78DD84}" type="slidenum">
              <a:rPr lang="ru-RU" sz="1200">
                <a:solidFill>
                  <a:srgbClr val="414142"/>
                </a:solidFill>
              </a:rPr>
              <a:pPr algn="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16</a:t>
            </a:fld>
            <a:endParaRPr lang="ru-RU" sz="1200">
              <a:solidFill>
                <a:srgbClr val="414142"/>
              </a:solidFill>
            </a:endParaRPr>
          </a:p>
        </p:txBody>
      </p:sp>
      <p:sp>
        <p:nvSpPr>
          <p:cNvPr id="512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666750"/>
            <a:ext cx="7065963" cy="4892675"/>
          </a:xfrm>
          <a:solidFill>
            <a:srgbClr val="FFFFFF"/>
          </a:solidFill>
          <a:ln/>
        </p:spPr>
      </p:sp>
      <p:sp>
        <p:nvSpPr>
          <p:cNvPr id="5120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1663" y="5753100"/>
            <a:ext cx="5873750" cy="3609975"/>
          </a:xfrm>
          <a:noFill/>
          <a:ln/>
        </p:spPr>
        <p:txBody>
          <a:bodyPr wrap="none" lIns="89593" tIns="46588" rIns="89593" bIns="46588" anchor="ctr"/>
          <a:lstStyle/>
          <a:p>
            <a:pPr defTabSz="444500" eaLnBrk="1" hangingPunct="1">
              <a:spcBef>
                <a:spcPts val="450"/>
              </a:spcBef>
              <a:tabLst>
                <a:tab pos="0" algn="l"/>
                <a:tab pos="908050" algn="l"/>
                <a:tab pos="1817688" algn="l"/>
                <a:tab pos="2728913" algn="l"/>
                <a:tab pos="3638550" algn="l"/>
                <a:tab pos="4549775" algn="l"/>
                <a:tab pos="5459413" algn="l"/>
                <a:tab pos="6370638" algn="l"/>
                <a:tab pos="7280275" algn="l"/>
                <a:tab pos="8191500" algn="l"/>
                <a:tab pos="9101138" algn="l"/>
                <a:tab pos="10012363" algn="l"/>
              </a:tabLst>
            </a:pPr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 txBox="1">
            <a:spLocks noGrp="1" noChangeArrowheads="1"/>
          </p:cNvSpPr>
          <p:nvPr/>
        </p:nvSpPr>
        <p:spPr bwMode="auto">
          <a:xfrm>
            <a:off x="3849688" y="9378950"/>
            <a:ext cx="2944812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593" tIns="46588" rIns="89593" bIns="46588" anchor="b"/>
          <a:lstStyle/>
          <a:p>
            <a:pPr algn="r" defTabSz="449263"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fld id="{884F63E3-7413-48EB-AD0C-C8AC9D091F21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 defTabSz="449263"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</a:pPr>
              <a:t>17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2227" name="Text Box 1"/>
          <p:cNvSpPr txBox="1">
            <a:spLocks noChangeArrowheads="1"/>
          </p:cNvSpPr>
          <p:nvPr/>
        </p:nvSpPr>
        <p:spPr bwMode="auto">
          <a:xfrm>
            <a:off x="3849688" y="9378950"/>
            <a:ext cx="2946400" cy="493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593" tIns="46588" rIns="89593" bIns="46588" anchor="b"/>
          <a:lstStyle/>
          <a:p>
            <a:pPr algn="r" defTabSz="449263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E0CE8A9F-F74B-462B-9850-1EBF6B38F278}" type="slidenum">
              <a:rPr lang="ru-RU" sz="1200">
                <a:solidFill>
                  <a:srgbClr val="414142"/>
                </a:solidFill>
              </a:rPr>
              <a:pPr algn="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17</a:t>
            </a:fld>
            <a:endParaRPr lang="ru-RU" sz="1200">
              <a:solidFill>
                <a:srgbClr val="414142"/>
              </a:solidFill>
            </a:endParaRPr>
          </a:p>
        </p:txBody>
      </p:sp>
      <p:sp>
        <p:nvSpPr>
          <p:cNvPr id="522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666750"/>
            <a:ext cx="7065963" cy="4892675"/>
          </a:xfrm>
          <a:solidFill>
            <a:srgbClr val="FFFFFF"/>
          </a:solidFill>
          <a:ln/>
        </p:spPr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1663" y="5753100"/>
            <a:ext cx="5873750" cy="3609975"/>
          </a:xfrm>
          <a:noFill/>
          <a:ln/>
        </p:spPr>
        <p:txBody>
          <a:bodyPr wrap="none" lIns="89593" tIns="46588" rIns="89593" bIns="46588" anchor="ctr"/>
          <a:lstStyle/>
          <a:p>
            <a:pPr defTabSz="444500" eaLnBrk="1" hangingPunct="1">
              <a:spcBef>
                <a:spcPts val="450"/>
              </a:spcBef>
              <a:tabLst>
                <a:tab pos="0" algn="l"/>
                <a:tab pos="908050" algn="l"/>
                <a:tab pos="1817688" algn="l"/>
                <a:tab pos="2728913" algn="l"/>
                <a:tab pos="3638550" algn="l"/>
                <a:tab pos="4549775" algn="l"/>
                <a:tab pos="5459413" algn="l"/>
                <a:tab pos="6370638" algn="l"/>
                <a:tab pos="7280275" algn="l"/>
                <a:tab pos="8191500" algn="l"/>
                <a:tab pos="9101138" algn="l"/>
                <a:tab pos="10012363" algn="l"/>
              </a:tabLst>
            </a:pPr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0894"/>
            <a:fld id="{7E223BEA-0A11-4DE7-8439-6FB87074335C}" type="slidenum">
              <a:rPr lang="ru-RU" smtClean="0"/>
              <a:pPr defTabSz="900894"/>
              <a:t>19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На каждом барьере система должна выявлять </a:t>
            </a:r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8525"/>
            <a:fld id="{D6EDF04A-5E35-40DC-A8BA-86E957771A6D}" type="slidenum">
              <a:rPr lang="ru-RU" smtClean="0"/>
              <a:pPr defTabSz="898525"/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728663"/>
            <a:ext cx="5383212" cy="3727450"/>
          </a:xfrm>
          <a:ln/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>
          <a:xfrm>
            <a:off x="890588" y="4697413"/>
            <a:ext cx="4967287" cy="4462462"/>
          </a:xfrm>
          <a:noFill/>
          <a:ln/>
        </p:spPr>
        <p:txBody>
          <a:bodyPr lIns="89938" tIns="44979" rIns="89938" bIns="44979"/>
          <a:lstStyle/>
          <a:p>
            <a:endParaRPr lang="ru-RU" smtClean="0"/>
          </a:p>
        </p:txBody>
      </p:sp>
      <p:sp>
        <p:nvSpPr>
          <p:cNvPr id="55300" name="Номер слайда 3"/>
          <p:cNvSpPr txBox="1">
            <a:spLocks noGrp="1"/>
          </p:cNvSpPr>
          <p:nvPr/>
        </p:nvSpPr>
        <p:spPr bwMode="auto">
          <a:xfrm>
            <a:off x="3856038" y="9401175"/>
            <a:ext cx="29654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946" tIns="44983" rIns="89946" bIns="44983" anchor="b"/>
          <a:lstStyle/>
          <a:p>
            <a:pPr algn="r" defTabSz="904875"/>
            <a:fld id="{9547A8E5-2F2C-4C60-B558-070C08185828}" type="slidenum">
              <a:rPr lang="ru-RU" sz="1200" b="0"/>
              <a:pPr algn="r" defTabSz="904875"/>
              <a:t>21</a:t>
            </a:fld>
            <a:endParaRPr lang="ru-RU" sz="1200" b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89991" tIns="45003" rIns="89991" bIns="45003"/>
          <a:lstStyle/>
          <a:p>
            <a:endParaRPr lang="ru-RU" smtClean="0"/>
          </a:p>
        </p:txBody>
      </p:sp>
      <p:sp>
        <p:nvSpPr>
          <p:cNvPr id="58372" name="Номер слайда 3"/>
          <p:cNvSpPr txBox="1">
            <a:spLocks noGrp="1"/>
          </p:cNvSpPr>
          <p:nvPr/>
        </p:nvSpPr>
        <p:spPr bwMode="auto">
          <a:xfrm>
            <a:off x="3856038" y="9401175"/>
            <a:ext cx="29654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991" tIns="45003" rIns="89991" bIns="45003" anchor="b"/>
          <a:lstStyle/>
          <a:p>
            <a:pPr algn="r" defTabSz="904875"/>
            <a:fld id="{41BF7B82-5FCC-4A5C-8B7B-FF14E824992A}" type="slidenum">
              <a:rPr lang="ru-RU" sz="1200"/>
              <a:pPr algn="r" defTabSz="904875"/>
              <a:t>25</a:t>
            </a:fld>
            <a:endParaRPr lang="ru-RU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5" Type="http://schemas.openxmlformats.org/officeDocument/2006/relationships/hyperlink" Target="http://www.rosatom.ru/" TargetMode="External"/><Relationship Id="rId4" Type="http://schemas.openxmlformats.org/officeDocument/2006/relationships/oleObject" Target="../embeddings/oleObject2.bin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print"/>
          <a:srcRect l="19760" t="20378" r="11069" b="63089"/>
          <a:stretch>
            <a:fillRect/>
          </a:stretch>
        </p:blipFill>
        <p:spPr bwMode="auto">
          <a:xfrm>
            <a:off x="12700" y="190500"/>
            <a:ext cx="9893300" cy="18446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 cstate="print"/>
          <a:srcRect l="43388" t="65187" r="11069" b="12440"/>
          <a:stretch>
            <a:fillRect/>
          </a:stretch>
        </p:blipFill>
        <p:spPr bwMode="auto">
          <a:xfrm>
            <a:off x="4186238" y="4676775"/>
            <a:ext cx="5734050" cy="2195513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8" y="274639"/>
            <a:ext cx="65341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1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8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AutoShape 3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3">
            <a:hlinkClick r:id="rId5"/>
          </p:cNvPr>
          <p:cNvSpPr txBox="1">
            <a:spLocks noChangeArrowheads="1"/>
          </p:cNvSpPr>
          <p:nvPr/>
        </p:nvSpPr>
        <p:spPr bwMode="auto">
          <a:xfrm>
            <a:off x="4457700" y="6638925"/>
            <a:ext cx="1036638" cy="153988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ru-RU" sz="1000" smtClean="0">
                <a:solidFill>
                  <a:srgbClr val="003274"/>
                </a:solidFill>
                <a:hlinkClick r:id="rId5"/>
              </a:rPr>
              <a:t>www.rosatom.ru</a:t>
            </a:r>
            <a:r>
              <a:rPr lang="ru-RU" sz="1000" smtClean="0">
                <a:solidFill>
                  <a:srgbClr val="003274"/>
                </a:solidFill>
              </a:rPr>
              <a:t> </a:t>
            </a:r>
          </a:p>
        </p:txBody>
      </p:sp>
      <p:sp>
        <p:nvSpPr>
          <p:cNvPr id="6" name="Line 15"/>
          <p:cNvSpPr>
            <a:spLocks noChangeShapeType="1"/>
          </p:cNvSpPr>
          <p:nvPr/>
        </p:nvSpPr>
        <p:spPr bwMode="auto">
          <a:xfrm>
            <a:off x="495300" y="6596063"/>
            <a:ext cx="891540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endParaRPr lang="ru-RU"/>
          </a:p>
        </p:txBody>
      </p:sp>
      <p:sp>
        <p:nvSpPr>
          <p:cNvPr id="7" name="Line 16"/>
          <p:cNvSpPr>
            <a:spLocks noChangeShapeType="1"/>
          </p:cNvSpPr>
          <p:nvPr/>
        </p:nvSpPr>
        <p:spPr bwMode="auto">
          <a:xfrm>
            <a:off x="495300" y="1055688"/>
            <a:ext cx="8915400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endParaRPr lang="ru-RU"/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9258300" y="6673850"/>
            <a:ext cx="190500" cy="133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defRPr/>
            </a:pPr>
            <a:fld id="{1DA2451A-6633-463A-98E2-9E6FDF93B7E8}" type="slidenum">
              <a:rPr lang="ru-RU" sz="900" b="0" smtClean="0"/>
              <a:pPr algn="r" eaLnBrk="1" hangingPunct="1">
                <a:defRPr/>
              </a:pPr>
              <a:t>‹#›</a:t>
            </a:fld>
            <a:endParaRPr lang="ru-RU" sz="900" b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483" y="0"/>
            <a:ext cx="8503617" cy="962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72484" y="1571612"/>
            <a:ext cx="9361793" cy="4702188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9026525" y="6480175"/>
            <a:ext cx="879475" cy="3778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7F0817-B0C6-4ACC-9ACD-9BBEF10EC0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44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982912-37D8-4D73-99AE-4BE48C832C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42BBB-F7EA-4932-B44F-F9EC35FAF0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19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672853-EBD3-4366-AE4A-DF7765F81F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7349" y="1125538"/>
            <a:ext cx="448005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52506" y="1125538"/>
            <a:ext cx="448177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27FDE-6CA9-40E8-A83E-F4FB24134D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90CED-F1CB-4369-9E8A-69A4CB604B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727" y="0"/>
            <a:ext cx="8504370" cy="962025"/>
          </a:xfrm>
        </p:spPr>
        <p:txBody>
          <a:bodyPr/>
          <a:lstStyle>
            <a:lvl1pPr>
              <a:lnSpc>
                <a:spcPct val="85000"/>
              </a:lnSpc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83887-8A07-4A04-9F18-EE987D5237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7BA18-4C35-4F28-AF5A-16710C5053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52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2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7CE3E5-51CA-4BB0-A271-10062C2FA6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FED06-70F4-4499-8C0B-B822630BA5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8F0B1B-AEB1-41E5-97C2-FD38A447A2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53836" y="0"/>
            <a:ext cx="2280444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7345" y="0"/>
            <a:ext cx="6681390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AA656-C88C-41F7-9C5F-2764FFF55F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339" y="0"/>
            <a:ext cx="8268758" cy="962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507339" y="1125538"/>
            <a:ext cx="9126934" cy="5148262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DC60DC-C420-4B9B-A43E-BB91C5B608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TK2007 TitleAn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265200" y="597619"/>
            <a:ext cx="9369425" cy="332399"/>
          </a:xfrm>
          <a:prstGeom prst="rect">
            <a:avLst/>
          </a:prstGeom>
        </p:spPr>
        <p:txBody>
          <a:bodyPr rtlCol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65200" y="2091602"/>
            <a:ext cx="9369425" cy="1778949"/>
          </a:xfrm>
        </p:spPr>
        <p:txBody>
          <a:bodyPr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8AF02B-FB5F-4DB2-BEBC-93DD9D9EE3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ATK2007 Blank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835E5-EEA9-4EB5-ABC0-B9493803FC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TK2007 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38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EB4EC6-F5F7-4678-9BC3-B4D9C710DE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C8B79F-316B-4E71-8F61-A8CACD1964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18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1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ADC2D-8198-4C1B-B05D-3D262CA1D2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7346" y="1125538"/>
            <a:ext cx="448005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52503" y="1125538"/>
            <a:ext cx="448177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95B13-B3BC-4185-89BE-ED16B242A6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67CD89-59A0-411B-AF76-5F1A56A688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727" y="0"/>
            <a:ext cx="8504370" cy="962025"/>
          </a:xfrm>
        </p:spPr>
        <p:txBody>
          <a:bodyPr/>
          <a:lstStyle>
            <a:lvl1pPr>
              <a:lnSpc>
                <a:spcPct val="85000"/>
              </a:lnSpc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1EDA5C-75D6-417E-A51E-C7D485CC9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2CB1D-168E-4D89-BBF9-840FF1E85E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52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2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A33879-A829-4F28-A2BB-5B41E52D18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16AE4-0073-4EDB-A2A9-3208D01CE1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7D02F9-DB49-4886-A3D1-8F85348949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53836" y="0"/>
            <a:ext cx="2280444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7345" y="0"/>
            <a:ext cx="6681390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7834BF-4B4E-4663-B1C4-7C1EEDBFA3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339" y="0"/>
            <a:ext cx="8268758" cy="962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507339" y="1125538"/>
            <a:ext cx="9126934" cy="5148262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0D10D-B034-496A-B469-D03B23D2C8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3" y="1600204"/>
            <a:ext cx="43815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199" y="1600204"/>
            <a:ext cx="43815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TK2007 TitleAn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265200" y="597613"/>
            <a:ext cx="9369425" cy="332399"/>
          </a:xfrm>
          <a:prstGeom prst="rect">
            <a:avLst/>
          </a:prstGeom>
        </p:spPr>
        <p:txBody>
          <a:bodyPr rtlCol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65200" y="2091602"/>
            <a:ext cx="9369425" cy="1778949"/>
          </a:xfrm>
        </p:spPr>
        <p:txBody>
          <a:bodyPr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F3847-664B-4BCA-A440-DCF645282F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ATK2007 Blank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3D67E-F174-4350-BBB2-9E3949F3EC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TK2007 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07346" y="77790"/>
            <a:ext cx="8891323" cy="9032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7346" y="1557339"/>
            <a:ext cx="4363111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035550" y="1557339"/>
            <a:ext cx="4363112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07346" y="3897313"/>
            <a:ext cx="4363111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5550" y="3897313"/>
            <a:ext cx="4363112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9026525" y="6448425"/>
            <a:ext cx="879475" cy="377825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05E3733-D987-4FB9-80CD-5E17EBE7D5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32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EBAB9-7A6A-44F0-A9C1-EC21D30482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39110-7E11-45AE-94AC-A4D88B1037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7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C2981-99B1-4CAE-B92A-3E2D9F24B0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7343" y="1125538"/>
            <a:ext cx="448005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52500" y="1125538"/>
            <a:ext cx="448177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C19F2-6401-4C4A-B5D5-45E85A33C3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4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4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E8B3D-DC8E-4CAE-9B71-F8ED0162B1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8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8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727" y="0"/>
            <a:ext cx="8504370" cy="962025"/>
          </a:xfrm>
        </p:spPr>
        <p:txBody>
          <a:bodyPr/>
          <a:lstStyle>
            <a:lvl1pPr>
              <a:lnSpc>
                <a:spcPct val="85000"/>
              </a:lnSpc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56F5D0-A85D-4F64-A7AB-23976FF4A8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D1246-139A-4A80-B51E-481D424F18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52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2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7DFCF3-1559-4E5C-9889-625C25D24E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CBBAE-7B14-4626-836B-34F3D70AE0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BF898E-7354-4339-8E80-1E10137BBC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53833" y="0"/>
            <a:ext cx="2280444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7343" y="0"/>
            <a:ext cx="6681390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CCA9C0-278F-4A79-A818-D7AB50924A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339" y="0"/>
            <a:ext cx="8268758" cy="962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507339" y="1125538"/>
            <a:ext cx="9126934" cy="5148262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24E043-8DEA-4489-BBA1-7858E1480A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TK2007 TitleAn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265200" y="597607"/>
            <a:ext cx="9369425" cy="332399"/>
          </a:xfrm>
          <a:prstGeom prst="rect">
            <a:avLst/>
          </a:prstGeom>
        </p:spPr>
        <p:txBody>
          <a:bodyPr rtlCol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65200" y="2091602"/>
            <a:ext cx="9369425" cy="1778949"/>
          </a:xfrm>
        </p:spPr>
        <p:txBody>
          <a:bodyPr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F5EA3C-6CE9-4F85-8B0F-9D00F4072E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ATK2007 Blank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DEB6C7-473A-496A-8564-F7F3732408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TK2007 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07343" y="77790"/>
            <a:ext cx="8891323" cy="9032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7343" y="1557344"/>
            <a:ext cx="4363111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035550" y="1557344"/>
            <a:ext cx="4363112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07343" y="3897314"/>
            <a:ext cx="4363111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5550" y="3897314"/>
            <a:ext cx="4363112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9026525" y="6448425"/>
            <a:ext cx="879475" cy="377825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E7A71BC-E27C-408F-B669-BB43395A43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2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hyperlink" Target="http://www.rosatom.ru/" TargetMode="Externa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0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19" Type="http://schemas.openxmlformats.org/officeDocument/2006/relationships/image" Target="../media/image4.jpeg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Relationship Id="rId22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7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4.xml"/><Relationship Id="rId19" Type="http://schemas.openxmlformats.org/officeDocument/2006/relationships/image" Target="../media/image4.jpeg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Rectangle 11" hidden="1"/>
          <p:cNvGraphicFramePr>
            <a:graphicFrameLocks/>
          </p:cNvGraphicFramePr>
          <p:nvPr>
            <p:custDataLst>
              <p:tags r:id="rId15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think-cell Slide" r:id="rId18" imgW="0" imgH="0" progId="">
                  <p:embed/>
                </p:oleObj>
              </mc:Choice>
              <mc:Fallback>
                <p:oleObj name="think-cell Slide" r:id="rId18" imgW="0" imgH="0" progId="">
                  <p:embed/>
                  <p:pic>
                    <p:nvPicPr>
                      <p:cNvPr id="0" name="AutoShape 3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7"/>
          <p:cNvSpPr>
            <a:spLocks noGrp="1" noChangeArrowheads="1"/>
          </p:cNvSpPr>
          <p:nvPr>
            <p:ph type="title"/>
            <p:custDataLst>
              <p:tags r:id="rId16"/>
            </p:custDataLst>
          </p:nvPr>
        </p:nvSpPr>
        <p:spPr bwMode="auto">
          <a:xfrm>
            <a:off x="495300" y="274638"/>
            <a:ext cx="89154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title style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  <p:custDataLst>
              <p:tags r:id="rId17"/>
            </p:custDataLst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  <p:sp>
        <p:nvSpPr>
          <p:cNvPr id="2" name="Text Box 3">
            <a:hlinkClick r:id="rId19"/>
          </p:cNvPr>
          <p:cNvSpPr txBox="1">
            <a:spLocks noChangeArrowheads="1"/>
          </p:cNvSpPr>
          <p:nvPr/>
        </p:nvSpPr>
        <p:spPr bwMode="auto">
          <a:xfrm>
            <a:off x="4457700" y="6638925"/>
            <a:ext cx="1036638" cy="153988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ru-RU" sz="1000" smtClean="0">
                <a:solidFill>
                  <a:srgbClr val="003274"/>
                </a:solidFill>
                <a:hlinkClick r:id="rId19"/>
              </a:rPr>
              <a:t>www.rosatom.ru</a:t>
            </a:r>
            <a:r>
              <a:rPr lang="ru-RU" sz="1000" smtClean="0">
                <a:solidFill>
                  <a:srgbClr val="003274"/>
                </a:solidFill>
              </a:rPr>
              <a:t> </a:t>
            </a:r>
          </a:p>
        </p:txBody>
      </p:sp>
      <p:sp>
        <p:nvSpPr>
          <p:cNvPr id="1030" name="Line 15"/>
          <p:cNvSpPr>
            <a:spLocks noChangeShapeType="1"/>
          </p:cNvSpPr>
          <p:nvPr/>
        </p:nvSpPr>
        <p:spPr bwMode="auto">
          <a:xfrm>
            <a:off x="495300" y="6596063"/>
            <a:ext cx="891540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endParaRPr lang="ru-RU"/>
          </a:p>
        </p:txBody>
      </p:sp>
      <p:sp>
        <p:nvSpPr>
          <p:cNvPr id="1031" name="Line 16"/>
          <p:cNvSpPr>
            <a:spLocks noChangeShapeType="1"/>
          </p:cNvSpPr>
          <p:nvPr/>
        </p:nvSpPr>
        <p:spPr bwMode="auto">
          <a:xfrm>
            <a:off x="495300" y="1055688"/>
            <a:ext cx="8915400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endParaRPr lang="ru-RU"/>
          </a:p>
        </p:txBody>
      </p:sp>
      <p:sp>
        <p:nvSpPr>
          <p:cNvPr id="1032" name="Text Box 18"/>
          <p:cNvSpPr txBox="1">
            <a:spLocks noChangeArrowheads="1"/>
          </p:cNvSpPr>
          <p:nvPr/>
        </p:nvSpPr>
        <p:spPr bwMode="auto">
          <a:xfrm>
            <a:off x="9258300" y="6673850"/>
            <a:ext cx="190500" cy="133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defRPr/>
            </a:pPr>
            <a:fld id="{D0AF0F81-8E4C-4F55-A44A-1CD88436A666}" type="slidenum">
              <a:rPr lang="ru-RU" sz="900" b="0" smtClean="0"/>
              <a:pPr algn="r" eaLnBrk="1" hangingPunct="1">
                <a:defRPr/>
              </a:pPr>
              <a:t>‹#›</a:t>
            </a:fld>
            <a:endParaRPr lang="ru-RU" sz="900" b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3" r:id="rId1"/>
    <p:sldLayoutId id="2147484691" r:id="rId2"/>
    <p:sldLayoutId id="2147484692" r:id="rId3"/>
    <p:sldLayoutId id="2147484693" r:id="rId4"/>
    <p:sldLayoutId id="2147484694" r:id="rId5"/>
    <p:sldLayoutId id="2147484695" r:id="rId6"/>
    <p:sldLayoutId id="2147484696" r:id="rId7"/>
    <p:sldLayoutId id="2147484697" r:id="rId8"/>
    <p:sldLayoutId id="2147484698" r:id="rId9"/>
    <p:sldLayoutId id="2147484699" r:id="rId10"/>
    <p:sldLayoutId id="2147484700" r:id="rId11"/>
    <p:sldLayoutId id="2147484744" r:id="rId12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20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21"/>
        </a:buBlip>
        <a:defRPr sz="1600">
          <a:solidFill>
            <a:schemeClr val="tx1"/>
          </a:solidFill>
          <a:latin typeface="+mn-lt"/>
          <a:cs typeface="+mn-cs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21"/>
        </a:buBlip>
        <a:defRPr sz="16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5pPr>
      <a:lvl6pPr marL="2530475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87675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44875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902075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48738" y="6448425"/>
            <a:ext cx="67945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716AE3E-89D9-4EED-8B1F-970376B970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125538"/>
            <a:ext cx="9126538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0"/>
            <a:ext cx="8267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2053" name="navigation8" descr="ujkm,"/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8672513" y="106363"/>
            <a:ext cx="96202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01" r:id="rId1"/>
    <p:sldLayoutId id="2147484702" r:id="rId2"/>
    <p:sldLayoutId id="2147484703" r:id="rId3"/>
    <p:sldLayoutId id="2147484704" r:id="rId4"/>
    <p:sldLayoutId id="2147484705" r:id="rId5"/>
    <p:sldLayoutId id="2147484706" r:id="rId6"/>
    <p:sldLayoutId id="2147484707" r:id="rId7"/>
    <p:sldLayoutId id="2147484708" r:id="rId8"/>
    <p:sldLayoutId id="2147484709" r:id="rId9"/>
    <p:sldLayoutId id="2147484710" r:id="rId10"/>
    <p:sldLayoutId id="2147484711" r:id="rId11"/>
    <p:sldLayoutId id="2147484712" r:id="rId12"/>
    <p:sldLayoutId id="2147484713" r:id="rId13"/>
    <p:sldLayoutId id="2147484714" r:id="rId14"/>
    <p:sldLayoutId id="2147484745" r:id="rId15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9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20"/>
        </a:buBlip>
        <a:defRPr sz="1400">
          <a:solidFill>
            <a:schemeClr val="tx1"/>
          </a:solidFill>
          <a:latin typeface="+mn-lt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20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48738" y="6448425"/>
            <a:ext cx="67945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01E2BBA-FD6B-470E-8F8C-79DC0F6FC8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125538"/>
            <a:ext cx="9126538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0"/>
            <a:ext cx="8267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3077" name="navigation8" descr="ujkm,"/>
          <p:cNvPicPr>
            <a:picLocks noChangeAspect="1" noChangeArrowheads="1"/>
          </p:cNvPicPr>
          <p:nvPr userDrawn="1"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8672513" y="106363"/>
            <a:ext cx="96202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15" r:id="rId1"/>
    <p:sldLayoutId id="2147484716" r:id="rId2"/>
    <p:sldLayoutId id="2147484717" r:id="rId3"/>
    <p:sldLayoutId id="2147484718" r:id="rId4"/>
    <p:sldLayoutId id="2147484719" r:id="rId5"/>
    <p:sldLayoutId id="2147484720" r:id="rId6"/>
    <p:sldLayoutId id="2147484721" r:id="rId7"/>
    <p:sldLayoutId id="2147484722" r:id="rId8"/>
    <p:sldLayoutId id="2147484723" r:id="rId9"/>
    <p:sldLayoutId id="2147484724" r:id="rId10"/>
    <p:sldLayoutId id="2147484725" r:id="rId11"/>
    <p:sldLayoutId id="2147484726" r:id="rId12"/>
    <p:sldLayoutId id="2147484727" r:id="rId13"/>
    <p:sldLayoutId id="2147484728" r:id="rId14"/>
    <p:sldLayoutId id="2147484746" r:id="rId15"/>
    <p:sldLayoutId id="2147484747" r:id="rId16"/>
    <p:sldLayoutId id="2147484748" r:id="rId17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21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22"/>
        </a:buBlip>
        <a:defRPr sz="1400">
          <a:solidFill>
            <a:schemeClr val="tx1"/>
          </a:solidFill>
          <a:latin typeface="+mn-lt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22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48738" y="6448425"/>
            <a:ext cx="67945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BA111E7-0897-457F-BB34-0F7E7BB5FF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125538"/>
            <a:ext cx="9126538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0"/>
            <a:ext cx="8267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4101" name="navigation8" descr="ujkm,"/>
          <p:cNvPicPr>
            <a:picLocks noChangeAspect="1" noChangeArrowheads="1"/>
          </p:cNvPicPr>
          <p:nvPr userDrawn="1"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8672513" y="106363"/>
            <a:ext cx="96202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29" r:id="rId1"/>
    <p:sldLayoutId id="2147484730" r:id="rId2"/>
    <p:sldLayoutId id="2147484731" r:id="rId3"/>
    <p:sldLayoutId id="2147484732" r:id="rId4"/>
    <p:sldLayoutId id="2147484733" r:id="rId5"/>
    <p:sldLayoutId id="2147484734" r:id="rId6"/>
    <p:sldLayoutId id="2147484735" r:id="rId7"/>
    <p:sldLayoutId id="2147484736" r:id="rId8"/>
    <p:sldLayoutId id="2147484737" r:id="rId9"/>
    <p:sldLayoutId id="2147484738" r:id="rId10"/>
    <p:sldLayoutId id="2147484739" r:id="rId11"/>
    <p:sldLayoutId id="2147484740" r:id="rId12"/>
    <p:sldLayoutId id="2147484741" r:id="rId13"/>
    <p:sldLayoutId id="2147484742" r:id="rId14"/>
    <p:sldLayoutId id="2147484749" r:id="rId15"/>
    <p:sldLayoutId id="2147484750" r:id="rId16"/>
    <p:sldLayoutId id="2147484751" r:id="rId17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21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22"/>
        </a:buBlip>
        <a:defRPr sz="1400">
          <a:solidFill>
            <a:schemeClr val="tx1"/>
          </a:solidFill>
          <a:latin typeface="+mn-lt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22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46.xml"/><Relationship Id="rId7" Type="http://schemas.openxmlformats.org/officeDocument/2006/relationships/image" Target="../media/image31.png"/><Relationship Id="rId2" Type="http://schemas.openxmlformats.org/officeDocument/2006/relationships/tags" Target="../tags/tag14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0.emf"/><Relationship Id="rId5" Type="http://schemas.openxmlformats.org/officeDocument/2006/relationships/oleObject" Target="../embeddings/oleObject3.bin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_____Microsoft_Excel_97-20032.xls"/><Relationship Id="rId5" Type="http://schemas.openxmlformats.org/officeDocument/2006/relationships/image" Target="../media/image36.png"/><Relationship Id="rId4" Type="http://schemas.openxmlformats.org/officeDocument/2006/relationships/oleObject" Target="../embeddings/_____Microsoft_Excel_97-20031.xls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1.wmf"/><Relationship Id="rId5" Type="http://schemas.openxmlformats.org/officeDocument/2006/relationships/image" Target="../media/image40.emf"/><Relationship Id="rId4" Type="http://schemas.openxmlformats.org/officeDocument/2006/relationships/oleObject" Target="../embeddings/oleObject4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_____Microsoft_Excel_97-20034.xls"/><Relationship Id="rId5" Type="http://schemas.openxmlformats.org/officeDocument/2006/relationships/image" Target="../media/image42.png"/><Relationship Id="rId4" Type="http://schemas.openxmlformats.org/officeDocument/2006/relationships/oleObject" Target="../embeddings/_____Microsoft_Excel_97-20033.xls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ages.yandex.ru/yandsearch?source=wiz&amp;text=%D0%BA%D0%B8%D1%80%D0%B8%D0%B5%D0%BD%D0%BA%D0%BE%20%D1%81%D0%B5%D1%80%D0%B3%D0%B5%D0%B9%20%D0%B2%D0%BB%D0%B0%D0%B4%D0%B8%D0%BB%D0%B5%D0%BD%D0%BE%D0%B2%D0%B8%D1%87&amp;noreask=1&amp;pos=22&amp;rpt=simage&amp;lr=213&amp;uinfo=sw-1420-sh-637-fw-1195-fh-448-pd-1&amp;img_url=http://image.zn.ua/media/images/original/Jan2011/21144.jpg" TargetMode="Externa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hyperlink" Target="http://images.yandex.ru/yandsearch?p=8&amp;text=%D0%B4%D0%B6%D0%B5%D0%BA%20%D1%83%D1%8D%D0%BB%D1%87&amp;pos=265&amp;uinfo=sw-1420-sh-637-fw-1195-fh-448-pd-1&amp;rpt=simage&amp;img_url=http://www.bilanz.ch/sites/bilanz.ch/files/imagecache/content-imagegallery/image_gallery/welch_17_04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EB4513607114BBE48A2E453992B9154130ED22AEBA09D3E8515287zB33H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tags" Target="../tags/tag159.xml"/><Relationship Id="rId18" Type="http://schemas.openxmlformats.org/officeDocument/2006/relationships/tags" Target="../tags/tag164.xml"/><Relationship Id="rId26" Type="http://schemas.openxmlformats.org/officeDocument/2006/relationships/tags" Target="../tags/tag172.xml"/><Relationship Id="rId39" Type="http://schemas.openxmlformats.org/officeDocument/2006/relationships/tags" Target="../tags/tag185.xml"/><Relationship Id="rId3" Type="http://schemas.openxmlformats.org/officeDocument/2006/relationships/tags" Target="../tags/tag149.xml"/><Relationship Id="rId21" Type="http://schemas.openxmlformats.org/officeDocument/2006/relationships/tags" Target="../tags/tag167.xml"/><Relationship Id="rId34" Type="http://schemas.openxmlformats.org/officeDocument/2006/relationships/tags" Target="../tags/tag180.xml"/><Relationship Id="rId42" Type="http://schemas.openxmlformats.org/officeDocument/2006/relationships/tags" Target="../tags/tag188.xml"/><Relationship Id="rId47" Type="http://schemas.openxmlformats.org/officeDocument/2006/relationships/tags" Target="../tags/tag193.xml"/><Relationship Id="rId7" Type="http://schemas.openxmlformats.org/officeDocument/2006/relationships/tags" Target="../tags/tag153.xml"/><Relationship Id="rId12" Type="http://schemas.openxmlformats.org/officeDocument/2006/relationships/tags" Target="../tags/tag158.xml"/><Relationship Id="rId17" Type="http://schemas.openxmlformats.org/officeDocument/2006/relationships/tags" Target="../tags/tag163.xml"/><Relationship Id="rId25" Type="http://schemas.openxmlformats.org/officeDocument/2006/relationships/tags" Target="../tags/tag171.xml"/><Relationship Id="rId33" Type="http://schemas.openxmlformats.org/officeDocument/2006/relationships/tags" Target="../tags/tag179.xml"/><Relationship Id="rId38" Type="http://schemas.openxmlformats.org/officeDocument/2006/relationships/tags" Target="../tags/tag184.xml"/><Relationship Id="rId46" Type="http://schemas.openxmlformats.org/officeDocument/2006/relationships/tags" Target="../tags/tag192.xml"/><Relationship Id="rId2" Type="http://schemas.openxmlformats.org/officeDocument/2006/relationships/tags" Target="../tags/tag148.xml"/><Relationship Id="rId16" Type="http://schemas.openxmlformats.org/officeDocument/2006/relationships/tags" Target="../tags/tag162.xml"/><Relationship Id="rId20" Type="http://schemas.openxmlformats.org/officeDocument/2006/relationships/tags" Target="../tags/tag166.xml"/><Relationship Id="rId29" Type="http://schemas.openxmlformats.org/officeDocument/2006/relationships/tags" Target="../tags/tag175.xml"/><Relationship Id="rId41" Type="http://schemas.openxmlformats.org/officeDocument/2006/relationships/tags" Target="../tags/tag187.xml"/><Relationship Id="rId1" Type="http://schemas.openxmlformats.org/officeDocument/2006/relationships/tags" Target="../tags/tag147.xml"/><Relationship Id="rId6" Type="http://schemas.openxmlformats.org/officeDocument/2006/relationships/tags" Target="../tags/tag152.xml"/><Relationship Id="rId11" Type="http://schemas.openxmlformats.org/officeDocument/2006/relationships/tags" Target="../tags/tag157.xml"/><Relationship Id="rId24" Type="http://schemas.openxmlformats.org/officeDocument/2006/relationships/tags" Target="../tags/tag170.xml"/><Relationship Id="rId32" Type="http://schemas.openxmlformats.org/officeDocument/2006/relationships/tags" Target="../tags/tag178.xml"/><Relationship Id="rId37" Type="http://schemas.openxmlformats.org/officeDocument/2006/relationships/tags" Target="../tags/tag183.xml"/><Relationship Id="rId40" Type="http://schemas.openxmlformats.org/officeDocument/2006/relationships/tags" Target="../tags/tag186.xml"/><Relationship Id="rId45" Type="http://schemas.openxmlformats.org/officeDocument/2006/relationships/tags" Target="../tags/tag191.xml"/><Relationship Id="rId5" Type="http://schemas.openxmlformats.org/officeDocument/2006/relationships/tags" Target="../tags/tag151.xml"/><Relationship Id="rId15" Type="http://schemas.openxmlformats.org/officeDocument/2006/relationships/tags" Target="../tags/tag161.xml"/><Relationship Id="rId23" Type="http://schemas.openxmlformats.org/officeDocument/2006/relationships/tags" Target="../tags/tag169.xml"/><Relationship Id="rId28" Type="http://schemas.openxmlformats.org/officeDocument/2006/relationships/tags" Target="../tags/tag174.xml"/><Relationship Id="rId36" Type="http://schemas.openxmlformats.org/officeDocument/2006/relationships/tags" Target="../tags/tag182.xml"/><Relationship Id="rId49" Type="http://schemas.openxmlformats.org/officeDocument/2006/relationships/notesSlide" Target="../notesSlides/notesSlide8.xml"/><Relationship Id="rId10" Type="http://schemas.openxmlformats.org/officeDocument/2006/relationships/tags" Target="../tags/tag156.xml"/><Relationship Id="rId19" Type="http://schemas.openxmlformats.org/officeDocument/2006/relationships/tags" Target="../tags/tag165.xml"/><Relationship Id="rId31" Type="http://schemas.openxmlformats.org/officeDocument/2006/relationships/tags" Target="../tags/tag177.xml"/><Relationship Id="rId44" Type="http://schemas.openxmlformats.org/officeDocument/2006/relationships/tags" Target="../tags/tag190.xml"/><Relationship Id="rId4" Type="http://schemas.openxmlformats.org/officeDocument/2006/relationships/tags" Target="../tags/tag150.xml"/><Relationship Id="rId9" Type="http://schemas.openxmlformats.org/officeDocument/2006/relationships/tags" Target="../tags/tag155.xml"/><Relationship Id="rId14" Type="http://schemas.openxmlformats.org/officeDocument/2006/relationships/tags" Target="../tags/tag160.xml"/><Relationship Id="rId22" Type="http://schemas.openxmlformats.org/officeDocument/2006/relationships/tags" Target="../tags/tag168.xml"/><Relationship Id="rId27" Type="http://schemas.openxmlformats.org/officeDocument/2006/relationships/tags" Target="../tags/tag173.xml"/><Relationship Id="rId30" Type="http://schemas.openxmlformats.org/officeDocument/2006/relationships/tags" Target="../tags/tag176.xml"/><Relationship Id="rId35" Type="http://schemas.openxmlformats.org/officeDocument/2006/relationships/tags" Target="../tags/tag181.xml"/><Relationship Id="rId43" Type="http://schemas.openxmlformats.org/officeDocument/2006/relationships/tags" Target="../tags/tag189.xml"/><Relationship Id="rId48" Type="http://schemas.openxmlformats.org/officeDocument/2006/relationships/slideLayout" Target="../slideLayouts/slideLayout12.xml"/><Relationship Id="rId8" Type="http://schemas.openxmlformats.org/officeDocument/2006/relationships/tags" Target="../tags/tag15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35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0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wmf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tags" Target="../tags/tag31.xml"/><Relationship Id="rId117" Type="http://schemas.openxmlformats.org/officeDocument/2006/relationships/tags" Target="../tags/tag122.xml"/><Relationship Id="rId21" Type="http://schemas.openxmlformats.org/officeDocument/2006/relationships/tags" Target="../tags/tag26.xml"/><Relationship Id="rId42" Type="http://schemas.openxmlformats.org/officeDocument/2006/relationships/tags" Target="../tags/tag47.xml"/><Relationship Id="rId47" Type="http://schemas.openxmlformats.org/officeDocument/2006/relationships/tags" Target="../tags/tag52.xml"/><Relationship Id="rId63" Type="http://schemas.openxmlformats.org/officeDocument/2006/relationships/tags" Target="../tags/tag68.xml"/><Relationship Id="rId68" Type="http://schemas.openxmlformats.org/officeDocument/2006/relationships/tags" Target="../tags/tag73.xml"/><Relationship Id="rId84" Type="http://schemas.openxmlformats.org/officeDocument/2006/relationships/tags" Target="../tags/tag89.xml"/><Relationship Id="rId89" Type="http://schemas.openxmlformats.org/officeDocument/2006/relationships/tags" Target="../tags/tag94.xml"/><Relationship Id="rId112" Type="http://schemas.openxmlformats.org/officeDocument/2006/relationships/tags" Target="../tags/tag117.xml"/><Relationship Id="rId133" Type="http://schemas.openxmlformats.org/officeDocument/2006/relationships/tags" Target="../tags/tag138.xml"/><Relationship Id="rId16" Type="http://schemas.openxmlformats.org/officeDocument/2006/relationships/tags" Target="../tags/tag21.xml"/><Relationship Id="rId107" Type="http://schemas.openxmlformats.org/officeDocument/2006/relationships/tags" Target="../tags/tag112.xml"/><Relationship Id="rId11" Type="http://schemas.openxmlformats.org/officeDocument/2006/relationships/tags" Target="../tags/tag16.xml"/><Relationship Id="rId32" Type="http://schemas.openxmlformats.org/officeDocument/2006/relationships/tags" Target="../tags/tag37.xml"/><Relationship Id="rId37" Type="http://schemas.openxmlformats.org/officeDocument/2006/relationships/tags" Target="../tags/tag42.xml"/><Relationship Id="rId53" Type="http://schemas.openxmlformats.org/officeDocument/2006/relationships/tags" Target="../tags/tag58.xml"/><Relationship Id="rId58" Type="http://schemas.openxmlformats.org/officeDocument/2006/relationships/tags" Target="../tags/tag63.xml"/><Relationship Id="rId74" Type="http://schemas.openxmlformats.org/officeDocument/2006/relationships/tags" Target="../tags/tag79.xml"/><Relationship Id="rId79" Type="http://schemas.openxmlformats.org/officeDocument/2006/relationships/tags" Target="../tags/tag84.xml"/><Relationship Id="rId102" Type="http://schemas.openxmlformats.org/officeDocument/2006/relationships/tags" Target="../tags/tag107.xml"/><Relationship Id="rId123" Type="http://schemas.openxmlformats.org/officeDocument/2006/relationships/tags" Target="../tags/tag128.xml"/><Relationship Id="rId128" Type="http://schemas.openxmlformats.org/officeDocument/2006/relationships/tags" Target="../tags/tag133.xml"/><Relationship Id="rId5" Type="http://schemas.openxmlformats.org/officeDocument/2006/relationships/tags" Target="../tags/tag10.xml"/><Relationship Id="rId90" Type="http://schemas.openxmlformats.org/officeDocument/2006/relationships/tags" Target="../tags/tag95.xml"/><Relationship Id="rId95" Type="http://schemas.openxmlformats.org/officeDocument/2006/relationships/tags" Target="../tags/tag100.xml"/><Relationship Id="rId14" Type="http://schemas.openxmlformats.org/officeDocument/2006/relationships/tags" Target="../tags/tag19.xml"/><Relationship Id="rId22" Type="http://schemas.openxmlformats.org/officeDocument/2006/relationships/tags" Target="../tags/tag27.xml"/><Relationship Id="rId27" Type="http://schemas.openxmlformats.org/officeDocument/2006/relationships/tags" Target="../tags/tag32.xml"/><Relationship Id="rId30" Type="http://schemas.openxmlformats.org/officeDocument/2006/relationships/tags" Target="../tags/tag35.xml"/><Relationship Id="rId35" Type="http://schemas.openxmlformats.org/officeDocument/2006/relationships/tags" Target="../tags/tag40.xml"/><Relationship Id="rId43" Type="http://schemas.openxmlformats.org/officeDocument/2006/relationships/tags" Target="../tags/tag48.xml"/><Relationship Id="rId48" Type="http://schemas.openxmlformats.org/officeDocument/2006/relationships/tags" Target="../tags/tag53.xml"/><Relationship Id="rId56" Type="http://schemas.openxmlformats.org/officeDocument/2006/relationships/tags" Target="../tags/tag61.xml"/><Relationship Id="rId64" Type="http://schemas.openxmlformats.org/officeDocument/2006/relationships/tags" Target="../tags/tag69.xml"/><Relationship Id="rId69" Type="http://schemas.openxmlformats.org/officeDocument/2006/relationships/tags" Target="../tags/tag74.xml"/><Relationship Id="rId77" Type="http://schemas.openxmlformats.org/officeDocument/2006/relationships/tags" Target="../tags/tag82.xml"/><Relationship Id="rId100" Type="http://schemas.openxmlformats.org/officeDocument/2006/relationships/tags" Target="../tags/tag105.xml"/><Relationship Id="rId105" Type="http://schemas.openxmlformats.org/officeDocument/2006/relationships/tags" Target="../tags/tag110.xml"/><Relationship Id="rId113" Type="http://schemas.openxmlformats.org/officeDocument/2006/relationships/tags" Target="../tags/tag118.xml"/><Relationship Id="rId118" Type="http://schemas.openxmlformats.org/officeDocument/2006/relationships/tags" Target="../tags/tag123.xml"/><Relationship Id="rId126" Type="http://schemas.openxmlformats.org/officeDocument/2006/relationships/tags" Target="../tags/tag131.xml"/><Relationship Id="rId134" Type="http://schemas.openxmlformats.org/officeDocument/2006/relationships/tags" Target="../tags/tag139.xml"/><Relationship Id="rId8" Type="http://schemas.openxmlformats.org/officeDocument/2006/relationships/tags" Target="../tags/tag13.xml"/><Relationship Id="rId51" Type="http://schemas.openxmlformats.org/officeDocument/2006/relationships/tags" Target="../tags/tag56.xml"/><Relationship Id="rId72" Type="http://schemas.openxmlformats.org/officeDocument/2006/relationships/tags" Target="../tags/tag77.xml"/><Relationship Id="rId80" Type="http://schemas.openxmlformats.org/officeDocument/2006/relationships/tags" Target="../tags/tag85.xml"/><Relationship Id="rId85" Type="http://schemas.openxmlformats.org/officeDocument/2006/relationships/tags" Target="../tags/tag90.xml"/><Relationship Id="rId93" Type="http://schemas.openxmlformats.org/officeDocument/2006/relationships/tags" Target="../tags/tag98.xml"/><Relationship Id="rId98" Type="http://schemas.openxmlformats.org/officeDocument/2006/relationships/tags" Target="../tags/tag103.xml"/><Relationship Id="rId121" Type="http://schemas.openxmlformats.org/officeDocument/2006/relationships/tags" Target="../tags/tag126.xml"/><Relationship Id="rId3" Type="http://schemas.openxmlformats.org/officeDocument/2006/relationships/tags" Target="../tags/tag8.xml"/><Relationship Id="rId12" Type="http://schemas.openxmlformats.org/officeDocument/2006/relationships/tags" Target="../tags/tag17.xml"/><Relationship Id="rId17" Type="http://schemas.openxmlformats.org/officeDocument/2006/relationships/tags" Target="../tags/tag22.xml"/><Relationship Id="rId25" Type="http://schemas.openxmlformats.org/officeDocument/2006/relationships/tags" Target="../tags/tag30.xml"/><Relationship Id="rId33" Type="http://schemas.openxmlformats.org/officeDocument/2006/relationships/tags" Target="../tags/tag38.xml"/><Relationship Id="rId38" Type="http://schemas.openxmlformats.org/officeDocument/2006/relationships/tags" Target="../tags/tag43.xml"/><Relationship Id="rId46" Type="http://schemas.openxmlformats.org/officeDocument/2006/relationships/tags" Target="../tags/tag51.xml"/><Relationship Id="rId59" Type="http://schemas.openxmlformats.org/officeDocument/2006/relationships/tags" Target="../tags/tag64.xml"/><Relationship Id="rId67" Type="http://schemas.openxmlformats.org/officeDocument/2006/relationships/tags" Target="../tags/tag72.xml"/><Relationship Id="rId103" Type="http://schemas.openxmlformats.org/officeDocument/2006/relationships/tags" Target="../tags/tag108.xml"/><Relationship Id="rId108" Type="http://schemas.openxmlformats.org/officeDocument/2006/relationships/tags" Target="../tags/tag113.xml"/><Relationship Id="rId116" Type="http://schemas.openxmlformats.org/officeDocument/2006/relationships/tags" Target="../tags/tag121.xml"/><Relationship Id="rId124" Type="http://schemas.openxmlformats.org/officeDocument/2006/relationships/tags" Target="../tags/tag129.xml"/><Relationship Id="rId129" Type="http://schemas.openxmlformats.org/officeDocument/2006/relationships/tags" Target="../tags/tag134.xml"/><Relationship Id="rId20" Type="http://schemas.openxmlformats.org/officeDocument/2006/relationships/tags" Target="../tags/tag25.xml"/><Relationship Id="rId41" Type="http://schemas.openxmlformats.org/officeDocument/2006/relationships/tags" Target="../tags/tag46.xml"/><Relationship Id="rId54" Type="http://schemas.openxmlformats.org/officeDocument/2006/relationships/tags" Target="../tags/tag59.xml"/><Relationship Id="rId62" Type="http://schemas.openxmlformats.org/officeDocument/2006/relationships/tags" Target="../tags/tag67.xml"/><Relationship Id="rId70" Type="http://schemas.openxmlformats.org/officeDocument/2006/relationships/tags" Target="../tags/tag75.xml"/><Relationship Id="rId75" Type="http://schemas.openxmlformats.org/officeDocument/2006/relationships/tags" Target="../tags/tag80.xml"/><Relationship Id="rId83" Type="http://schemas.openxmlformats.org/officeDocument/2006/relationships/tags" Target="../tags/tag88.xml"/><Relationship Id="rId88" Type="http://schemas.openxmlformats.org/officeDocument/2006/relationships/tags" Target="../tags/tag93.xml"/><Relationship Id="rId91" Type="http://schemas.openxmlformats.org/officeDocument/2006/relationships/tags" Target="../tags/tag96.xml"/><Relationship Id="rId96" Type="http://schemas.openxmlformats.org/officeDocument/2006/relationships/tags" Target="../tags/tag101.xml"/><Relationship Id="rId111" Type="http://schemas.openxmlformats.org/officeDocument/2006/relationships/tags" Target="../tags/tag116.xml"/><Relationship Id="rId132" Type="http://schemas.openxmlformats.org/officeDocument/2006/relationships/tags" Target="../tags/tag13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5" Type="http://schemas.openxmlformats.org/officeDocument/2006/relationships/tags" Target="../tags/tag20.xml"/><Relationship Id="rId23" Type="http://schemas.openxmlformats.org/officeDocument/2006/relationships/tags" Target="../tags/tag28.xml"/><Relationship Id="rId28" Type="http://schemas.openxmlformats.org/officeDocument/2006/relationships/tags" Target="../tags/tag33.xml"/><Relationship Id="rId36" Type="http://schemas.openxmlformats.org/officeDocument/2006/relationships/tags" Target="../tags/tag41.xml"/><Relationship Id="rId49" Type="http://schemas.openxmlformats.org/officeDocument/2006/relationships/tags" Target="../tags/tag54.xml"/><Relationship Id="rId57" Type="http://schemas.openxmlformats.org/officeDocument/2006/relationships/tags" Target="../tags/tag62.xml"/><Relationship Id="rId106" Type="http://schemas.openxmlformats.org/officeDocument/2006/relationships/tags" Target="../tags/tag111.xml"/><Relationship Id="rId114" Type="http://schemas.openxmlformats.org/officeDocument/2006/relationships/tags" Target="../tags/tag119.xml"/><Relationship Id="rId119" Type="http://schemas.openxmlformats.org/officeDocument/2006/relationships/tags" Target="../tags/tag124.xml"/><Relationship Id="rId127" Type="http://schemas.openxmlformats.org/officeDocument/2006/relationships/tags" Target="../tags/tag132.xml"/><Relationship Id="rId10" Type="http://schemas.openxmlformats.org/officeDocument/2006/relationships/tags" Target="../tags/tag15.xml"/><Relationship Id="rId31" Type="http://schemas.openxmlformats.org/officeDocument/2006/relationships/tags" Target="../tags/tag36.xml"/><Relationship Id="rId44" Type="http://schemas.openxmlformats.org/officeDocument/2006/relationships/tags" Target="../tags/tag49.xml"/><Relationship Id="rId52" Type="http://schemas.openxmlformats.org/officeDocument/2006/relationships/tags" Target="../tags/tag57.xml"/><Relationship Id="rId60" Type="http://schemas.openxmlformats.org/officeDocument/2006/relationships/tags" Target="../tags/tag65.xml"/><Relationship Id="rId65" Type="http://schemas.openxmlformats.org/officeDocument/2006/relationships/tags" Target="../tags/tag70.xml"/><Relationship Id="rId73" Type="http://schemas.openxmlformats.org/officeDocument/2006/relationships/tags" Target="../tags/tag78.xml"/><Relationship Id="rId78" Type="http://schemas.openxmlformats.org/officeDocument/2006/relationships/tags" Target="../tags/tag83.xml"/><Relationship Id="rId81" Type="http://schemas.openxmlformats.org/officeDocument/2006/relationships/tags" Target="../tags/tag86.xml"/><Relationship Id="rId86" Type="http://schemas.openxmlformats.org/officeDocument/2006/relationships/tags" Target="../tags/tag91.xml"/><Relationship Id="rId94" Type="http://schemas.openxmlformats.org/officeDocument/2006/relationships/tags" Target="../tags/tag99.xml"/><Relationship Id="rId99" Type="http://schemas.openxmlformats.org/officeDocument/2006/relationships/tags" Target="../tags/tag104.xml"/><Relationship Id="rId101" Type="http://schemas.openxmlformats.org/officeDocument/2006/relationships/tags" Target="../tags/tag106.xml"/><Relationship Id="rId122" Type="http://schemas.openxmlformats.org/officeDocument/2006/relationships/tags" Target="../tags/tag127.xml"/><Relationship Id="rId130" Type="http://schemas.openxmlformats.org/officeDocument/2006/relationships/tags" Target="../tags/tag135.xml"/><Relationship Id="rId135" Type="http://schemas.openxmlformats.org/officeDocument/2006/relationships/slideLayout" Target="../slideLayouts/slideLayout12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3" Type="http://schemas.openxmlformats.org/officeDocument/2006/relationships/tags" Target="../tags/tag18.xml"/><Relationship Id="rId18" Type="http://schemas.openxmlformats.org/officeDocument/2006/relationships/tags" Target="../tags/tag23.xml"/><Relationship Id="rId39" Type="http://schemas.openxmlformats.org/officeDocument/2006/relationships/tags" Target="../tags/tag44.xml"/><Relationship Id="rId109" Type="http://schemas.openxmlformats.org/officeDocument/2006/relationships/tags" Target="../tags/tag114.xml"/><Relationship Id="rId34" Type="http://schemas.openxmlformats.org/officeDocument/2006/relationships/tags" Target="../tags/tag39.xml"/><Relationship Id="rId50" Type="http://schemas.openxmlformats.org/officeDocument/2006/relationships/tags" Target="../tags/tag55.xml"/><Relationship Id="rId55" Type="http://schemas.openxmlformats.org/officeDocument/2006/relationships/tags" Target="../tags/tag60.xml"/><Relationship Id="rId76" Type="http://schemas.openxmlformats.org/officeDocument/2006/relationships/tags" Target="../tags/tag81.xml"/><Relationship Id="rId97" Type="http://schemas.openxmlformats.org/officeDocument/2006/relationships/tags" Target="../tags/tag102.xml"/><Relationship Id="rId104" Type="http://schemas.openxmlformats.org/officeDocument/2006/relationships/tags" Target="../tags/tag109.xml"/><Relationship Id="rId120" Type="http://schemas.openxmlformats.org/officeDocument/2006/relationships/tags" Target="../tags/tag125.xml"/><Relationship Id="rId125" Type="http://schemas.openxmlformats.org/officeDocument/2006/relationships/tags" Target="../tags/tag130.xml"/><Relationship Id="rId7" Type="http://schemas.openxmlformats.org/officeDocument/2006/relationships/tags" Target="../tags/tag12.xml"/><Relationship Id="rId71" Type="http://schemas.openxmlformats.org/officeDocument/2006/relationships/tags" Target="../tags/tag76.xml"/><Relationship Id="rId92" Type="http://schemas.openxmlformats.org/officeDocument/2006/relationships/tags" Target="../tags/tag97.xml"/><Relationship Id="rId2" Type="http://schemas.openxmlformats.org/officeDocument/2006/relationships/tags" Target="../tags/tag7.xml"/><Relationship Id="rId29" Type="http://schemas.openxmlformats.org/officeDocument/2006/relationships/tags" Target="../tags/tag34.xml"/><Relationship Id="rId24" Type="http://schemas.openxmlformats.org/officeDocument/2006/relationships/tags" Target="../tags/tag29.xml"/><Relationship Id="rId40" Type="http://schemas.openxmlformats.org/officeDocument/2006/relationships/tags" Target="../tags/tag45.xml"/><Relationship Id="rId45" Type="http://schemas.openxmlformats.org/officeDocument/2006/relationships/tags" Target="../tags/tag50.xml"/><Relationship Id="rId66" Type="http://schemas.openxmlformats.org/officeDocument/2006/relationships/tags" Target="../tags/tag71.xml"/><Relationship Id="rId87" Type="http://schemas.openxmlformats.org/officeDocument/2006/relationships/tags" Target="../tags/tag92.xml"/><Relationship Id="rId110" Type="http://schemas.openxmlformats.org/officeDocument/2006/relationships/tags" Target="../tags/tag115.xml"/><Relationship Id="rId115" Type="http://schemas.openxmlformats.org/officeDocument/2006/relationships/tags" Target="../tags/tag120.xml"/><Relationship Id="rId131" Type="http://schemas.openxmlformats.org/officeDocument/2006/relationships/tags" Target="../tags/tag136.xml"/><Relationship Id="rId61" Type="http://schemas.openxmlformats.org/officeDocument/2006/relationships/tags" Target="../tags/tag66.xml"/><Relationship Id="rId82" Type="http://schemas.openxmlformats.org/officeDocument/2006/relationships/tags" Target="../tags/tag87.xml"/><Relationship Id="rId19" Type="http://schemas.openxmlformats.org/officeDocument/2006/relationships/tags" Target="../tags/tag2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jpe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insc.anl.gov/sov_des/v1000.gif" TargetMode="External"/><Relationship Id="rId5" Type="http://schemas.openxmlformats.org/officeDocument/2006/relationships/image" Target="../media/image20.jpeg"/><Relationship Id="rId10" Type="http://schemas.openxmlformats.org/officeDocument/2006/relationships/image" Target="../media/image23.jpeg"/><Relationship Id="rId4" Type="http://schemas.openxmlformats.org/officeDocument/2006/relationships/image" Target="../media/image19.png"/><Relationship Id="rId9" Type="http://schemas.openxmlformats.org/officeDocument/2006/relationships/hyperlink" Target="http://anovichkov.msk.ru/wp-content/uploads/2010/07/070210_0755_1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5" Type="http://schemas.openxmlformats.org/officeDocument/2006/relationships/image" Target="../media/image24.png"/><Relationship Id="rId4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4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2925" y="2295525"/>
            <a:ext cx="8710613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Актуальные проблемы ядерной и радиационной безопасности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1975" y="4552950"/>
            <a:ext cx="5543550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i="1" dirty="0">
                <a:solidFill>
                  <a:schemeClr val="accent1">
                    <a:lumMod val="75000"/>
                  </a:schemeClr>
                </a:solidFill>
              </a:rPr>
              <a:t>Райков С.В., </a:t>
            </a:r>
          </a:p>
          <a:p>
            <a:pPr>
              <a:defRPr/>
            </a:pPr>
            <a:r>
              <a:rPr lang="ru-RU" sz="1600" b="0" i="1" dirty="0">
                <a:solidFill>
                  <a:schemeClr val="accent1">
                    <a:lumMod val="75000"/>
                  </a:schemeClr>
                </a:solidFill>
              </a:rPr>
              <a:t>Директор Департамента ядерной и радиационной безопасности, организации лицензионной и разрешительной деятельности</a:t>
            </a:r>
          </a:p>
          <a:p>
            <a:pPr>
              <a:defRPr/>
            </a:pPr>
            <a:endParaRPr lang="ru-RU" sz="1600" i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defRPr/>
            </a:pPr>
            <a:r>
              <a:rPr lang="ru-RU" sz="1600" i="1" dirty="0">
                <a:solidFill>
                  <a:schemeClr val="accent1">
                    <a:lumMod val="75000"/>
                  </a:schemeClr>
                </a:solidFill>
              </a:rPr>
              <a:t>г. </a:t>
            </a:r>
            <a:r>
              <a:rPr lang="ru-RU" sz="1600" i="1" dirty="0" smtClean="0">
                <a:solidFill>
                  <a:schemeClr val="accent1">
                    <a:lumMod val="75000"/>
                  </a:schemeClr>
                </a:solidFill>
              </a:rPr>
              <a:t>Обнинск</a:t>
            </a:r>
            <a:endParaRPr lang="ru-RU" sz="1600" i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defRPr/>
            </a:pPr>
            <a:r>
              <a:rPr lang="ru-RU" sz="1600" i="1" smtClean="0">
                <a:solidFill>
                  <a:schemeClr val="accent1">
                    <a:lumMod val="75000"/>
                  </a:schemeClr>
                </a:solidFill>
              </a:rPr>
              <a:t>25.06.2014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6"/>
          <p:cNvSpPr>
            <a:spLocks noChangeArrowheads="1"/>
          </p:cNvSpPr>
          <p:nvPr/>
        </p:nvSpPr>
        <p:spPr bwMode="auto">
          <a:xfrm>
            <a:off x="1804988" y="1104900"/>
            <a:ext cx="7934325" cy="952500"/>
          </a:xfrm>
          <a:prstGeom prst="rect">
            <a:avLst/>
          </a:prstGeom>
          <a:solidFill>
            <a:srgbClr val="CCECFF">
              <a:alpha val="30196"/>
            </a:srgbClr>
          </a:solidFill>
          <a:ln w="9525" algn="ctr">
            <a:solidFill>
              <a:srgbClr val="000080"/>
            </a:solidFill>
            <a:miter lim="800000"/>
            <a:headEnd/>
            <a:tailEnd/>
          </a:ln>
        </p:spPr>
        <p:txBody>
          <a:bodyPr lIns="0" tIns="0" rIns="144000" bIns="0" anchor="ctr"/>
          <a:lstStyle/>
          <a:p>
            <a:pPr marL="180975" algn="just">
              <a:defRPr/>
            </a:pPr>
            <a:r>
              <a:rPr lang="ru-RU" sz="1100" dirty="0">
                <a:solidFill>
                  <a:schemeClr val="hlink"/>
                </a:solidFill>
                <a:latin typeface="+mj-lt"/>
                <a:ea typeface="+mj-ea"/>
                <a:cs typeface="+mj-cs"/>
              </a:rPr>
              <a:t>В рамках реализации постановления Правительства Российской Федерации от 01.12.1997 № 1511 «Об утверждении Положения о разработке и утверждении федеральных норм и правил в области использования атомной энергии» приказом Корпорации от 29.08.2013 №1/905-П утвержден и введен в действие Единый отраслевой порядок разработки (пересмотра) и согласования проектов ФНП в области использования атомной энергии</a:t>
            </a: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2122488" y="2770188"/>
            <a:ext cx="7272337" cy="129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  <a:defRPr/>
            </a:pPr>
            <a:endParaRPr lang="ru-RU" sz="13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138" y="1114425"/>
            <a:ext cx="1495425" cy="1965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" name="Скругленный прямоугольник 50"/>
          <p:cNvSpPr/>
          <p:nvPr/>
        </p:nvSpPr>
        <p:spPr bwMode="auto">
          <a:xfrm>
            <a:off x="1804988" y="2009775"/>
            <a:ext cx="7597775" cy="1162050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marL="266700" indent="-180975" algn="just">
              <a:buFont typeface="Wingdings" pitchFamily="2" charset="2"/>
              <a:buChar char="§"/>
              <a:defRPr/>
            </a:pPr>
            <a:endParaRPr lang="ru-RU" sz="1600" dirty="0">
              <a:solidFill>
                <a:srgbClr val="222268"/>
              </a:solidFill>
            </a:endParaRPr>
          </a:p>
          <a:p>
            <a:pPr marL="85725" algn="just">
              <a:defRPr/>
            </a:pPr>
            <a:r>
              <a:rPr lang="ru-RU" sz="1100" dirty="0">
                <a:solidFill>
                  <a:srgbClr val="222268"/>
                </a:solidFill>
              </a:rPr>
              <a:t>Единый отраслевой порядок определяет:</a:t>
            </a:r>
          </a:p>
          <a:p>
            <a:pPr marL="266700" indent="-180975" algn="just">
              <a:buFont typeface="Wingdings" pitchFamily="2" charset="2"/>
              <a:buChar char="§"/>
              <a:defRPr/>
            </a:pPr>
            <a:r>
              <a:rPr lang="ru-RU" sz="1100" dirty="0">
                <a:solidFill>
                  <a:srgbClr val="222268"/>
                </a:solidFill>
              </a:rPr>
              <a:t>процесс разработки (пересмотра) и согласования проектов ФНП</a:t>
            </a:r>
          </a:p>
          <a:p>
            <a:pPr marL="266700" indent="-180975" algn="just">
              <a:spcBef>
                <a:spcPts val="300"/>
              </a:spcBef>
              <a:buFont typeface="Wingdings" pitchFamily="2" charset="2"/>
              <a:buChar char="§"/>
              <a:defRPr/>
            </a:pPr>
            <a:r>
              <a:rPr lang="ru-RU" sz="1100" dirty="0">
                <a:solidFill>
                  <a:srgbClr val="222268"/>
                </a:solidFill>
              </a:rPr>
              <a:t>участников процесса</a:t>
            </a:r>
          </a:p>
          <a:p>
            <a:pPr marL="266700" indent="-180975" algn="just">
              <a:spcBef>
                <a:spcPts val="300"/>
              </a:spcBef>
              <a:buFont typeface="Wingdings" pitchFamily="2" charset="2"/>
              <a:buChar char="§"/>
              <a:defRPr/>
            </a:pPr>
            <a:r>
              <a:rPr lang="ru-RU" sz="1100" dirty="0">
                <a:solidFill>
                  <a:srgbClr val="222268"/>
                </a:solidFill>
              </a:rPr>
              <a:t>сроки выполнения этапов процесса</a:t>
            </a:r>
          </a:p>
          <a:p>
            <a:pPr marL="266700" indent="-180975" algn="just">
              <a:spcBef>
                <a:spcPts val="300"/>
              </a:spcBef>
              <a:buFont typeface="Wingdings" pitchFamily="2" charset="2"/>
              <a:buChar char="§"/>
              <a:defRPr/>
            </a:pPr>
            <a:r>
              <a:rPr lang="ru-RU" sz="1100" dirty="0">
                <a:solidFill>
                  <a:srgbClr val="222268"/>
                </a:solidFill>
              </a:rPr>
              <a:t>порядок взаимодействия и меру ответственности участников процесса </a:t>
            </a:r>
          </a:p>
          <a:p>
            <a:pPr marL="266700" indent="-180975" algn="just">
              <a:spcBef>
                <a:spcPts val="300"/>
              </a:spcBef>
              <a:buFont typeface="Wingdings" pitchFamily="2" charset="2"/>
              <a:buChar char="§"/>
              <a:defRPr/>
            </a:pPr>
            <a:endParaRPr lang="ru-RU" sz="1600" dirty="0">
              <a:solidFill>
                <a:srgbClr val="222268"/>
              </a:solidFill>
            </a:endParaRPr>
          </a:p>
        </p:txBody>
      </p:sp>
      <p:grpSp>
        <p:nvGrpSpPr>
          <p:cNvPr id="23558" name="Группа 6"/>
          <p:cNvGrpSpPr>
            <a:grpSpLocks/>
          </p:cNvGrpSpPr>
          <p:nvPr/>
        </p:nvGrpSpPr>
        <p:grpSpPr bwMode="auto">
          <a:xfrm>
            <a:off x="7448550" y="5222875"/>
            <a:ext cx="1285875" cy="1047750"/>
            <a:chOff x="-3522587" y="4243186"/>
            <a:chExt cx="4247954" cy="4247952"/>
          </a:xfrm>
        </p:grpSpPr>
        <p:pic>
          <p:nvPicPr>
            <p:cNvPr id="23611" name="Рисунок 6" descr="3D Character (78)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3522587" y="4243186"/>
              <a:ext cx="4247954" cy="42479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4" name="TextBox 53"/>
            <p:cNvSpPr txBox="1"/>
            <p:nvPr/>
          </p:nvSpPr>
          <p:spPr>
            <a:xfrm>
              <a:off x="-2237710" y="6038913"/>
              <a:ext cx="2181665" cy="12486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1400" dirty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ФНП</a:t>
              </a:r>
            </a:p>
          </p:txBody>
        </p:sp>
      </p:grpSp>
      <p:sp>
        <p:nvSpPr>
          <p:cNvPr id="83" name="Freeform 3"/>
          <p:cNvSpPr>
            <a:spLocks/>
          </p:cNvSpPr>
          <p:nvPr/>
        </p:nvSpPr>
        <p:spPr bwMode="gray">
          <a:xfrm rot="436034">
            <a:off x="595313" y="4405313"/>
            <a:ext cx="6575425" cy="1065212"/>
          </a:xfrm>
          <a:custGeom>
            <a:avLst/>
            <a:gdLst>
              <a:gd name="T0" fmla="*/ 496 w 5190"/>
              <a:gd name="T1" fmla="*/ 157 h 2298"/>
              <a:gd name="T2" fmla="*/ 0 w 5190"/>
              <a:gd name="T3" fmla="*/ 0 h 2298"/>
              <a:gd name="T4" fmla="*/ 231 w 5190"/>
              <a:gd name="T5" fmla="*/ 124 h 2298"/>
              <a:gd name="T6" fmla="*/ 4282 w 5190"/>
              <a:gd name="T7" fmla="*/ 2025 h 2298"/>
              <a:gd name="T8" fmla="*/ 3974 w 5190"/>
              <a:gd name="T9" fmla="*/ 2298 h 2298"/>
              <a:gd name="T10" fmla="*/ 5190 w 5190"/>
              <a:gd name="T11" fmla="*/ 2065 h 2298"/>
              <a:gd name="T12" fmla="*/ 5039 w 5190"/>
              <a:gd name="T13" fmla="*/ 1268 h 2298"/>
              <a:gd name="T14" fmla="*/ 4748 w 5190"/>
              <a:gd name="T15" fmla="*/ 1507 h 2298"/>
              <a:gd name="T16" fmla="*/ 496 w 5190"/>
              <a:gd name="T17" fmla="*/ 157 h 2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90" h="2298">
                <a:moveTo>
                  <a:pt x="496" y="157"/>
                </a:moveTo>
                <a:lnTo>
                  <a:pt x="0" y="0"/>
                </a:lnTo>
                <a:lnTo>
                  <a:pt x="231" y="124"/>
                </a:lnTo>
                <a:lnTo>
                  <a:pt x="4282" y="2025"/>
                </a:lnTo>
                <a:lnTo>
                  <a:pt x="3974" y="2298"/>
                </a:lnTo>
                <a:lnTo>
                  <a:pt x="5190" y="2065"/>
                </a:lnTo>
                <a:lnTo>
                  <a:pt x="5039" y="1268"/>
                </a:lnTo>
                <a:lnTo>
                  <a:pt x="4748" y="1507"/>
                </a:lnTo>
                <a:lnTo>
                  <a:pt x="496" y="157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4000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000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sz="800"/>
          </a:p>
        </p:txBody>
      </p:sp>
      <p:sp>
        <p:nvSpPr>
          <p:cNvPr id="84" name="AutoShape 4"/>
          <p:cNvSpPr>
            <a:spLocks noChangeArrowheads="1"/>
          </p:cNvSpPr>
          <p:nvPr/>
        </p:nvSpPr>
        <p:spPr bwMode="ltGray">
          <a:xfrm>
            <a:off x="1238250" y="3857625"/>
            <a:ext cx="227013" cy="139700"/>
          </a:xfrm>
          <a:prstGeom prst="can">
            <a:avLst>
              <a:gd name="adj" fmla="val 39796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sz="800"/>
          </a:p>
        </p:txBody>
      </p:sp>
      <p:sp>
        <p:nvSpPr>
          <p:cNvPr id="85" name="AutoShape 5"/>
          <p:cNvSpPr>
            <a:spLocks noChangeArrowheads="1"/>
          </p:cNvSpPr>
          <p:nvPr/>
        </p:nvSpPr>
        <p:spPr bwMode="ltGray">
          <a:xfrm>
            <a:off x="1912938" y="3930650"/>
            <a:ext cx="209550" cy="168275"/>
          </a:xfrm>
          <a:prstGeom prst="can">
            <a:avLst>
              <a:gd name="adj" fmla="val 27343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sz="800"/>
          </a:p>
        </p:txBody>
      </p:sp>
      <p:sp>
        <p:nvSpPr>
          <p:cNvPr id="86" name="AutoShape 6"/>
          <p:cNvSpPr>
            <a:spLocks noChangeArrowheads="1"/>
          </p:cNvSpPr>
          <p:nvPr/>
        </p:nvSpPr>
        <p:spPr bwMode="ltGray">
          <a:xfrm>
            <a:off x="2586038" y="3960813"/>
            <a:ext cx="344487" cy="227012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sz="800"/>
          </a:p>
        </p:txBody>
      </p:sp>
      <p:sp>
        <p:nvSpPr>
          <p:cNvPr id="87" name="AutoShape 7"/>
          <p:cNvSpPr>
            <a:spLocks noChangeArrowheads="1"/>
          </p:cNvSpPr>
          <p:nvPr/>
        </p:nvSpPr>
        <p:spPr bwMode="ltGray">
          <a:xfrm>
            <a:off x="4171950" y="4171950"/>
            <a:ext cx="446088" cy="282575"/>
          </a:xfrm>
          <a:prstGeom prst="can">
            <a:avLst>
              <a:gd name="adj" fmla="val 21434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sz="800"/>
          </a:p>
        </p:txBody>
      </p:sp>
      <p:sp>
        <p:nvSpPr>
          <p:cNvPr id="88" name="AutoShape 8"/>
          <p:cNvSpPr>
            <a:spLocks noChangeArrowheads="1"/>
          </p:cNvSpPr>
          <p:nvPr/>
        </p:nvSpPr>
        <p:spPr bwMode="ltGray">
          <a:xfrm>
            <a:off x="3392488" y="4102100"/>
            <a:ext cx="371475" cy="255588"/>
          </a:xfrm>
          <a:prstGeom prst="can">
            <a:avLst>
              <a:gd name="adj" fmla="val 21667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sz="800"/>
          </a:p>
        </p:txBody>
      </p:sp>
      <p:sp>
        <p:nvSpPr>
          <p:cNvPr id="89" name="Text Box 9"/>
          <p:cNvSpPr txBox="1">
            <a:spLocks noChangeArrowheads="1"/>
          </p:cNvSpPr>
          <p:nvPr/>
        </p:nvSpPr>
        <p:spPr bwMode="gray">
          <a:xfrm>
            <a:off x="892175" y="3367088"/>
            <a:ext cx="912813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800" dirty="0"/>
              <a:t>Шаг </a:t>
            </a:r>
            <a:r>
              <a:rPr lang="en-US" sz="800" dirty="0"/>
              <a:t>1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gray">
          <a:xfrm>
            <a:off x="106363" y="4405313"/>
            <a:ext cx="2311400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800"/>
              <a:t>Сбор предложений по ФНП</a:t>
            </a:r>
            <a:endParaRPr lang="en-US" sz="800"/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gray">
          <a:xfrm>
            <a:off x="106363" y="4862513"/>
            <a:ext cx="2311400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800"/>
              <a:t>Экспертиза предложений</a:t>
            </a:r>
            <a:endParaRPr lang="en-US" sz="800"/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gray">
          <a:xfrm>
            <a:off x="90488" y="5122863"/>
            <a:ext cx="2647950" cy="338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800"/>
              <a:t>Разработка, согласование и утверждение перечня ФНП</a:t>
            </a:r>
            <a:endParaRPr lang="en-US" sz="800"/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gray">
          <a:xfrm>
            <a:off x="106363" y="5553075"/>
            <a:ext cx="2798762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800"/>
              <a:t>Разработка, согласование и утверждение плана мероприятий </a:t>
            </a:r>
            <a:endParaRPr lang="en-US" sz="800"/>
          </a:p>
        </p:txBody>
      </p:sp>
      <p:sp>
        <p:nvSpPr>
          <p:cNvPr id="23570" name="Text Box 18"/>
          <p:cNvSpPr txBox="1">
            <a:spLocks noChangeArrowheads="1"/>
          </p:cNvSpPr>
          <p:nvPr/>
        </p:nvSpPr>
        <p:spPr bwMode="gray">
          <a:xfrm>
            <a:off x="117475" y="5991225"/>
            <a:ext cx="2452688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800"/>
              <a:t>Реализация плана мероприятий                  (от момента разработки ТЗ на ФНП до внесения проекта ФНП в Ростехнадзор)</a:t>
            </a:r>
            <a:endParaRPr lang="en-US" sz="800"/>
          </a:p>
        </p:txBody>
      </p:sp>
      <p:cxnSp>
        <p:nvCxnSpPr>
          <p:cNvPr id="23571" name="AutoShape 19"/>
          <p:cNvCxnSpPr>
            <a:cxnSpLocks noChangeShapeType="1"/>
          </p:cNvCxnSpPr>
          <p:nvPr/>
        </p:nvCxnSpPr>
        <p:spPr bwMode="gray">
          <a:xfrm rot="5400000">
            <a:off x="896143" y="3952082"/>
            <a:ext cx="436563" cy="4699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23572" name="AutoShape 20"/>
          <p:cNvCxnSpPr>
            <a:cxnSpLocks noChangeShapeType="1"/>
            <a:stCxn id="85" idx="3"/>
            <a:endCxn id="23567" idx="0"/>
          </p:cNvCxnSpPr>
          <p:nvPr/>
        </p:nvCxnSpPr>
        <p:spPr bwMode="gray">
          <a:xfrm rot="5400000">
            <a:off x="1258094" y="4102894"/>
            <a:ext cx="763588" cy="755650"/>
          </a:xfrm>
          <a:prstGeom prst="bentConnector3">
            <a:avLst>
              <a:gd name="adj1" fmla="val 76616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23573" name="AutoShape 21"/>
          <p:cNvCxnSpPr>
            <a:cxnSpLocks noChangeShapeType="1"/>
            <a:stCxn id="86" idx="3"/>
            <a:endCxn id="23568" idx="0"/>
          </p:cNvCxnSpPr>
          <p:nvPr/>
        </p:nvCxnSpPr>
        <p:spPr bwMode="gray">
          <a:xfrm rot="5400000">
            <a:off x="1619250" y="3983038"/>
            <a:ext cx="935038" cy="1344612"/>
          </a:xfrm>
          <a:prstGeom prst="bentConnector3">
            <a:avLst>
              <a:gd name="adj1" fmla="val 91463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23574" name="AutoShape 22"/>
          <p:cNvCxnSpPr>
            <a:cxnSpLocks noChangeShapeType="1"/>
            <a:stCxn id="88" idx="3"/>
            <a:endCxn id="23569" idx="0"/>
          </p:cNvCxnSpPr>
          <p:nvPr/>
        </p:nvCxnSpPr>
        <p:spPr bwMode="gray">
          <a:xfrm rot="5400000">
            <a:off x="1944688" y="3919538"/>
            <a:ext cx="1195387" cy="2071687"/>
          </a:xfrm>
          <a:prstGeom prst="bentConnector3">
            <a:avLst>
              <a:gd name="adj1" fmla="val 87106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23575" name="AutoShape 23"/>
          <p:cNvCxnSpPr>
            <a:cxnSpLocks noChangeShapeType="1"/>
            <a:stCxn id="87" idx="3"/>
            <a:endCxn id="23570" idx="0"/>
          </p:cNvCxnSpPr>
          <p:nvPr/>
        </p:nvCxnSpPr>
        <p:spPr bwMode="gray">
          <a:xfrm rot="5400000">
            <a:off x="2101057" y="3696493"/>
            <a:ext cx="1536700" cy="3052763"/>
          </a:xfrm>
          <a:prstGeom prst="bentConnector3">
            <a:avLst>
              <a:gd name="adj1" fmla="val 9206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</p:spPr>
      </p:cxnSp>
      <p:sp>
        <p:nvSpPr>
          <p:cNvPr id="104" name="AutoShape 24"/>
          <p:cNvSpPr>
            <a:spLocks noChangeArrowheads="1"/>
          </p:cNvSpPr>
          <p:nvPr/>
        </p:nvSpPr>
        <p:spPr bwMode="blackGray">
          <a:xfrm>
            <a:off x="4171950" y="3662363"/>
            <a:ext cx="446088" cy="568325"/>
          </a:xfrm>
          <a:prstGeom prst="can">
            <a:avLst>
              <a:gd name="adj" fmla="val 27996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sz="800"/>
          </a:p>
        </p:txBody>
      </p:sp>
      <p:sp>
        <p:nvSpPr>
          <p:cNvPr id="105" name="AutoShape 25"/>
          <p:cNvSpPr>
            <a:spLocks noChangeArrowheads="1"/>
          </p:cNvSpPr>
          <p:nvPr/>
        </p:nvSpPr>
        <p:spPr bwMode="blackGray">
          <a:xfrm>
            <a:off x="3392488" y="3641725"/>
            <a:ext cx="371475" cy="555625"/>
          </a:xfrm>
          <a:prstGeom prst="can">
            <a:avLst>
              <a:gd name="adj" fmla="val 27556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sz="800"/>
          </a:p>
        </p:txBody>
      </p:sp>
      <p:sp>
        <p:nvSpPr>
          <p:cNvPr id="106" name="AutoShape 26"/>
          <p:cNvSpPr>
            <a:spLocks noChangeArrowheads="1"/>
          </p:cNvSpPr>
          <p:nvPr/>
        </p:nvSpPr>
        <p:spPr bwMode="blackGray">
          <a:xfrm>
            <a:off x="2586038" y="3633788"/>
            <a:ext cx="344487" cy="404812"/>
          </a:xfrm>
          <a:prstGeom prst="can">
            <a:avLst>
              <a:gd name="adj" fmla="val 28246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sz="800"/>
          </a:p>
        </p:txBody>
      </p:sp>
      <p:sp>
        <p:nvSpPr>
          <p:cNvPr id="107" name="AutoShape 27"/>
          <p:cNvSpPr>
            <a:spLocks noChangeArrowheads="1"/>
          </p:cNvSpPr>
          <p:nvPr/>
        </p:nvSpPr>
        <p:spPr bwMode="blackGray">
          <a:xfrm>
            <a:off x="1903413" y="3641725"/>
            <a:ext cx="219075" cy="344488"/>
          </a:xfrm>
          <a:prstGeom prst="can">
            <a:avLst>
              <a:gd name="adj" fmla="val 23869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sz="800"/>
          </a:p>
        </p:txBody>
      </p:sp>
      <p:sp>
        <p:nvSpPr>
          <p:cNvPr id="108" name="AutoShape 28"/>
          <p:cNvSpPr>
            <a:spLocks noChangeArrowheads="1"/>
          </p:cNvSpPr>
          <p:nvPr/>
        </p:nvSpPr>
        <p:spPr bwMode="blackGray">
          <a:xfrm>
            <a:off x="1238250" y="3641725"/>
            <a:ext cx="227013" cy="282575"/>
          </a:xfrm>
          <a:prstGeom prst="can">
            <a:avLst>
              <a:gd name="adj" fmla="val 26830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sz="800"/>
          </a:p>
        </p:txBody>
      </p:sp>
      <p:sp>
        <p:nvSpPr>
          <p:cNvPr id="23581" name="Rectangle 114"/>
          <p:cNvSpPr>
            <a:spLocks noChangeArrowheads="1"/>
          </p:cNvSpPr>
          <p:nvPr/>
        </p:nvSpPr>
        <p:spPr bwMode="gray">
          <a:xfrm>
            <a:off x="193675" y="3141663"/>
            <a:ext cx="5070475" cy="215900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800">
                <a:solidFill>
                  <a:srgbClr val="FEFFFF"/>
                </a:solidFill>
              </a:rPr>
              <a:t>Этапы работы</a:t>
            </a:r>
            <a:endParaRPr lang="en-US" sz="800">
              <a:solidFill>
                <a:srgbClr val="FEFFFF"/>
              </a:solidFill>
            </a:endParaRPr>
          </a:p>
        </p:txBody>
      </p:sp>
      <p:sp>
        <p:nvSpPr>
          <p:cNvPr id="126" name="Text Box 9"/>
          <p:cNvSpPr txBox="1">
            <a:spLocks noChangeArrowheads="1"/>
          </p:cNvSpPr>
          <p:nvPr/>
        </p:nvSpPr>
        <p:spPr bwMode="gray">
          <a:xfrm>
            <a:off x="1562100" y="3359150"/>
            <a:ext cx="91122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800" dirty="0"/>
              <a:t>Шаг 2</a:t>
            </a:r>
            <a:endParaRPr lang="en-US" sz="800" dirty="0"/>
          </a:p>
        </p:txBody>
      </p:sp>
      <p:sp>
        <p:nvSpPr>
          <p:cNvPr id="127" name="Text Box 9"/>
          <p:cNvSpPr txBox="1">
            <a:spLocks noChangeArrowheads="1"/>
          </p:cNvSpPr>
          <p:nvPr/>
        </p:nvSpPr>
        <p:spPr bwMode="gray">
          <a:xfrm>
            <a:off x="2303463" y="3367088"/>
            <a:ext cx="912812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800" dirty="0"/>
              <a:t>Шаг 3</a:t>
            </a:r>
            <a:endParaRPr lang="en-US" sz="800" dirty="0"/>
          </a:p>
        </p:txBody>
      </p:sp>
      <p:sp>
        <p:nvSpPr>
          <p:cNvPr id="147" name="Text Box 9"/>
          <p:cNvSpPr txBox="1">
            <a:spLocks noChangeArrowheads="1"/>
          </p:cNvSpPr>
          <p:nvPr/>
        </p:nvSpPr>
        <p:spPr bwMode="gray">
          <a:xfrm>
            <a:off x="3122613" y="3367088"/>
            <a:ext cx="9144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800" dirty="0"/>
              <a:t>Шаг 4</a:t>
            </a:r>
            <a:endParaRPr lang="en-US" sz="800" dirty="0"/>
          </a:p>
        </p:txBody>
      </p:sp>
      <p:sp>
        <p:nvSpPr>
          <p:cNvPr id="158" name="Text Box 9"/>
          <p:cNvSpPr txBox="1">
            <a:spLocks noChangeArrowheads="1"/>
          </p:cNvSpPr>
          <p:nvPr/>
        </p:nvSpPr>
        <p:spPr bwMode="gray">
          <a:xfrm>
            <a:off x="3938588" y="3367088"/>
            <a:ext cx="912812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800" dirty="0"/>
              <a:t>Шаг 5</a:t>
            </a:r>
            <a:endParaRPr lang="en-US" sz="800" dirty="0"/>
          </a:p>
        </p:txBody>
      </p:sp>
      <p:graphicFrame>
        <p:nvGraphicFramePr>
          <p:cNvPr id="90" name="Group 53"/>
          <p:cNvGraphicFramePr>
            <a:graphicFrameLocks noGrp="1"/>
          </p:cNvGraphicFramePr>
          <p:nvPr/>
        </p:nvGraphicFramePr>
        <p:xfrm>
          <a:off x="5719763" y="3138488"/>
          <a:ext cx="4051300" cy="1616075"/>
        </p:xfrm>
        <a:graphic>
          <a:graphicData uri="http://schemas.openxmlformats.org/drawingml/2006/table">
            <a:tbl>
              <a:tblPr/>
              <a:tblGrid>
                <a:gridCol w="2956144"/>
                <a:gridCol w="574160"/>
                <a:gridCol w="520996"/>
              </a:tblGrid>
              <a:tr h="21341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Показатели деятельности по разработке (согласованию) норм и правил в области использования атомной энергии</a:t>
                      </a:r>
                    </a:p>
                  </a:txBody>
                  <a:tcPr marL="99061" marR="99061" marT="45737" marB="4573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BA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Год</a:t>
                      </a:r>
                    </a:p>
                  </a:txBody>
                  <a:tcPr marL="99061" marR="99061" marT="45737" marB="4573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BA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476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BA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2012</a:t>
                      </a:r>
                    </a:p>
                  </a:txBody>
                  <a:tcPr marL="99061" marR="99061" marT="45737" marB="4573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BA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2013</a:t>
                      </a:r>
                    </a:p>
                  </a:txBody>
                  <a:tcPr marL="99061" marR="99061" marT="45737" marB="4573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BAD9"/>
                    </a:solidFill>
                  </a:tcPr>
                </a:tc>
              </a:tr>
              <a:tr h="36011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Подготовлено отзывов на проекты ФНП</a:t>
                      </a:r>
                    </a:p>
                  </a:txBody>
                  <a:tcPr marL="99061" marR="99061" marT="45737" marB="4573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</a:p>
                  </a:txBody>
                  <a:tcPr marL="99061" marR="99061" marT="45737" marB="4573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</a:p>
                  </a:txBody>
                  <a:tcPr marL="99061" marR="99061" marT="45737" marB="4573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</a:tr>
              <a:tr h="33536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Подготовлено экспертных заключений на проекты ФНП</a:t>
                      </a:r>
                    </a:p>
                  </a:txBody>
                  <a:tcPr marL="99061" marR="99061" marT="45737" marB="4573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99061" marR="99061" marT="45737" marB="4573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marL="99061" marR="99061" marT="45737" marB="4573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</a:tr>
              <a:tr h="34242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Рассмотрено проектов технических заданий на разработку ФНП</a:t>
                      </a:r>
                    </a:p>
                  </a:txBody>
                  <a:tcPr marL="99061" marR="99061" marT="45737" marB="4573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99061" marR="99061" marT="45737" marB="4573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99061" marR="99061" marT="45737" marB="4573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</a:tr>
            </a:tbl>
          </a:graphicData>
        </a:graphic>
      </p:graphicFrame>
      <p:sp>
        <p:nvSpPr>
          <p:cNvPr id="23610" name="Заголовок 10"/>
          <p:cNvSpPr>
            <a:spLocks noGrp="1"/>
          </p:cNvSpPr>
          <p:nvPr>
            <p:ph type="title"/>
          </p:nvPr>
        </p:nvSpPr>
        <p:spPr>
          <a:xfrm>
            <a:off x="666750" y="-74613"/>
            <a:ext cx="8818563" cy="1139826"/>
          </a:xfrm>
        </p:spPr>
        <p:txBody>
          <a:bodyPr/>
          <a:lstStyle/>
          <a:p>
            <a:pPr algn="just"/>
            <a:r>
              <a:rPr lang="ru-RU" dirty="0" smtClean="0"/>
              <a:t>Государственное управление использованием атомной </a:t>
            </a:r>
            <a:br>
              <a:rPr lang="ru-RU" dirty="0" smtClean="0"/>
            </a:br>
            <a:r>
              <a:rPr lang="ru-RU" dirty="0" smtClean="0"/>
              <a:t>энергии </a:t>
            </a:r>
            <a:r>
              <a:rPr lang="ru-RU" sz="2000" b="0" dirty="0" smtClean="0"/>
              <a:t>(Разработка норм и правил в области использования атомной энергии </a:t>
            </a:r>
            <a:r>
              <a:rPr lang="ru-RU" sz="2000" b="0" dirty="0" smtClean="0"/>
              <a:t>)</a:t>
            </a:r>
            <a:endParaRPr lang="ru-RU" sz="2000" b="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43"/>
          <p:cNvSpPr txBox="1">
            <a:spLocks noChangeArrowheads="1"/>
          </p:cNvSpPr>
          <p:nvPr/>
        </p:nvSpPr>
        <p:spPr bwMode="auto">
          <a:xfrm>
            <a:off x="246063" y="3413125"/>
            <a:ext cx="1562100" cy="2052638"/>
          </a:xfrm>
          <a:prstGeom prst="rect">
            <a:avLst/>
          </a:prstGeom>
          <a:solidFill>
            <a:schemeClr val="bg2">
              <a:alpha val="50000"/>
            </a:schemeClr>
          </a:solidFill>
          <a:ln w="9525" cmpd="dbl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endParaRPr lang="ru-RU" sz="800" dirty="0" smtClean="0"/>
          </a:p>
          <a:p>
            <a:pPr algn="ctr" eaLnBrk="1" hangingPunct="1">
              <a:defRPr/>
            </a:pPr>
            <a:r>
              <a:rPr lang="ru-RU" sz="1050" dirty="0" smtClean="0">
                <a:solidFill>
                  <a:schemeClr val="bg1"/>
                </a:solidFill>
              </a:rPr>
              <a:t>Подведомственные организации</a:t>
            </a:r>
            <a:endParaRPr lang="ru-RU" sz="1050" dirty="0">
              <a:solidFill>
                <a:schemeClr val="bg1"/>
              </a:solidFill>
            </a:endParaRPr>
          </a:p>
        </p:txBody>
      </p:sp>
      <p:graphicFrame>
        <p:nvGraphicFramePr>
          <p:cNvPr id="24579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51"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0" name="Заголовок 10"/>
          <p:cNvSpPr txBox="1">
            <a:spLocks/>
          </p:cNvSpPr>
          <p:nvPr/>
        </p:nvSpPr>
        <p:spPr bwMode="auto">
          <a:xfrm>
            <a:off x="762000" y="201613"/>
            <a:ext cx="881856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>
                <a:solidFill>
                  <a:schemeClr val="hlink"/>
                </a:solidFill>
              </a:rPr>
              <a:t>Государственное управление использованием атомной </a:t>
            </a:r>
            <a:br>
              <a:rPr lang="ru-RU">
                <a:solidFill>
                  <a:schemeClr val="hlink"/>
                </a:solidFill>
              </a:rPr>
            </a:br>
            <a:r>
              <a:rPr lang="ru-RU">
                <a:solidFill>
                  <a:schemeClr val="hlink"/>
                </a:solidFill>
              </a:rPr>
              <a:t>энергии </a:t>
            </a:r>
            <a:r>
              <a:rPr lang="ru-RU" sz="2000" b="0">
                <a:solidFill>
                  <a:schemeClr val="hlink"/>
                </a:solidFill>
              </a:rPr>
              <a:t>(Признание организаций эксплуатирующими)</a:t>
            </a:r>
          </a:p>
        </p:txBody>
      </p:sp>
      <p:sp>
        <p:nvSpPr>
          <p:cNvPr id="24581" name="Rectangle 6"/>
          <p:cNvSpPr>
            <a:spLocks noChangeArrowheads="1"/>
          </p:cNvSpPr>
          <p:nvPr/>
        </p:nvSpPr>
        <p:spPr bwMode="auto">
          <a:xfrm>
            <a:off x="1951038" y="1125538"/>
            <a:ext cx="7756525" cy="1436687"/>
          </a:xfrm>
          <a:prstGeom prst="rect">
            <a:avLst/>
          </a:prstGeom>
          <a:solidFill>
            <a:srgbClr val="CCECFF">
              <a:alpha val="30196"/>
            </a:srgbClr>
          </a:solidFill>
          <a:ln w="9525" algn="ctr">
            <a:solidFill>
              <a:srgbClr val="000080"/>
            </a:solidFill>
            <a:miter lim="800000"/>
            <a:headEnd/>
            <a:tailEnd/>
          </a:ln>
        </p:spPr>
        <p:txBody>
          <a:bodyPr lIns="0" tIns="0" rIns="72000" bIns="0" anchor="ctr"/>
          <a:lstStyle/>
          <a:p>
            <a:pPr marL="180975" algn="just">
              <a:lnSpc>
                <a:spcPct val="120000"/>
              </a:lnSpc>
            </a:pPr>
            <a:r>
              <a:rPr lang="ru-RU" sz="1300">
                <a:solidFill>
                  <a:schemeClr val="accent2"/>
                </a:solidFill>
              </a:rPr>
              <a:t>В соответствии со статьей 34 Федерального закона «Об использовании атомной энергии» и постановлением Правительства Российской Федерации от 17.02.2011 № 88 Корпорация признает организацию пригодной эксплуатировать ЯУ, РИ или ПХ и осуществлять собственными силами или с привлечением других организаций деятельность по размещению, проектированию, сооружению, эксплуатации и выводу из эксплуатации ЯУ, РИ или ПХ</a:t>
            </a:r>
          </a:p>
        </p:txBody>
      </p:sp>
      <p:sp>
        <p:nvSpPr>
          <p:cNvPr id="37" name="Rectangle 35"/>
          <p:cNvSpPr>
            <a:spLocks noChangeAspect="1" noChangeArrowheads="1"/>
          </p:cNvSpPr>
          <p:nvPr>
            <p:custDataLst>
              <p:tags r:id="rId3"/>
            </p:custDataLst>
          </p:nvPr>
        </p:nvSpPr>
        <p:spPr bwMode="gray">
          <a:xfrm>
            <a:off x="2089150" y="4613275"/>
            <a:ext cx="3024188" cy="8620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 eaLnBrk="0" hangingPunct="0">
              <a:buSzPct val="100000"/>
              <a:buFont typeface="Wingdings" pitchFamily="2" charset="2"/>
              <a:buNone/>
              <a:defRPr/>
            </a:pPr>
            <a:r>
              <a:rPr lang="ru-RU" sz="1200" dirty="0"/>
              <a:t>Организации, работающие вне сфер государственного регулирования органов управления </a:t>
            </a:r>
          </a:p>
          <a:p>
            <a:pPr algn="ctr" eaLnBrk="0" hangingPunct="0">
              <a:buSzPct val="100000"/>
              <a:buFont typeface="Wingdings" pitchFamily="2" charset="2"/>
              <a:buNone/>
              <a:defRPr/>
            </a:pPr>
            <a:r>
              <a:rPr lang="ru-RU" sz="1200" dirty="0"/>
              <a:t>(подведомственность не определена</a:t>
            </a:r>
            <a:r>
              <a:rPr lang="ru-RU" sz="1400" dirty="0"/>
              <a:t>)</a:t>
            </a:r>
            <a:endParaRPr lang="en-US" sz="1400" dirty="0"/>
          </a:p>
        </p:txBody>
      </p:sp>
      <p:sp>
        <p:nvSpPr>
          <p:cNvPr id="24583" name="Rectangle 48"/>
          <p:cNvSpPr>
            <a:spLocks noChangeArrowheads="1"/>
          </p:cNvSpPr>
          <p:nvPr/>
        </p:nvSpPr>
        <p:spPr bwMode="gray">
          <a:xfrm>
            <a:off x="296863" y="4129088"/>
            <a:ext cx="1447800" cy="349250"/>
          </a:xfrm>
          <a:prstGeom prst="rect">
            <a:avLst/>
          </a:prstGeom>
          <a:solidFill>
            <a:srgbClr val="00B0F0">
              <a:alpha val="30196"/>
            </a:srgbClr>
          </a:solidFill>
          <a:ln w="9525" algn="ctr">
            <a:solidFill>
              <a:srgbClr val="080808"/>
            </a:solidFill>
            <a:miter lim="800000"/>
            <a:headEnd/>
            <a:tailEnd/>
          </a:ln>
        </p:spPr>
        <p:txBody>
          <a:bodyPr lIns="0" tIns="18000" rIns="0" bIns="18000" anchor="ctr"/>
          <a:lstStyle/>
          <a:p>
            <a:pPr algn="ctr"/>
            <a:r>
              <a:rPr lang="ru-RU" sz="1000">
                <a:solidFill>
                  <a:schemeClr val="bg1"/>
                </a:solidFill>
              </a:rPr>
              <a:t>Организации Корпорации</a:t>
            </a:r>
          </a:p>
        </p:txBody>
      </p:sp>
      <p:sp>
        <p:nvSpPr>
          <p:cNvPr id="24584" name="Rectangle 48"/>
          <p:cNvSpPr>
            <a:spLocks noChangeArrowheads="1"/>
          </p:cNvSpPr>
          <p:nvPr/>
        </p:nvSpPr>
        <p:spPr bwMode="gray">
          <a:xfrm>
            <a:off x="2089150" y="3422650"/>
            <a:ext cx="1452563" cy="606425"/>
          </a:xfrm>
          <a:prstGeom prst="rect">
            <a:avLst/>
          </a:prstGeom>
          <a:solidFill>
            <a:srgbClr val="408CB3"/>
          </a:solidFill>
          <a:ln w="9525" algn="ctr">
            <a:solidFill>
              <a:srgbClr val="080808"/>
            </a:solidFill>
            <a:miter lim="800000"/>
            <a:headEnd/>
            <a:tailEnd/>
          </a:ln>
        </p:spPr>
        <p:txBody>
          <a:bodyPr lIns="0" tIns="18000" rIns="0" bIns="18000" anchor="ctr"/>
          <a:lstStyle/>
          <a:p>
            <a:pPr algn="ctr"/>
            <a:r>
              <a:rPr lang="ru-RU" sz="1400">
                <a:solidFill>
                  <a:schemeClr val="bg1"/>
                </a:solidFill>
              </a:rPr>
              <a:t>Корпорация</a:t>
            </a:r>
            <a:r>
              <a:rPr lang="ru-RU" sz="160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sz="1200">
                <a:solidFill>
                  <a:schemeClr val="bg1"/>
                </a:solidFill>
              </a:rPr>
              <a:t>признает</a:t>
            </a:r>
          </a:p>
        </p:txBody>
      </p:sp>
      <p:sp>
        <p:nvSpPr>
          <p:cNvPr id="24585" name="Rectangle 48"/>
          <p:cNvSpPr>
            <a:spLocks noChangeArrowheads="1"/>
          </p:cNvSpPr>
          <p:nvPr/>
        </p:nvSpPr>
        <p:spPr bwMode="gray">
          <a:xfrm>
            <a:off x="3675063" y="3432175"/>
            <a:ext cx="1443037" cy="596900"/>
          </a:xfrm>
          <a:prstGeom prst="rect">
            <a:avLst/>
          </a:prstGeom>
          <a:solidFill>
            <a:srgbClr val="408CB3"/>
          </a:solidFill>
          <a:ln w="9525" algn="ctr">
            <a:solidFill>
              <a:srgbClr val="080808"/>
            </a:solidFill>
            <a:miter lim="800000"/>
            <a:headEnd/>
            <a:tailEnd/>
          </a:ln>
        </p:spPr>
        <p:txBody>
          <a:bodyPr lIns="0" tIns="18000" rIns="0" bIns="18000" anchor="ctr"/>
          <a:lstStyle/>
          <a:p>
            <a:pPr algn="ctr"/>
            <a:r>
              <a:rPr lang="ru-RU" sz="1400">
                <a:solidFill>
                  <a:schemeClr val="bg1"/>
                </a:solidFill>
              </a:rPr>
              <a:t>Другие органы управления </a:t>
            </a:r>
            <a:r>
              <a:rPr lang="ru-RU" sz="1200">
                <a:solidFill>
                  <a:schemeClr val="bg1"/>
                </a:solidFill>
              </a:rPr>
              <a:t>признают</a:t>
            </a:r>
          </a:p>
        </p:txBody>
      </p:sp>
      <p:sp>
        <p:nvSpPr>
          <p:cNvPr id="24586" name="Rectangle 48"/>
          <p:cNvSpPr>
            <a:spLocks noChangeArrowheads="1"/>
          </p:cNvSpPr>
          <p:nvPr/>
        </p:nvSpPr>
        <p:spPr bwMode="gray">
          <a:xfrm>
            <a:off x="296863" y="4606925"/>
            <a:ext cx="1447800" cy="785813"/>
          </a:xfrm>
          <a:prstGeom prst="rect">
            <a:avLst/>
          </a:prstGeom>
          <a:solidFill>
            <a:srgbClr val="00B0F0">
              <a:alpha val="30196"/>
            </a:srgbClr>
          </a:solidFill>
          <a:ln w="9525" algn="ctr">
            <a:solidFill>
              <a:srgbClr val="080808"/>
            </a:solidFill>
            <a:miter lim="800000"/>
            <a:headEnd/>
            <a:tailEnd/>
          </a:ln>
        </p:spPr>
        <p:txBody>
          <a:bodyPr lIns="0" tIns="18000" rIns="0" bIns="18000" anchor="ctr"/>
          <a:lstStyle/>
          <a:p>
            <a:pPr algn="ctr"/>
            <a:r>
              <a:rPr lang="ru-RU" sz="1000">
                <a:solidFill>
                  <a:schemeClr val="bg1"/>
                </a:solidFill>
              </a:rPr>
              <a:t>Организации работающие в сфере  государственного регулирования</a:t>
            </a:r>
          </a:p>
          <a:p>
            <a:pPr algn="ctr"/>
            <a:r>
              <a:rPr lang="ru-RU" sz="1000">
                <a:solidFill>
                  <a:schemeClr val="bg1"/>
                </a:solidFill>
              </a:rPr>
              <a:t>Корпорации</a:t>
            </a:r>
          </a:p>
        </p:txBody>
      </p:sp>
      <p:cxnSp>
        <p:nvCxnSpPr>
          <p:cNvPr id="45" name="Соединительная линия уступом 44"/>
          <p:cNvCxnSpPr>
            <a:stCxn id="24584" idx="0"/>
            <a:endCxn id="24585" idx="0"/>
          </p:cNvCxnSpPr>
          <p:nvPr/>
        </p:nvCxnSpPr>
        <p:spPr bwMode="auto">
          <a:xfrm rot="16200000" flipH="1">
            <a:off x="3601244" y="2637631"/>
            <a:ext cx="9525" cy="1579563"/>
          </a:xfrm>
          <a:prstGeom prst="bentConnector3">
            <a:avLst>
              <a:gd name="adj1" fmla="val -1730044"/>
            </a:avLst>
          </a:prstGeom>
          <a:ln w="12700">
            <a:solidFill>
              <a:srgbClr val="FF000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8" name="TextBox 47"/>
          <p:cNvSpPr txBox="1">
            <a:spLocks noChangeArrowheads="1"/>
          </p:cNvSpPr>
          <p:nvPr/>
        </p:nvSpPr>
        <p:spPr bwMode="auto">
          <a:xfrm>
            <a:off x="3073400" y="3017838"/>
            <a:ext cx="11176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1200"/>
              <a:t>Соглашение</a:t>
            </a:r>
          </a:p>
        </p:txBody>
      </p:sp>
      <p:cxnSp>
        <p:nvCxnSpPr>
          <p:cNvPr id="47" name="Прямая со стрелкой 46"/>
          <p:cNvCxnSpPr/>
          <p:nvPr/>
        </p:nvCxnSpPr>
        <p:spPr bwMode="auto">
          <a:xfrm rot="10800000">
            <a:off x="1808163" y="3722688"/>
            <a:ext cx="285750" cy="1587"/>
          </a:xfrm>
          <a:prstGeom prst="straightConnector1">
            <a:avLst/>
          </a:prstGeom>
          <a:ln w="127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 bwMode="auto">
          <a:xfrm>
            <a:off x="5122863" y="3730625"/>
            <a:ext cx="285750" cy="1588"/>
          </a:xfrm>
          <a:prstGeom prst="straightConnector1">
            <a:avLst/>
          </a:prstGeom>
          <a:ln w="127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Соединительная линия уступом 48"/>
          <p:cNvCxnSpPr>
            <a:stCxn id="24584" idx="2"/>
          </p:cNvCxnSpPr>
          <p:nvPr/>
        </p:nvCxnSpPr>
        <p:spPr bwMode="auto">
          <a:xfrm rot="16200000" flipH="1">
            <a:off x="3971926" y="2871787"/>
            <a:ext cx="292100" cy="2606675"/>
          </a:xfrm>
          <a:prstGeom prst="bentConnector2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92" name="TextBox 56"/>
          <p:cNvSpPr txBox="1">
            <a:spLocks noChangeArrowheads="1"/>
          </p:cNvSpPr>
          <p:nvPr/>
        </p:nvSpPr>
        <p:spPr bwMode="auto">
          <a:xfrm>
            <a:off x="679450" y="5989638"/>
            <a:ext cx="46339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/>
            <a:r>
              <a:rPr lang="ru-RU" sz="1200"/>
              <a:t>По соглашению с</a:t>
            </a:r>
            <a:r>
              <a:rPr lang="en-US" sz="1200"/>
              <a:t> </a:t>
            </a:r>
            <a:r>
              <a:rPr lang="ru-RU" sz="1200"/>
              <a:t>другим органом управления (ФОИВ)</a:t>
            </a:r>
          </a:p>
        </p:txBody>
      </p:sp>
      <p:cxnSp>
        <p:nvCxnSpPr>
          <p:cNvPr id="51" name="Соединительная линия уступом 50"/>
          <p:cNvCxnSpPr/>
          <p:nvPr/>
        </p:nvCxnSpPr>
        <p:spPr bwMode="auto">
          <a:xfrm rot="16200000" flipH="1">
            <a:off x="2553494" y="3928269"/>
            <a:ext cx="584200" cy="785812"/>
          </a:xfrm>
          <a:prstGeom prst="bentConnector3">
            <a:avLst>
              <a:gd name="adj1" fmla="val 71850"/>
            </a:avLst>
          </a:prstGeom>
          <a:ln w="127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94" name="TextBox 62"/>
          <p:cNvSpPr txBox="1">
            <a:spLocks noChangeArrowheads="1"/>
          </p:cNvSpPr>
          <p:nvPr/>
        </p:nvSpPr>
        <p:spPr bwMode="auto">
          <a:xfrm>
            <a:off x="679450" y="5591175"/>
            <a:ext cx="35988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/>
            <a:r>
              <a:rPr lang="ru-RU" sz="1200"/>
              <a:t>По соглашению с организацией</a:t>
            </a:r>
          </a:p>
        </p:txBody>
      </p:sp>
      <p:sp>
        <p:nvSpPr>
          <p:cNvPr id="24595" name="Rectangle 114"/>
          <p:cNvSpPr>
            <a:spLocks noChangeArrowheads="1"/>
          </p:cNvSpPr>
          <p:nvPr/>
        </p:nvSpPr>
        <p:spPr bwMode="gray">
          <a:xfrm>
            <a:off x="1951038" y="2709863"/>
            <a:ext cx="5011737" cy="30797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400">
                <a:solidFill>
                  <a:srgbClr val="FEFFFF"/>
                </a:solidFill>
              </a:rPr>
              <a:t>Система признания организаций эксплуатирующими</a:t>
            </a:r>
            <a:endParaRPr lang="en-US" sz="1400">
              <a:solidFill>
                <a:srgbClr val="FEFFFF"/>
              </a:solidFill>
            </a:endParaRPr>
          </a:p>
        </p:txBody>
      </p:sp>
      <p:pic>
        <p:nvPicPr>
          <p:cNvPr id="24596" name="Picture 1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3" y="1149350"/>
            <a:ext cx="1530350" cy="214788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43"/>
          <p:cNvSpPr txBox="1">
            <a:spLocks noChangeArrowheads="1"/>
          </p:cNvSpPr>
          <p:nvPr/>
        </p:nvSpPr>
        <p:spPr bwMode="auto">
          <a:xfrm>
            <a:off x="5421313" y="3432175"/>
            <a:ext cx="1562100" cy="2052638"/>
          </a:xfrm>
          <a:prstGeom prst="rect">
            <a:avLst/>
          </a:prstGeom>
          <a:solidFill>
            <a:schemeClr val="bg2">
              <a:alpha val="50000"/>
            </a:schemeClr>
          </a:solidFill>
          <a:ln w="9525" cmpd="dbl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algn="ctr" eaLnBrk="1" hangingPunct="1">
              <a:defRPr sz="800">
                <a:latin typeface="Arial" pitchFamily="34" charset="0"/>
              </a:defRPr>
            </a:lvl1pPr>
            <a:lvl2pPr marL="742950" indent="-285750" eaLnBrk="0" hangingPunct="0">
              <a:defRPr>
                <a:latin typeface="Arial" pitchFamily="34" charset="0"/>
              </a:defRPr>
            </a:lvl2pPr>
            <a:lvl3pPr marL="1143000" indent="-228600" eaLnBrk="0" hangingPunct="0">
              <a:defRPr>
                <a:latin typeface="Arial" pitchFamily="34" charset="0"/>
              </a:defRPr>
            </a:lvl3pPr>
            <a:lvl4pPr marL="1600200" indent="-228600" eaLnBrk="0" hangingPunct="0">
              <a:defRPr>
                <a:latin typeface="Arial" pitchFamily="34" charset="0"/>
              </a:defRPr>
            </a:lvl4pPr>
            <a:lvl5pPr marL="2057400" indent="-228600" eaLnBrk="0" hangingPunct="0">
              <a:defRPr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9pPr>
          </a:lstStyle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ru-RU" sz="1050" dirty="0">
                <a:solidFill>
                  <a:schemeClr val="bg1"/>
                </a:solidFill>
              </a:rPr>
              <a:t>Подведомственные организации</a:t>
            </a:r>
          </a:p>
        </p:txBody>
      </p:sp>
      <p:sp>
        <p:nvSpPr>
          <p:cNvPr id="24598" name="Rectangle 48"/>
          <p:cNvSpPr>
            <a:spLocks noChangeArrowheads="1"/>
          </p:cNvSpPr>
          <p:nvPr/>
        </p:nvSpPr>
        <p:spPr bwMode="gray">
          <a:xfrm>
            <a:off x="5478463" y="4146550"/>
            <a:ext cx="1447800" cy="349250"/>
          </a:xfrm>
          <a:prstGeom prst="rect">
            <a:avLst/>
          </a:prstGeom>
          <a:solidFill>
            <a:srgbClr val="00B0F0">
              <a:alpha val="30196"/>
            </a:srgbClr>
          </a:solidFill>
          <a:ln w="9525" algn="ctr">
            <a:solidFill>
              <a:srgbClr val="080808"/>
            </a:solidFill>
            <a:miter lim="800000"/>
            <a:headEnd/>
            <a:tailEnd/>
          </a:ln>
        </p:spPr>
        <p:txBody>
          <a:bodyPr lIns="0" tIns="18000" rIns="0" bIns="18000" anchor="ctr"/>
          <a:lstStyle/>
          <a:p>
            <a:pPr algn="ctr"/>
            <a:r>
              <a:rPr lang="ru-RU" sz="1000">
                <a:solidFill>
                  <a:schemeClr val="bg1"/>
                </a:solidFill>
              </a:rPr>
              <a:t>Подведомственные организации</a:t>
            </a:r>
          </a:p>
        </p:txBody>
      </p:sp>
      <p:sp>
        <p:nvSpPr>
          <p:cNvPr id="24599" name="Rectangle 48"/>
          <p:cNvSpPr>
            <a:spLocks noChangeArrowheads="1"/>
          </p:cNvSpPr>
          <p:nvPr/>
        </p:nvSpPr>
        <p:spPr bwMode="gray">
          <a:xfrm>
            <a:off x="5486400" y="4621213"/>
            <a:ext cx="1447800" cy="785812"/>
          </a:xfrm>
          <a:prstGeom prst="rect">
            <a:avLst/>
          </a:prstGeom>
          <a:solidFill>
            <a:srgbClr val="00B0F0">
              <a:alpha val="30196"/>
            </a:srgbClr>
          </a:solidFill>
          <a:ln w="9525" algn="ctr">
            <a:solidFill>
              <a:srgbClr val="080808"/>
            </a:solidFill>
            <a:miter lim="800000"/>
            <a:headEnd/>
            <a:tailEnd/>
          </a:ln>
        </p:spPr>
        <p:txBody>
          <a:bodyPr lIns="0" tIns="18000" rIns="0" bIns="18000" anchor="ctr"/>
          <a:lstStyle/>
          <a:p>
            <a:pPr algn="ctr"/>
            <a:r>
              <a:rPr lang="ru-RU" sz="1000">
                <a:solidFill>
                  <a:schemeClr val="bg1"/>
                </a:solidFill>
              </a:rPr>
              <a:t>Организации работающие в сфере  государственного регулирования</a:t>
            </a:r>
          </a:p>
          <a:p>
            <a:pPr algn="ctr"/>
            <a:r>
              <a:rPr lang="ru-RU" sz="1000">
                <a:solidFill>
                  <a:schemeClr val="bg1"/>
                </a:solidFill>
              </a:rPr>
              <a:t>ФОИВ</a:t>
            </a:r>
          </a:p>
        </p:txBody>
      </p:sp>
      <p:cxnSp>
        <p:nvCxnSpPr>
          <p:cNvPr id="42" name="Соединительная линия уступом 41"/>
          <p:cNvCxnSpPr/>
          <p:nvPr/>
        </p:nvCxnSpPr>
        <p:spPr bwMode="auto">
          <a:xfrm rot="10800000" flipV="1">
            <a:off x="246063" y="5727700"/>
            <a:ext cx="382587" cy="0"/>
          </a:xfrm>
          <a:prstGeom prst="bentConnector3">
            <a:avLst>
              <a:gd name="adj1" fmla="val 50000"/>
            </a:avLst>
          </a:prstGeom>
          <a:ln w="127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Соединительная линия уступом 42"/>
          <p:cNvCxnSpPr/>
          <p:nvPr/>
        </p:nvCxnSpPr>
        <p:spPr bwMode="auto">
          <a:xfrm flipH="1">
            <a:off x="246063" y="6121400"/>
            <a:ext cx="382587" cy="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Group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468720"/>
              </p:ext>
            </p:extLst>
          </p:nvPr>
        </p:nvGraphicFramePr>
        <p:xfrm>
          <a:off x="7070652" y="3409950"/>
          <a:ext cx="2636910" cy="3078634"/>
        </p:xfrm>
        <a:graphic>
          <a:graphicData uri="http://schemas.openxmlformats.org/drawingml/2006/table">
            <a:tbl>
              <a:tblPr/>
              <a:tblGrid>
                <a:gridCol w="1044278"/>
                <a:gridCol w="482589"/>
                <a:gridCol w="593468"/>
                <a:gridCol w="516575"/>
              </a:tblGrid>
              <a:tr h="19805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Показатель деятельности по признанию организаций эксплуатирующими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BAD9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Год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BA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BAD9"/>
                    </a:solidFill>
                  </a:tcPr>
                </a:tc>
              </a:tr>
              <a:tr h="56581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BA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2012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BA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2013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BA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2014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н.вр</a:t>
                      </a: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BAD9"/>
                    </a:solidFill>
                  </a:tcPr>
                </a:tc>
              </a:tr>
              <a:tr h="19805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Рассмотрено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97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73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43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</a:tr>
              <a:tr h="31121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Признано, из них: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16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34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21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</a:tr>
              <a:tr h="31121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организаций Корпорации</a:t>
                      </a:r>
                      <a:endParaRPr kumimoji="0" lang="ru-RU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5</a:t>
                      </a:r>
                      <a:endParaRPr kumimoji="0" lang="ru-RU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6</a:t>
                      </a:r>
                      <a:endParaRPr kumimoji="0" lang="ru-RU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3</a:t>
                      </a:r>
                      <a:endParaRPr kumimoji="0" lang="ru-RU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</a:tr>
              <a:tr h="42438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организаций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Минэнерго России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21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</a:tr>
              <a:tr h="5375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организаций подведомственность которых не определена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</a:tr>
              <a:tr h="3112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Отказано в признании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81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39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22</a:t>
                      </a:r>
                    </a:p>
                  </a:txBody>
                  <a:tcPr marL="91423" marR="91423" marT="45731" marB="4573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09059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595313" y="1319213"/>
            <a:ext cx="8750300" cy="4549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447675" indent="-266700" algn="just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В Госкорпорацию «Росатом» поступают обращения от организаций, осуществляющих деятельность в сфере государственного регулирования других органов управления (10 ФОИВ) с информацией об отказах признавать их эксплуатирующими и выполнять иные функции органа управления, например,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связанные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с продлением срока эксплуатации объектов использования атомной энергии.</a:t>
            </a:r>
          </a:p>
          <a:p>
            <a:pPr marL="447675" indent="-266700" algn="just">
              <a:spcBef>
                <a:spcPts val="600"/>
              </a:spcBef>
              <a:buFont typeface="Wingdings" pitchFamily="2" charset="2"/>
              <a:buChar char="§"/>
              <a:defRPr/>
            </a:pP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  <a:p>
            <a:pPr marL="447675" indent="-266700" algn="just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Наблюдается увеличение объема работ по признанию организаций, подведомственных иным органам управления.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</a:rPr>
              <a:t>Госкорпорация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 «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</a:rPr>
              <a:t>Росатом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», тем самым, берет на себя дополнительную ответственность за обеспечение безопасности организаций, не входящих в ее контур управления.</a:t>
            </a:r>
          </a:p>
        </p:txBody>
      </p:sp>
      <p:sp>
        <p:nvSpPr>
          <p:cNvPr id="25603" name="Заголовок 10"/>
          <p:cNvSpPr txBox="1">
            <a:spLocks/>
          </p:cNvSpPr>
          <p:nvPr/>
        </p:nvSpPr>
        <p:spPr bwMode="auto">
          <a:xfrm>
            <a:off x="561975" y="95250"/>
            <a:ext cx="8818563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</a:pPr>
            <a:r>
              <a:rPr lang="ru-RU" dirty="0">
                <a:solidFill>
                  <a:schemeClr val="hlink"/>
                </a:solidFill>
              </a:rPr>
              <a:t>Государственное управление использованием атомной </a:t>
            </a:r>
            <a:br>
              <a:rPr lang="ru-RU" dirty="0">
                <a:solidFill>
                  <a:schemeClr val="hlink"/>
                </a:solidFill>
              </a:rPr>
            </a:br>
            <a:r>
              <a:rPr lang="ru-RU" dirty="0">
                <a:solidFill>
                  <a:schemeClr val="hlink"/>
                </a:solidFill>
              </a:rPr>
              <a:t>энергии </a:t>
            </a:r>
            <a:r>
              <a:rPr lang="ru-RU" sz="2000" b="0" dirty="0">
                <a:solidFill>
                  <a:schemeClr val="hlink"/>
                </a:solidFill>
              </a:rPr>
              <a:t>(Признание организаций эксплуатирующими. </a:t>
            </a:r>
            <a:r>
              <a:rPr lang="ru-RU" sz="2000" b="0" dirty="0" smtClean="0">
                <a:solidFill>
                  <a:schemeClr val="hlink"/>
                </a:solidFill>
              </a:rPr>
              <a:t>Проблемы).</a:t>
            </a:r>
            <a:endParaRPr lang="ru-RU" sz="2000" b="0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2"/>
          <p:cNvSpPr txBox="1">
            <a:spLocks noChangeArrowheads="1"/>
          </p:cNvSpPr>
          <p:nvPr/>
        </p:nvSpPr>
        <p:spPr bwMode="auto">
          <a:xfrm>
            <a:off x="271463" y="1146175"/>
            <a:ext cx="45243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1050" dirty="0" smtClean="0">
                <a:solidFill>
                  <a:schemeClr val="hlink"/>
                </a:solidFill>
              </a:rPr>
              <a:t> </a:t>
            </a:r>
            <a:r>
              <a:rPr lang="ru-RU" sz="1000" dirty="0" smtClean="0">
                <a:solidFill>
                  <a:schemeClr val="hlink"/>
                </a:solidFill>
              </a:rPr>
              <a:t>В рамках Программы по возврату ОЯТ ИР была организована и проведена работа по вывозу высокообогащенного </a:t>
            </a:r>
            <a:r>
              <a:rPr lang="ru-RU" sz="1000" dirty="0">
                <a:solidFill>
                  <a:schemeClr val="hlink"/>
                </a:solidFill>
              </a:rPr>
              <a:t>ядерного топлива </a:t>
            </a:r>
            <a:r>
              <a:rPr lang="ru-RU" sz="1000" dirty="0" smtClean="0">
                <a:solidFill>
                  <a:schemeClr val="hlink"/>
                </a:solidFill>
              </a:rPr>
              <a:t>из Чехии, </a:t>
            </a:r>
            <a:r>
              <a:rPr lang="ru-RU" sz="1000" dirty="0">
                <a:solidFill>
                  <a:schemeClr val="hlink"/>
                </a:solidFill>
              </a:rPr>
              <a:t>Вьетнам, </a:t>
            </a:r>
            <a:r>
              <a:rPr lang="ru-RU" sz="1000" dirty="0" smtClean="0">
                <a:solidFill>
                  <a:schemeClr val="hlink"/>
                </a:solidFill>
              </a:rPr>
              <a:t>Венгрия</a:t>
            </a:r>
            <a:endParaRPr lang="ru-RU" sz="1000" dirty="0">
              <a:solidFill>
                <a:schemeClr val="hlink"/>
              </a:solidFill>
            </a:endParaRPr>
          </a:p>
        </p:txBody>
      </p:sp>
      <p:sp>
        <p:nvSpPr>
          <p:cNvPr id="29699" name="Rectangle 10"/>
          <p:cNvSpPr>
            <a:spLocks noChangeArrowheads="1"/>
          </p:cNvSpPr>
          <p:nvPr/>
        </p:nvSpPr>
        <p:spPr bwMode="auto">
          <a:xfrm>
            <a:off x="0" y="-230188"/>
            <a:ext cx="184150" cy="460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29700" name="Rectangle 13"/>
          <p:cNvSpPr>
            <a:spLocks noChangeArrowheads="1"/>
          </p:cNvSpPr>
          <p:nvPr/>
        </p:nvSpPr>
        <p:spPr bwMode="auto">
          <a:xfrm>
            <a:off x="0" y="-230188"/>
            <a:ext cx="184150" cy="460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29701" name="Прямоугольник 2"/>
          <p:cNvSpPr>
            <a:spLocks noChangeArrowheads="1"/>
          </p:cNvSpPr>
          <p:nvPr/>
        </p:nvSpPr>
        <p:spPr bwMode="auto">
          <a:xfrm>
            <a:off x="214313" y="3444875"/>
            <a:ext cx="46609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Clr>
                <a:srgbClr val="414142"/>
              </a:buClr>
              <a:buSzPct val="100000"/>
              <a:buFont typeface="Times New Roman" pitchFamily="18" charset="0"/>
              <a:buNone/>
            </a:pPr>
            <a:r>
              <a:rPr lang="ru-RU" sz="800">
                <a:solidFill>
                  <a:srgbClr val="414142"/>
                </a:solidFill>
              </a:rPr>
              <a:t>В результате выполненных работ полностью освобождены от высокообогащенного ядерного топлива Чехия, Вьетнам, Венгрия</a:t>
            </a: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4954588" y="1355725"/>
            <a:ext cx="4738687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1050" dirty="0" smtClean="0">
                <a:solidFill>
                  <a:schemeClr val="hlink"/>
                </a:solidFill>
              </a:rPr>
              <a:t>  Проведены межведомственные испытания ТУК-109Т для транспортирования ОЯТ </a:t>
            </a:r>
            <a:r>
              <a:rPr lang="ru-RU" sz="1050" dirty="0">
                <a:solidFill>
                  <a:schemeClr val="hlink"/>
                </a:solidFill>
              </a:rPr>
              <a:t>РБМК-1000  и ТУК-146 для ОТВС </a:t>
            </a:r>
            <a:endParaRPr lang="ru-RU" sz="1050" dirty="0" smtClean="0">
              <a:solidFill>
                <a:schemeClr val="hlink"/>
              </a:solidFill>
            </a:endParaRPr>
          </a:p>
          <a:p>
            <a:pPr algn="ctr">
              <a:defRPr/>
            </a:pPr>
            <a:r>
              <a:rPr lang="ru-RU" sz="1050" dirty="0" smtClean="0">
                <a:solidFill>
                  <a:schemeClr val="hlink"/>
                </a:solidFill>
              </a:rPr>
              <a:t>ВВЭР-1000/1200</a:t>
            </a:r>
            <a:endParaRPr lang="ru-RU" sz="1050" dirty="0">
              <a:solidFill>
                <a:schemeClr val="hlink"/>
              </a:solidFill>
            </a:endParaRPr>
          </a:p>
          <a:p>
            <a:pPr algn="ctr">
              <a:defRPr/>
            </a:pPr>
            <a:endParaRPr lang="ru-RU" sz="1050" dirty="0" smtClean="0">
              <a:solidFill>
                <a:schemeClr val="hlink"/>
              </a:solidFill>
            </a:endParaRPr>
          </a:p>
        </p:txBody>
      </p:sp>
      <p:sp>
        <p:nvSpPr>
          <p:cNvPr id="29703" name="Прямоугольник 18"/>
          <p:cNvSpPr>
            <a:spLocks noChangeArrowheads="1"/>
          </p:cNvSpPr>
          <p:nvPr/>
        </p:nvSpPr>
        <p:spPr bwMode="auto">
          <a:xfrm>
            <a:off x="5046663" y="3444875"/>
            <a:ext cx="4646612" cy="6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800">
                <a:solidFill>
                  <a:srgbClr val="414142"/>
                </a:solidFill>
              </a:rPr>
              <a:t>Выданы сертификаты-разрешения на транспортирование ОЯТ РБМК-1000 железнодорожным транспортом и транспортирование и хранение ОТВС                            ВВЭР-1000/1200</a:t>
            </a:r>
          </a:p>
          <a:p>
            <a:pPr algn="just">
              <a:spcBef>
                <a:spcPts val="600"/>
              </a:spcBef>
              <a:buClr>
                <a:srgbClr val="414142"/>
              </a:buClr>
              <a:buSzPct val="100000"/>
              <a:buFont typeface="Times New Roman" pitchFamily="18" charset="0"/>
              <a:buNone/>
            </a:pPr>
            <a:r>
              <a:rPr lang="ru-RU" sz="800">
                <a:solidFill>
                  <a:srgbClr val="414142"/>
                </a:solidFill>
              </a:rPr>
              <a:t>  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/>
          <a:srcRect l="15714" t="33247" r="11667" b="16364"/>
          <a:stretch/>
        </p:blipFill>
        <p:spPr>
          <a:xfrm>
            <a:off x="5186363" y="1665288"/>
            <a:ext cx="2663825" cy="17795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/>
          <a:srcRect r="8009"/>
          <a:stretch>
            <a:fillRect/>
          </a:stretch>
        </p:blipFill>
        <p:spPr bwMode="auto">
          <a:xfrm>
            <a:off x="7994650" y="1665288"/>
            <a:ext cx="1698625" cy="1779587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9" descr="shipment"/>
          <p:cNvPicPr>
            <a:picLocks noChangeAspect="1" noChangeArrowheads="1"/>
          </p:cNvPicPr>
          <p:nvPr/>
        </p:nvPicPr>
        <p:blipFill rotWithShape="1">
          <a:blip r:embed="rId5" cstate="print"/>
          <a:srcRect l="30783"/>
          <a:stretch/>
        </p:blipFill>
        <p:spPr bwMode="auto">
          <a:xfrm>
            <a:off x="266700" y="1676400"/>
            <a:ext cx="4686300" cy="1768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07" name="Text Box 2"/>
          <p:cNvSpPr txBox="1">
            <a:spLocks noChangeArrowheads="1"/>
          </p:cNvSpPr>
          <p:nvPr/>
        </p:nvSpPr>
        <p:spPr bwMode="auto">
          <a:xfrm>
            <a:off x="1012825" y="3916363"/>
            <a:ext cx="3198813" cy="496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0" hangingPunct="0"/>
            <a:r>
              <a:rPr lang="ru-RU" sz="1100">
                <a:solidFill>
                  <a:schemeClr val="hlink"/>
                </a:solidFill>
              </a:rPr>
              <a:t>  Работа по реформированию отраслевой транспортной инфраструктуры</a:t>
            </a:r>
          </a:p>
        </p:txBody>
      </p:sp>
      <p:sp>
        <p:nvSpPr>
          <p:cNvPr id="29708" name="Прямоугольник 2"/>
          <p:cNvSpPr>
            <a:spLocks noChangeArrowheads="1"/>
          </p:cNvSpPr>
          <p:nvPr/>
        </p:nvSpPr>
        <p:spPr bwMode="auto">
          <a:xfrm>
            <a:off x="271463" y="4379913"/>
            <a:ext cx="46037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ts val="600"/>
              </a:spcBef>
              <a:buClr>
                <a:srgbClr val="414142"/>
              </a:buClr>
              <a:buSzPct val="100000"/>
              <a:buFont typeface="Times New Roman" pitchFamily="18" charset="0"/>
              <a:buNone/>
            </a:pPr>
            <a:r>
              <a:rPr lang="ru-RU" sz="1100">
                <a:solidFill>
                  <a:srgbClr val="414142"/>
                </a:solidFill>
              </a:rPr>
              <a:t>В соответствии  с поручением генерального директора            ГК «Росатом» в 2013 году организована работа по реформированию транспортной инфраструктуры предназначенной для перевозок специальных грузов..</a:t>
            </a:r>
          </a:p>
          <a:p>
            <a:pPr algn="just">
              <a:spcBef>
                <a:spcPts val="600"/>
              </a:spcBef>
              <a:buClr>
                <a:srgbClr val="414142"/>
              </a:buClr>
              <a:buSzPct val="100000"/>
              <a:buFont typeface="Times New Roman" pitchFamily="18" charset="0"/>
              <a:buNone/>
            </a:pPr>
            <a:r>
              <a:rPr lang="ru-RU" sz="1100">
                <a:solidFill>
                  <a:srgbClr val="414142"/>
                </a:solidFill>
              </a:rPr>
              <a:t>Созданная рабочая группа провела анализ текущего состояния транспортных активов 36 организаций отрасли с подготовкой дорожной карты по реформированию транспортной инфраструктуры.</a:t>
            </a:r>
          </a:p>
        </p:txBody>
      </p:sp>
      <p:pic>
        <p:nvPicPr>
          <p:cNvPr id="25" name="Picture 17" descr="shipment"/>
          <p:cNvPicPr>
            <a:picLocks noChangeAspect="1" noChangeArrowheads="1"/>
          </p:cNvPicPr>
          <p:nvPr/>
        </p:nvPicPr>
        <p:blipFill rotWithShape="1">
          <a:blip r:embed="rId6" cstate="print"/>
          <a:srcRect l="64495" b="20562"/>
          <a:stretch/>
        </p:blipFill>
        <p:spPr bwMode="auto">
          <a:xfrm>
            <a:off x="5500688" y="4413250"/>
            <a:ext cx="3897312" cy="17319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10" name="Прямоугольник 18"/>
          <p:cNvSpPr>
            <a:spLocks noChangeArrowheads="1"/>
          </p:cNvSpPr>
          <p:nvPr/>
        </p:nvSpPr>
        <p:spPr bwMode="auto">
          <a:xfrm>
            <a:off x="5715000" y="3949700"/>
            <a:ext cx="3411538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414142"/>
              </a:buClr>
              <a:buSzPct val="100000"/>
              <a:buFont typeface="Times New Roman" pitchFamily="18" charset="0"/>
              <a:buNone/>
            </a:pPr>
            <a:r>
              <a:rPr lang="ru-RU" sz="1100">
                <a:solidFill>
                  <a:schemeClr val="hlink"/>
                </a:solidFill>
              </a:rPr>
              <a:t>Первая в мире перевозка ОЯТ в сертифицированной упаковке ТУК-145/С</a:t>
            </a:r>
          </a:p>
        </p:txBody>
      </p:sp>
      <p:sp>
        <p:nvSpPr>
          <p:cNvPr id="29711" name="Прямоугольник 18"/>
          <p:cNvSpPr>
            <a:spLocks noChangeArrowheads="1"/>
          </p:cNvSpPr>
          <p:nvPr/>
        </p:nvSpPr>
        <p:spPr bwMode="auto">
          <a:xfrm>
            <a:off x="5343525" y="6188075"/>
            <a:ext cx="42116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800">
                <a:solidFill>
                  <a:srgbClr val="414142"/>
                </a:solidFill>
              </a:rPr>
              <a:t>В результате проведенных работ была осуществлена перевозка ОЯТ ИР воздушным транспортом в упаковке типа С</a:t>
            </a:r>
          </a:p>
        </p:txBody>
      </p:sp>
      <p:sp>
        <p:nvSpPr>
          <p:cNvPr id="29712" name="Заголовок 1"/>
          <p:cNvSpPr txBox="1">
            <a:spLocks/>
          </p:cNvSpPr>
          <p:nvPr/>
        </p:nvSpPr>
        <p:spPr bwMode="auto">
          <a:xfrm>
            <a:off x="612775" y="20638"/>
            <a:ext cx="90741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</a:pPr>
            <a:r>
              <a:rPr lang="ru-RU">
                <a:solidFill>
                  <a:schemeClr val="hlink"/>
                </a:solidFill>
              </a:rPr>
              <a:t>Государственное управление использованием атомной </a:t>
            </a:r>
            <a:br>
              <a:rPr lang="ru-RU">
                <a:solidFill>
                  <a:schemeClr val="hlink"/>
                </a:solidFill>
              </a:rPr>
            </a:br>
            <a:r>
              <a:rPr lang="ru-RU">
                <a:solidFill>
                  <a:schemeClr val="hlink"/>
                </a:solidFill>
              </a:rPr>
              <a:t>энергии </a:t>
            </a:r>
            <a:r>
              <a:rPr lang="ru-RU" sz="1800" b="0">
                <a:solidFill>
                  <a:schemeClr val="hlink"/>
                </a:solidFill>
              </a:rPr>
              <a:t>(организация специальных перевозок и осуществление функций ГКО по ЯРБ при транспортировании РМ (ключевые результаты 2013 года))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0"/>
          <p:cNvSpPr>
            <a:spLocks noChangeArrowheads="1"/>
          </p:cNvSpPr>
          <p:nvPr/>
        </p:nvSpPr>
        <p:spPr bwMode="auto">
          <a:xfrm>
            <a:off x="0" y="-230188"/>
            <a:ext cx="184150" cy="460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30723" name="Rectangle 13"/>
          <p:cNvSpPr>
            <a:spLocks noChangeArrowheads="1"/>
          </p:cNvSpPr>
          <p:nvPr/>
        </p:nvSpPr>
        <p:spPr bwMode="auto">
          <a:xfrm>
            <a:off x="0" y="-230188"/>
            <a:ext cx="184150" cy="460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350838" y="1066800"/>
            <a:ext cx="4291012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1200" dirty="0" smtClean="0"/>
              <a:t>Значение показателя </a:t>
            </a:r>
            <a:r>
              <a:rPr lang="en-US" sz="1200" dirty="0" smtClean="0"/>
              <a:t>LTIFR</a:t>
            </a:r>
            <a:r>
              <a:rPr lang="ru-RU" sz="1200" dirty="0" smtClean="0"/>
              <a:t> в Дивизионах  </a:t>
            </a:r>
            <a:br>
              <a:rPr lang="ru-RU" sz="1200" dirty="0" smtClean="0"/>
            </a:br>
            <a:r>
              <a:rPr lang="ru-RU" sz="1200" dirty="0" smtClean="0"/>
              <a:t>в 2013 году</a:t>
            </a:r>
            <a:endParaRPr lang="ru-RU" b="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30725" name="Диаграмма 2"/>
          <p:cNvGraphicFramePr>
            <a:graphicFrameLocks/>
          </p:cNvGraphicFramePr>
          <p:nvPr/>
        </p:nvGraphicFramePr>
        <p:xfrm>
          <a:off x="120650" y="1333500"/>
          <a:ext cx="4711700" cy="287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7" r:id="rId4" imgW="4712616" imgH="2877561" progId="Excel.Sheet.8">
                  <p:embed/>
                </p:oleObj>
              </mc:Choice>
              <mc:Fallback>
                <p:oleObj r:id="rId4" imgW="4712616" imgH="2877561" progId="Excel.Sheet.8">
                  <p:embed/>
                  <p:pic>
                    <p:nvPicPr>
                      <p:cNvPr id="0" name="Picture 7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" y="1333500"/>
                        <a:ext cx="4711700" cy="2879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6" name="Объект 14"/>
          <p:cNvGraphicFramePr>
            <a:graphicFrameLocks noGrp="1"/>
          </p:cNvGraphicFramePr>
          <p:nvPr/>
        </p:nvGraphicFramePr>
        <p:xfrm>
          <a:off x="4995863" y="1516063"/>
          <a:ext cx="4632325" cy="237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8" r:id="rId6" imgW="4273666" imgH="2377646" progId="Excel.Sheet.8">
                  <p:embed/>
                </p:oleObj>
              </mc:Choice>
              <mc:Fallback>
                <p:oleObj r:id="rId6" imgW="4273666" imgH="2377646" progId="Excel.Sheet.8">
                  <p:embed/>
                  <p:pic>
                    <p:nvPicPr>
                      <p:cNvPr id="0" name="Picture 8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5863" y="1516063"/>
                        <a:ext cx="4632325" cy="2376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7" name="Rectangle 2"/>
          <p:cNvSpPr txBox="1">
            <a:spLocks noChangeArrowheads="1"/>
          </p:cNvSpPr>
          <p:nvPr/>
        </p:nvSpPr>
        <p:spPr bwMode="auto">
          <a:xfrm>
            <a:off x="4953000" y="1106488"/>
            <a:ext cx="4675188" cy="3508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0" hangingPunct="0"/>
            <a:r>
              <a:rPr lang="ru-RU" sz="1200">
                <a:solidFill>
                  <a:schemeClr val="hlink"/>
                </a:solidFill>
              </a:rPr>
              <a:t>Сравнительные данные производственного травматизма по России и в Госкорпорации «Росатом»</a:t>
            </a:r>
          </a:p>
        </p:txBody>
      </p:sp>
      <p:sp>
        <p:nvSpPr>
          <p:cNvPr id="9226" name="Прямоугольник 1"/>
          <p:cNvSpPr>
            <a:spLocks noChangeArrowheads="1"/>
          </p:cNvSpPr>
          <p:nvPr/>
        </p:nvSpPr>
        <p:spPr bwMode="auto">
          <a:xfrm>
            <a:off x="5524500" y="4673600"/>
            <a:ext cx="4103688" cy="186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80975" indent="-180975" algn="just">
              <a:defRPr/>
            </a:pPr>
            <a:r>
              <a:rPr lang="ru-RU" sz="1050" dirty="0"/>
              <a:t>            Существенно снизился уровень производственного травматизма в следующих организациях Госкорпорации «Росатом»: </a:t>
            </a:r>
          </a:p>
          <a:p>
            <a:pPr marL="180975" indent="-180975" algn="just">
              <a:defRPr/>
            </a:pPr>
            <a:r>
              <a:rPr lang="ru-RU" sz="1050" dirty="0"/>
              <a:t>            ОАО «ГНЦ НИИАР» (1 случай в 2013 г.,                                  5 случаев в 2012 г.);</a:t>
            </a:r>
          </a:p>
          <a:p>
            <a:pPr marL="180975" indent="-180975" algn="just">
              <a:defRPr/>
            </a:pPr>
            <a:r>
              <a:rPr lang="ru-RU" sz="1050" dirty="0"/>
              <a:t>            ОАО «ЗИО Подольск» (4 случая в 2013 г.,                            8 случаев в 2012 г.);</a:t>
            </a:r>
          </a:p>
          <a:p>
            <a:pPr marL="180975" indent="-180975" algn="just">
              <a:defRPr/>
            </a:pPr>
            <a:r>
              <a:rPr lang="ru-RU" sz="1050" dirty="0"/>
              <a:t>            ФГУП «ПО «Маяк» (7 случаев в 2013 г.,                                 14 случаев в 2012 г.);</a:t>
            </a:r>
          </a:p>
          <a:p>
            <a:pPr marL="180975" indent="-180975" algn="just">
              <a:defRPr/>
            </a:pPr>
            <a:r>
              <a:rPr lang="ru-RU" sz="1050" dirty="0"/>
              <a:t>            ФГУП «Атомфлот» (3 случая в 2013 г.,                                 7 случаев в 2012 г.)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6713" y="4132263"/>
            <a:ext cx="4408487" cy="2493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dirty="0">
                <a:solidFill>
                  <a:schemeClr val="hlink"/>
                </a:solidFill>
                <a:latin typeface="+mj-lt"/>
                <a:ea typeface="+mj-ea"/>
                <a:cs typeface="+mj-cs"/>
              </a:rPr>
              <a:t>Принятые меры по совершенствованию системы управления охраной труда в организациях Госкорпорации «Росатом в 2013 году</a:t>
            </a:r>
          </a:p>
          <a:p>
            <a:pPr algn="just">
              <a:defRPr/>
            </a:pPr>
            <a:r>
              <a:rPr lang="ru-RU" sz="1000" dirty="0"/>
              <a:t>         </a:t>
            </a:r>
            <a:endParaRPr lang="ru-RU" sz="800" dirty="0"/>
          </a:p>
          <a:p>
            <a:pPr algn="just">
              <a:defRPr/>
            </a:pPr>
            <a:r>
              <a:rPr lang="ru-RU" sz="1000" dirty="0"/>
              <a:t>        1. Реализуется комплексный план мероприятий по обеспечению безопасности профессиональной деятельности и предотвращению травматизма работников организаций Госкорпорации «Росатом» и подрядных организаций.</a:t>
            </a:r>
          </a:p>
          <a:p>
            <a:pPr algn="just">
              <a:defRPr/>
            </a:pPr>
            <a:r>
              <a:rPr lang="ru-RU" sz="1000" dirty="0"/>
              <a:t>        2. Утверждена и введена в действие Единая отраслевая политика Госкорпорации «Росатом» и её организаций в области охраны труда.</a:t>
            </a:r>
          </a:p>
          <a:p>
            <a:pPr algn="just">
              <a:defRPr/>
            </a:pPr>
            <a:r>
              <a:rPr lang="ru-RU" sz="1000" dirty="0"/>
              <a:t>        3. Организовано проведение ежегодных отраслевых совещаний по охране труда и радиационной безопасности.</a:t>
            </a:r>
          </a:p>
          <a:p>
            <a:pPr indent="269875" algn="just">
              <a:defRPr/>
            </a:pPr>
            <a:r>
              <a:rPr lang="ru-RU" sz="1000" dirty="0"/>
              <a:t>4. Ежеквартально готовятся аналитические обзоры о состоянии производственного травматизма</a:t>
            </a:r>
            <a:endParaRPr lang="ru-RU" sz="800" dirty="0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5421313" y="4154488"/>
            <a:ext cx="405765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1200" dirty="0" smtClean="0"/>
              <a:t>Положительная динамика в области обеспечения охраны труда в организациях отрасли</a:t>
            </a:r>
            <a:endParaRPr lang="ru-RU" b="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4804866" y="5118141"/>
            <a:ext cx="851303" cy="121444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734" name="Заголовок 1"/>
          <p:cNvSpPr txBox="1">
            <a:spLocks/>
          </p:cNvSpPr>
          <p:nvPr/>
        </p:nvSpPr>
        <p:spPr bwMode="auto">
          <a:xfrm>
            <a:off x="612775" y="73025"/>
            <a:ext cx="90741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</a:pPr>
            <a:r>
              <a:rPr lang="ru-RU">
                <a:solidFill>
                  <a:schemeClr val="hlink"/>
                </a:solidFill>
              </a:rPr>
              <a:t>Государственное управление использованием атомной </a:t>
            </a:r>
            <a:br>
              <a:rPr lang="ru-RU">
                <a:solidFill>
                  <a:schemeClr val="hlink"/>
                </a:solidFill>
              </a:rPr>
            </a:br>
            <a:r>
              <a:rPr lang="ru-RU">
                <a:solidFill>
                  <a:schemeClr val="hlink"/>
                </a:solidFill>
              </a:rPr>
              <a:t>энергии </a:t>
            </a:r>
            <a:r>
              <a:rPr lang="ru-RU" sz="1800" b="0">
                <a:solidFill>
                  <a:schemeClr val="hlink"/>
                </a:solidFill>
              </a:rPr>
              <a:t>(Разработка мер по обеспечению безопасности</a:t>
            </a:r>
            <a:r>
              <a:rPr lang="en-US" sz="1800" b="0">
                <a:solidFill>
                  <a:schemeClr val="hlink"/>
                </a:solidFill>
              </a:rPr>
              <a:t> </a:t>
            </a:r>
            <a:r>
              <a:rPr lang="ru-RU" sz="1800" b="0">
                <a:solidFill>
                  <a:schemeClr val="hlink"/>
                </a:solidFill>
              </a:rPr>
              <a:t>(ключевые результаты 2013 года))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6" descr="http://im2-tub-ru.yandex.net/i?id=291958494-63-72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47" name="AutoShape 8" descr="http://im2-tub-ru.yandex.net/i?id=291958494-63-72&amp;n=21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174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8788" y="3433763"/>
            <a:ext cx="2803525" cy="1744662"/>
          </a:xfrm>
          <a:prstGeom prst="rect">
            <a:avLst/>
          </a:prstGeom>
          <a:noFill/>
          <a:ln w="9525">
            <a:solidFill>
              <a:srgbClr val="C14010"/>
            </a:solidFill>
            <a:miter lim="800000"/>
            <a:headEnd/>
            <a:tailEnd/>
          </a:ln>
          <a:effectLst/>
        </p:spPr>
      </p:pic>
      <p:sp>
        <p:nvSpPr>
          <p:cNvPr id="22" name="Прямоугольник 21"/>
          <p:cNvSpPr/>
          <p:nvPr/>
        </p:nvSpPr>
        <p:spPr>
          <a:xfrm>
            <a:off x="6808788" y="5186363"/>
            <a:ext cx="2803525" cy="354012"/>
          </a:xfrm>
          <a:prstGeom prst="rect">
            <a:avLst/>
          </a:prstGeom>
          <a:gradFill rotWithShape="1"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tx1">
                  <a:lumMod val="0"/>
                  <a:lumOff val="100000"/>
                </a:schemeClr>
              </a:gs>
              <a:gs pos="100000">
                <a:srgbClr val="F37D07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8BFAA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rgbClr val="414142">
                    <a:lumMod val="50000"/>
                  </a:srgbClr>
                </a:solidFill>
                <a:latin typeface="Arial"/>
                <a:cs typeface="Arial"/>
              </a:rPr>
              <a:t>Пост АСКРО Кольской атомной станции (зона наблюдения, ж/д разъезд, 12 км)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90513" y="5645150"/>
            <a:ext cx="9348787" cy="822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sz="1200" dirty="0"/>
              <a:t>Создан Координационный совет по контролю и мониторингу радиационной обстановки Госкорпорации «Росатом», в состав которого вошли 34 человека, в том числе, помимо представителей организаций Госкорпорации «Росатом», также представители Минприроды России, Росгидромета, ИБРАЭ РАН, НПО «Тайфун», НПП «Доза», ФГУГП «Гидроспецгеология».</a:t>
            </a: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171950" y="1177925"/>
            <a:ext cx="5456238" cy="744538"/>
          </a:xfrm>
          <a:prstGeom prst="rect">
            <a:avLst/>
          </a:prstGeom>
          <a:solidFill>
            <a:srgbClr val="CCECFF">
              <a:alpha val="30196"/>
            </a:srgbClr>
          </a:solidFill>
          <a:ln w="9525" algn="ctr">
            <a:solidFill>
              <a:srgbClr val="000080"/>
            </a:solidFill>
            <a:miter lim="800000"/>
            <a:headEnd/>
            <a:tailEnd/>
          </a:ln>
        </p:spPr>
        <p:txBody>
          <a:bodyPr lIns="72000" tIns="72000" rIns="72000" bIns="72000" anchor="ctr"/>
          <a:lstStyle/>
          <a:p>
            <a:pPr algn="just">
              <a:defRPr/>
            </a:pPr>
            <a:r>
              <a:rPr lang="ru-RU" sz="1400" dirty="0">
                <a:solidFill>
                  <a:schemeClr val="hlink"/>
                </a:solidFill>
                <a:latin typeface="+mj-lt"/>
                <a:ea typeface="+mj-ea"/>
                <a:cs typeface="+mj-cs"/>
              </a:rPr>
              <a:t>В 2013 году продолжилась работа в организациях Госкорпорации «Росатом» по снижению негативного воздействия на окружающую среду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171950" y="1914525"/>
            <a:ext cx="5491163" cy="1416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dirty="0">
                <a:solidFill>
                  <a:srgbClr val="222268"/>
                </a:solidFill>
              </a:rPr>
              <a:t>В ходе работ: </a:t>
            </a:r>
          </a:p>
          <a:p>
            <a:pPr marL="266700" indent="-180975" algn="just">
              <a:buFont typeface="Wingdings" pitchFamily="2" charset="2"/>
              <a:buChar char="§"/>
              <a:defRPr/>
            </a:pPr>
            <a:r>
              <a:rPr lang="ru-RU" sz="1200" dirty="0">
                <a:solidFill>
                  <a:srgbClr val="222268"/>
                </a:solidFill>
              </a:rPr>
              <a:t>суммарный забор воды снижен на 1047,6 млн. </a:t>
            </a:r>
            <a:r>
              <a:rPr lang="ru-RU" sz="1200" dirty="0" err="1">
                <a:solidFill>
                  <a:srgbClr val="222268"/>
                </a:solidFill>
              </a:rPr>
              <a:t>куб.м</a:t>
            </a:r>
            <a:r>
              <a:rPr lang="ru-RU" sz="1200" dirty="0">
                <a:solidFill>
                  <a:srgbClr val="222268"/>
                </a:solidFill>
              </a:rPr>
              <a:t>.; </a:t>
            </a:r>
          </a:p>
          <a:p>
            <a:pPr marL="266700" indent="-180975" algn="just">
              <a:buFont typeface="Wingdings" pitchFamily="2" charset="2"/>
              <a:buChar char="§"/>
              <a:defRPr/>
            </a:pPr>
            <a:r>
              <a:rPr lang="ru-RU" sz="1200" dirty="0">
                <a:solidFill>
                  <a:srgbClr val="222268"/>
                </a:solidFill>
              </a:rPr>
              <a:t>сократился сброс загрязненных вод  на 10,8 </a:t>
            </a:r>
            <a:r>
              <a:rPr lang="ru-RU" sz="1200" dirty="0" err="1">
                <a:solidFill>
                  <a:srgbClr val="222268"/>
                </a:solidFill>
              </a:rPr>
              <a:t>куб.м</a:t>
            </a:r>
            <a:r>
              <a:rPr lang="ru-RU" sz="1200" dirty="0">
                <a:solidFill>
                  <a:srgbClr val="222268"/>
                </a:solidFill>
              </a:rPr>
              <a:t>.;</a:t>
            </a:r>
          </a:p>
          <a:p>
            <a:pPr marL="266700" indent="-180975" algn="just">
              <a:buFont typeface="Wingdings" pitchFamily="2" charset="2"/>
              <a:buChar char="§"/>
              <a:defRPr/>
            </a:pPr>
            <a:r>
              <a:rPr lang="ru-RU" sz="1200" dirty="0">
                <a:solidFill>
                  <a:srgbClr val="222268"/>
                </a:solidFill>
              </a:rPr>
              <a:t>выбросы вредных химических веществ в атмосферу снизились на 5,5 тыс. тонн;</a:t>
            </a:r>
          </a:p>
          <a:p>
            <a:pPr marL="266700" indent="-180975" algn="just">
              <a:buFont typeface="Wingdings" pitchFamily="2" charset="2"/>
              <a:buChar char="§"/>
              <a:defRPr/>
            </a:pPr>
            <a:r>
              <a:rPr lang="ru-RU" sz="1200" dirty="0">
                <a:solidFill>
                  <a:srgbClr val="222268"/>
                </a:solidFill>
              </a:rPr>
              <a:t>размер экологических платежей уменьшился на 11,1 млн. руб., в том числе за сверхнормативное воздействие - на 14,3 млн. руб.</a:t>
            </a:r>
            <a:endParaRPr lang="ru-RU" sz="1200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280988" y="3433763"/>
            <a:ext cx="6388100" cy="606425"/>
          </a:xfrm>
          <a:prstGeom prst="rect">
            <a:avLst/>
          </a:prstGeom>
          <a:solidFill>
            <a:srgbClr val="CCECFF">
              <a:alpha val="30196"/>
            </a:srgbClr>
          </a:solidFill>
          <a:ln w="9525" algn="ctr">
            <a:solidFill>
              <a:srgbClr val="000080"/>
            </a:solidFill>
            <a:miter lim="800000"/>
            <a:headEnd/>
            <a:tailEnd/>
          </a:ln>
        </p:spPr>
        <p:txBody>
          <a:bodyPr lIns="72000" tIns="72000" rIns="72000" bIns="72000" anchor="ctr"/>
          <a:lstStyle/>
          <a:p>
            <a:pPr algn="just">
              <a:defRPr/>
            </a:pPr>
            <a:r>
              <a:rPr lang="ru-RU" sz="1400" dirty="0">
                <a:solidFill>
                  <a:schemeClr val="hlink"/>
                </a:solidFill>
                <a:latin typeface="+mj-lt"/>
                <a:ea typeface="+mj-ea"/>
                <a:cs typeface="+mj-cs"/>
              </a:rPr>
              <a:t>В рамках ФЦП ЯРБ продолжалась работа по развитию и совершенствованию ОАСКРО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85750" y="4148138"/>
            <a:ext cx="6383338" cy="12303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dirty="0">
                <a:solidFill>
                  <a:srgbClr val="222268"/>
                </a:solidFill>
              </a:rPr>
              <a:t>В 2013 году увеличилось: </a:t>
            </a:r>
          </a:p>
          <a:p>
            <a:pPr marL="266700" indent="-180975" algn="just">
              <a:buFont typeface="Wingdings" pitchFamily="2" charset="2"/>
              <a:buChar char="§"/>
              <a:defRPr/>
            </a:pPr>
            <a:r>
              <a:rPr lang="ru-RU" sz="1200" dirty="0">
                <a:solidFill>
                  <a:srgbClr val="222268"/>
                </a:solidFill>
              </a:rPr>
              <a:t>общее число стационарных постов объектовых АСКРО, интегрированных в ОАСКРО - с 355 до 365.</a:t>
            </a:r>
          </a:p>
          <a:p>
            <a:pPr marL="266700" indent="-180975" algn="just">
              <a:buFont typeface="Wingdings" pitchFamily="2" charset="2"/>
              <a:buChar char="§"/>
              <a:defRPr/>
            </a:pPr>
            <a:r>
              <a:rPr lang="ru-RU" sz="1200" dirty="0">
                <a:solidFill>
                  <a:srgbClr val="222268"/>
                </a:solidFill>
              </a:rPr>
              <a:t>число стационарных постов объектовых АСКРО, интегрированных в ОАСКРО, расположенных на </a:t>
            </a:r>
            <a:r>
              <a:rPr lang="ru-RU" sz="1200" dirty="0" err="1">
                <a:solidFill>
                  <a:srgbClr val="222268"/>
                </a:solidFill>
              </a:rPr>
              <a:t>промплощадках</a:t>
            </a:r>
            <a:r>
              <a:rPr lang="ru-RU" sz="1200" dirty="0">
                <a:solidFill>
                  <a:srgbClr val="222268"/>
                </a:solidFill>
              </a:rPr>
              <a:t>  организаций Госкорпорации «Росатом»- с 88 до 91</a:t>
            </a:r>
          </a:p>
        </p:txBody>
      </p:sp>
      <p:pic>
        <p:nvPicPr>
          <p:cNvPr id="31755" name="Picture 6" descr="http://astersoft.net/images/4/0/pylit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375" y="1187450"/>
            <a:ext cx="3559175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612775" y="73025"/>
            <a:ext cx="9074150" cy="962025"/>
          </a:xfrm>
        </p:spPr>
        <p:txBody>
          <a:bodyPr/>
          <a:lstStyle/>
          <a:p>
            <a:pPr>
              <a:defRPr/>
            </a:pPr>
            <a:r>
              <a:rPr lang="ru-RU" dirty="0"/>
              <a:t>Государственное управление использованием атомной </a:t>
            </a:r>
            <a:br>
              <a:rPr lang="ru-RU" dirty="0"/>
            </a:br>
            <a:r>
              <a:rPr lang="ru-RU" dirty="0"/>
              <a:t>энергии </a:t>
            </a:r>
            <a:r>
              <a:rPr lang="ru-RU" sz="1800" b="0" kern="1200" dirty="0" smtClean="0"/>
              <a:t>(Разработка </a:t>
            </a:r>
            <a:r>
              <a:rPr lang="ru-RU" sz="1800" b="0" kern="1200" dirty="0"/>
              <a:t>мер по обеспечению </a:t>
            </a:r>
            <a:r>
              <a:rPr lang="ru-RU" sz="1800" b="0" kern="1200" dirty="0" smtClean="0"/>
              <a:t>безопасности</a:t>
            </a:r>
            <a:r>
              <a:rPr lang="en-US" sz="1800" b="0" kern="1200" dirty="0" smtClean="0"/>
              <a:t> </a:t>
            </a:r>
            <a:r>
              <a:rPr lang="ru-RU" sz="1800" b="0" kern="1200" dirty="0" smtClean="0"/>
              <a:t>(</a:t>
            </a:r>
            <a:r>
              <a:rPr lang="ru-RU" sz="1800" b="0" kern="1200" dirty="0"/>
              <a:t>ключевые результаты </a:t>
            </a:r>
            <a:r>
              <a:rPr lang="ru-RU" sz="1800" b="0" kern="1200" dirty="0" smtClean="0"/>
              <a:t>2013 </a:t>
            </a:r>
            <a:r>
              <a:rPr lang="ru-RU" sz="1800" b="0" kern="1200" dirty="0"/>
              <a:t>года</a:t>
            </a:r>
            <a:r>
              <a:rPr lang="ru-RU" sz="1800" b="0" kern="1200" dirty="0" smtClean="0"/>
              <a:t>)) (продолжение)</a:t>
            </a:r>
            <a:endParaRPr lang="ru-RU" sz="1800" b="0" kern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6" descr="http://im2-tub-ru.yandex.net/i?id=291958494-63-72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47" name="AutoShape 8" descr="http://im2-tub-ru.yandex.net/i?id=291958494-63-72&amp;n=21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1233488" y="1201738"/>
            <a:ext cx="6900862" cy="425450"/>
          </a:xfrm>
          <a:prstGeom prst="rect">
            <a:avLst/>
          </a:prstGeom>
          <a:solidFill>
            <a:srgbClr val="CCECFF">
              <a:alpha val="30196"/>
            </a:srgbClr>
          </a:solidFill>
          <a:ln w="9525" algn="ctr">
            <a:solidFill>
              <a:srgbClr val="000080"/>
            </a:solidFill>
            <a:miter lim="800000"/>
            <a:headEnd/>
            <a:tailEnd/>
          </a:ln>
        </p:spPr>
        <p:txBody>
          <a:bodyPr lIns="72000" tIns="72000" rIns="72000" bIns="72000" anchor="ctr"/>
          <a:lstStyle/>
          <a:p>
            <a:pPr algn="ctr">
              <a:defRPr/>
            </a:pPr>
            <a:r>
              <a:rPr lang="ru-RU" sz="1400" u="sng" dirty="0">
                <a:solidFill>
                  <a:schemeClr val="hlink"/>
                </a:solidFill>
                <a:latin typeface="+mj-lt"/>
                <a:ea typeface="+mj-ea"/>
                <a:cs typeface="+mj-cs"/>
              </a:rPr>
              <a:t>Актуальные задачи, стоящие перед организациями в области ООС</a:t>
            </a:r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612775" y="73025"/>
            <a:ext cx="9074150" cy="962025"/>
          </a:xfrm>
        </p:spPr>
        <p:txBody>
          <a:bodyPr/>
          <a:lstStyle/>
          <a:p>
            <a:pPr>
              <a:defRPr/>
            </a:pPr>
            <a:r>
              <a:rPr lang="ru-RU" dirty="0"/>
              <a:t>Государственное управление использованием атомной </a:t>
            </a:r>
            <a:br>
              <a:rPr lang="ru-RU" dirty="0"/>
            </a:br>
            <a:r>
              <a:rPr lang="ru-RU" dirty="0"/>
              <a:t>энергии </a:t>
            </a:r>
            <a:r>
              <a:rPr lang="ru-RU" sz="1800" b="0" kern="1200" dirty="0" smtClean="0"/>
              <a:t>(Разработка </a:t>
            </a:r>
            <a:r>
              <a:rPr lang="ru-RU" sz="1800" b="0" kern="1200" dirty="0"/>
              <a:t>мер по обеспечению </a:t>
            </a:r>
            <a:r>
              <a:rPr lang="ru-RU" sz="1800" b="0" kern="1200" dirty="0" smtClean="0"/>
              <a:t>безопасности</a:t>
            </a:r>
            <a:r>
              <a:rPr lang="en-US" sz="1800" b="0" kern="1200" dirty="0" smtClean="0"/>
              <a:t> </a:t>
            </a:r>
            <a:r>
              <a:rPr lang="ru-RU" sz="1800" b="0" kern="1200" dirty="0" smtClean="0"/>
              <a:t>(</a:t>
            </a:r>
            <a:r>
              <a:rPr lang="ru-RU" sz="1800" b="0" kern="1200" dirty="0"/>
              <a:t>ключевые результаты </a:t>
            </a:r>
            <a:r>
              <a:rPr lang="ru-RU" sz="1800" b="0" kern="1200" dirty="0" smtClean="0"/>
              <a:t>2013 </a:t>
            </a:r>
            <a:r>
              <a:rPr lang="ru-RU" sz="1800" b="0" kern="1200" dirty="0"/>
              <a:t>года</a:t>
            </a:r>
            <a:r>
              <a:rPr lang="ru-RU" sz="1800" b="0" kern="1200" dirty="0" smtClean="0"/>
              <a:t>)) (продолжение)</a:t>
            </a:r>
            <a:endParaRPr lang="ru-RU" sz="1800" b="0" kern="12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60375" y="5141117"/>
            <a:ext cx="3930872" cy="1110827"/>
          </a:xfrm>
          <a:prstGeom prst="roundRect">
            <a:avLst/>
          </a:prstGeom>
          <a:solidFill>
            <a:srgbClr val="003274">
              <a:lumMod val="40000"/>
              <a:lumOff val="60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kern="0" dirty="0">
                <a:solidFill>
                  <a:srgbClr val="414142">
                    <a:lumMod val="95000"/>
                    <a:lumOff val="5000"/>
                  </a:srgbClr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1400" b="0" kern="0" dirty="0">
                <a:solidFill>
                  <a:srgbClr val="414142">
                    <a:lumMod val="95000"/>
                    <a:lumOff val="5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Проект постановления Правительства Российской Федерации «О государственном мониторинге радиационной обстановки на территории Российской Федерации»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030788" y="4991100"/>
            <a:ext cx="4794250" cy="141287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363637"/>
            </a:solidFill>
            <a:prstDash val="solid"/>
          </a:ln>
          <a:effectLst/>
        </p:spPr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0" kern="0" dirty="0">
                <a:solidFill>
                  <a:srgbClr val="414142"/>
                </a:solidFill>
                <a:latin typeface="Times New Roman" pitchFamily="18" charset="0"/>
                <a:cs typeface="Times New Roman" pitchFamily="18" charset="0"/>
              </a:rPr>
              <a:t>В настоящее время находится на рассмотрении в Аппарате Правительства РФ. Его утверждение  </a:t>
            </a:r>
            <a:r>
              <a:rPr lang="ru-RU" sz="1300" b="0" kern="0" dirty="0" err="1">
                <a:solidFill>
                  <a:srgbClr val="414142"/>
                </a:solidFill>
                <a:latin typeface="Times New Roman" pitchFamily="18" charset="0"/>
                <a:cs typeface="Times New Roman" pitchFamily="18" charset="0"/>
              </a:rPr>
              <a:t>повлечет</a:t>
            </a:r>
            <a:r>
              <a:rPr lang="ru-RU" sz="1300" b="0" kern="0" dirty="0">
                <a:solidFill>
                  <a:srgbClr val="414142"/>
                </a:solidFill>
                <a:latin typeface="Times New Roman" pitchFamily="18" charset="0"/>
                <a:cs typeface="Times New Roman" pitchFamily="18" charset="0"/>
              </a:rPr>
              <a:t> за собой: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b="0" kern="0" dirty="0">
                <a:solidFill>
                  <a:srgbClr val="414142"/>
                </a:solidFill>
                <a:latin typeface="Times New Roman" pitchFamily="18" charset="0"/>
                <a:cs typeface="Times New Roman" pitchFamily="18" charset="0"/>
              </a:rPr>
              <a:t>Замену «контроля» на «мониторинг»;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b="0" kern="0" dirty="0">
                <a:solidFill>
                  <a:srgbClr val="414142"/>
                </a:solidFill>
                <a:latin typeface="Times New Roman" pitchFamily="18" charset="0"/>
                <a:cs typeface="Times New Roman" pitchFamily="18" charset="0"/>
              </a:rPr>
              <a:t>Преобразование существующей ЕГАСКРО в ЕГАСМРО;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b="0" kern="0" dirty="0">
                <a:solidFill>
                  <a:srgbClr val="414142"/>
                </a:solidFill>
                <a:latin typeface="Times New Roman" pitchFamily="18" charset="0"/>
                <a:cs typeface="Times New Roman" pitchFamily="18" charset="0"/>
              </a:rPr>
              <a:t>Расширение функций будущей системы (мониторинг радиационной обстановки не только атмосферного воздуха, но и по другим компонентам природной среды).</a:t>
            </a:r>
          </a:p>
        </p:txBody>
      </p:sp>
      <p:sp>
        <p:nvSpPr>
          <p:cNvPr id="26" name="Стрелка вправо 25"/>
          <p:cNvSpPr/>
          <p:nvPr/>
        </p:nvSpPr>
        <p:spPr>
          <a:xfrm>
            <a:off x="4391025" y="5519738"/>
            <a:ext cx="639763" cy="303212"/>
          </a:xfrm>
          <a:prstGeom prst="rightArrow">
            <a:avLst/>
          </a:prstGeom>
          <a:gradFill rotWithShape="1">
            <a:gsLst>
              <a:gs pos="0">
                <a:srgbClr val="F37D07">
                  <a:tint val="50000"/>
                  <a:satMod val="300000"/>
                </a:srgbClr>
              </a:gs>
              <a:gs pos="35000">
                <a:srgbClr val="F37D07">
                  <a:tint val="37000"/>
                  <a:satMod val="300000"/>
                </a:srgbClr>
              </a:gs>
              <a:gs pos="100000">
                <a:srgbClr val="F37D07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37D07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 kern="0">
              <a:solidFill>
                <a:srgbClr val="414142"/>
              </a:solidFill>
              <a:latin typeface="Arial"/>
              <a:cs typeface="Arial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53433" y="1824015"/>
            <a:ext cx="3937814" cy="1209575"/>
          </a:xfrm>
          <a:prstGeom prst="roundRect">
            <a:avLst/>
          </a:prstGeom>
          <a:solidFill>
            <a:srgbClr val="003274">
              <a:lumMod val="40000"/>
              <a:lumOff val="60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1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Нормирование выбросов и сбросов радиоактивных веществ и получение организациями отрасли  разрешительной документации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030788" y="2333625"/>
            <a:ext cx="4794250" cy="2503488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363637"/>
            </a:solidFill>
            <a:prstDash val="solid"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Методика разработки и установления нормативов ПДВ РВ в атмосферный воздух  утверждена приказом </a:t>
            </a:r>
            <a:r>
              <a:rPr lang="ru-RU" sz="1200"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Ростехнадзора</a:t>
            </a:r>
            <a:r>
              <a:rPr lang="ru-RU" sz="1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от 07.11.2012 №639. Данная Методика носит 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декларативный характер</a:t>
            </a:r>
            <a:r>
              <a:rPr lang="ru-RU" sz="1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ее</a:t>
            </a:r>
            <a:r>
              <a:rPr lang="ru-RU" sz="1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применение потребовало 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разработки дополнительных документов</a:t>
            </a:r>
            <a:r>
              <a:rPr lang="ru-RU" sz="1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Методика </a:t>
            </a:r>
            <a:r>
              <a:rPr lang="ru-RU" sz="1200"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расчета</a:t>
            </a:r>
            <a:r>
              <a:rPr lang="ru-RU" sz="1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ПДВ РВ с атомных станций в атмосферу (утверждена приказом ОАО «Концерн Росэнергоатом» от 12.08.2013 № 9/733-П);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Методические рекомендации по </a:t>
            </a:r>
            <a:r>
              <a:rPr lang="ru-RU" sz="1200"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расчету</a:t>
            </a:r>
            <a:r>
              <a:rPr lang="ru-RU" sz="1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нормативов ПДВ РВ в атмосферный воздух применительно для организаций Госкорпорации «Росатом» (</a:t>
            </a:r>
            <a:r>
              <a:rPr lang="ru-RU" sz="12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 согласован </a:t>
            </a:r>
            <a:r>
              <a:rPr lang="ru-RU" sz="1200" b="0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Ростехнадзором</a:t>
            </a:r>
            <a:r>
              <a:rPr lang="ru-RU" sz="12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ФМБА России и до конца июня должен быть </a:t>
            </a:r>
            <a:r>
              <a:rPr lang="ru-RU" sz="1200" b="0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</a:t>
            </a:r>
            <a:r>
              <a:rPr lang="ru-RU" sz="12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приказом ГК).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z="1200" b="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200" b="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5614988" y="1981200"/>
            <a:ext cx="3625850" cy="352425"/>
          </a:xfrm>
          <a:prstGeom prst="rect">
            <a:avLst/>
          </a:prstGeom>
          <a:ln>
            <a:headEnd type="none" w="lg" len="lg"/>
            <a:tailEnd type="none" w="lg" len="lg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tIns="91440" bIns="91440" anchor="ctr"/>
          <a:lstStyle/>
          <a:p>
            <a:pPr>
              <a:defRPr/>
            </a:pP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Нормирование выбросов РВ в атмосферный воздух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23838" y="3732213"/>
            <a:ext cx="4486275" cy="11049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363637"/>
            </a:solidFill>
            <a:prstDash val="solid"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настоящее время </a:t>
            </a:r>
            <a:r>
              <a:rPr lang="ru-RU" sz="12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нет нормативного документа</a:t>
            </a:r>
            <a:r>
              <a:rPr lang="ru-RU" sz="1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регламентирующего сбросы РВ. По прогнозу </a:t>
            </a:r>
            <a:r>
              <a:rPr lang="ru-RU" sz="1200"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Ростехнадзора</a:t>
            </a:r>
            <a:r>
              <a:rPr lang="ru-RU" sz="1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документ будет выпущен 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 2015 году</a:t>
            </a:r>
            <a:r>
              <a:rPr lang="ru-RU" sz="1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Он также будет носить декларативный характер и потребует разработки дополнительной  документации для его применения организациями атомной отрасли.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200" b="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552450" y="3379788"/>
            <a:ext cx="3625850" cy="352425"/>
          </a:xfrm>
          <a:prstGeom prst="rect">
            <a:avLst/>
          </a:prstGeom>
          <a:ln>
            <a:headEnd type="none" w="lg" len="lg"/>
            <a:tailEnd type="none" w="lg" len="lg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tIns="91440" bIns="91440" anchor="ctr"/>
          <a:lstStyle/>
          <a:p>
            <a:pPr algn="ctr">
              <a:defRPr/>
            </a:pP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Нормирование сбросов РВ в водные объекты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4421188" y="2092325"/>
            <a:ext cx="579437" cy="304800"/>
          </a:xfrm>
          <a:prstGeom prst="rightArrow">
            <a:avLst/>
          </a:prstGeom>
          <a:gradFill rotWithShape="1">
            <a:gsLst>
              <a:gs pos="0">
                <a:srgbClr val="F37D07">
                  <a:tint val="50000"/>
                  <a:satMod val="300000"/>
                </a:srgbClr>
              </a:gs>
              <a:gs pos="35000">
                <a:srgbClr val="F37D07">
                  <a:tint val="37000"/>
                  <a:satMod val="300000"/>
                </a:srgbClr>
              </a:gs>
              <a:gs pos="100000">
                <a:srgbClr val="F37D07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37D07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 kern="0">
              <a:solidFill>
                <a:srgbClr val="414142"/>
              </a:solidFill>
              <a:latin typeface="Arial"/>
              <a:cs typeface="Arial"/>
            </a:endParaRPr>
          </a:p>
        </p:txBody>
      </p:sp>
      <p:sp>
        <p:nvSpPr>
          <p:cNvPr id="23" name="Стрелка вправо 22"/>
          <p:cNvSpPr/>
          <p:nvPr/>
        </p:nvSpPr>
        <p:spPr>
          <a:xfrm rot="5400000">
            <a:off x="2179638" y="3065463"/>
            <a:ext cx="368300" cy="304800"/>
          </a:xfrm>
          <a:prstGeom prst="rightArrow">
            <a:avLst/>
          </a:prstGeom>
          <a:gradFill rotWithShape="1">
            <a:gsLst>
              <a:gs pos="0">
                <a:srgbClr val="F37D07">
                  <a:tint val="50000"/>
                  <a:satMod val="300000"/>
                </a:srgbClr>
              </a:gs>
              <a:gs pos="35000">
                <a:srgbClr val="F37D07">
                  <a:tint val="37000"/>
                  <a:satMod val="300000"/>
                </a:srgbClr>
              </a:gs>
              <a:gs pos="100000">
                <a:srgbClr val="F37D07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37D07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 kern="0">
              <a:solidFill>
                <a:srgbClr val="414142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0"/>
          <p:cNvSpPr>
            <a:spLocks noChangeArrowheads="1"/>
          </p:cNvSpPr>
          <p:nvPr/>
        </p:nvSpPr>
        <p:spPr bwMode="auto">
          <a:xfrm>
            <a:off x="0" y="-230188"/>
            <a:ext cx="184150" cy="460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32771" name="Rectangle 13"/>
          <p:cNvSpPr>
            <a:spLocks noChangeArrowheads="1"/>
          </p:cNvSpPr>
          <p:nvPr/>
        </p:nvSpPr>
        <p:spPr bwMode="auto">
          <a:xfrm>
            <a:off x="0" y="-230188"/>
            <a:ext cx="184150" cy="460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333375" y="3775075"/>
            <a:ext cx="935355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1400" dirty="0" smtClean="0"/>
              <a:t>Динамика среднегодовых доз облучения персонала (</a:t>
            </a:r>
            <a:r>
              <a:rPr lang="ru-RU" sz="1400" dirty="0" err="1" smtClean="0"/>
              <a:t>мЗв</a:t>
            </a:r>
            <a:r>
              <a:rPr lang="ru-RU" sz="1400" dirty="0" smtClean="0"/>
              <a:t>/год)</a:t>
            </a:r>
            <a:endParaRPr lang="ru-RU" sz="1400" b="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2773" name="Rectangle 2"/>
          <p:cNvSpPr txBox="1">
            <a:spLocks noChangeArrowheads="1"/>
          </p:cNvSpPr>
          <p:nvPr/>
        </p:nvSpPr>
        <p:spPr bwMode="auto">
          <a:xfrm>
            <a:off x="2174875" y="1065213"/>
            <a:ext cx="5540375" cy="3508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0" hangingPunct="0"/>
            <a:r>
              <a:rPr lang="ru-RU" sz="1400">
                <a:solidFill>
                  <a:schemeClr val="hlink"/>
                </a:solidFill>
              </a:rPr>
              <a:t>Индивидуальные радиологические риски персонала </a:t>
            </a:r>
          </a:p>
        </p:txBody>
      </p:sp>
      <p:sp>
        <p:nvSpPr>
          <p:cNvPr id="32774" name="Прямоугольник 1"/>
          <p:cNvSpPr>
            <a:spLocks noChangeArrowheads="1"/>
          </p:cNvSpPr>
          <p:nvPr/>
        </p:nvSpPr>
        <p:spPr bwMode="auto">
          <a:xfrm>
            <a:off x="92075" y="1365250"/>
            <a:ext cx="5226050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80000"/>
              </a:lnSpc>
            </a:pPr>
            <a:r>
              <a:rPr lang="ru-RU" sz="1100"/>
              <a:t>     </a:t>
            </a:r>
            <a:r>
              <a:rPr lang="ru-RU" sz="1100">
                <a:solidFill>
                  <a:srgbClr val="222268"/>
                </a:solidFill>
              </a:rPr>
              <a:t>На  предприятиях отрасли продолжилось работа по внедрению системы АРМИР (Автоматизированного Рабочего Места по оценке Индивидуального Риска), которая  позволяет непосредственно на предприятиях или по системе удаленного доступа в соответствии с международными стандартами выполнять оценки индивидуального радиологического риска профессионального хронического облучения, решать задачи оптимизации радиологической защиты персонала, принимать управленческие решения по ограничению риска, информировать персонал о существующем индивидуальном риске.</a:t>
            </a:r>
          </a:p>
          <a:p>
            <a:pPr indent="1588" algn="just">
              <a:lnSpc>
                <a:spcPct val="80000"/>
              </a:lnSpc>
            </a:pPr>
            <a:r>
              <a:rPr lang="ru-RU" sz="1100">
                <a:solidFill>
                  <a:srgbClr val="222268"/>
                </a:solidFill>
              </a:rPr>
              <a:t>     Среднее значение индивидуального радиационного риска сохранилось на уровне 2012 года и составило 0.76*10-4, при этом значительно уменьшилась величина максимального риска – с 0.012 в 2012 году до 0.007 в 2013 году. У 772 человек индивидуальный риск превысил нормативную величину 10-3.  Относительное количество лиц с повышенным риском уменьшилось с 1,30% до 1,25% от численности персонала (61304 чел.), включенного в систему АРМИР.</a:t>
            </a:r>
          </a:p>
          <a:p>
            <a:pPr indent="1588" algn="just">
              <a:lnSpc>
                <a:spcPct val="80000"/>
              </a:lnSpc>
            </a:pPr>
            <a:r>
              <a:rPr lang="ru-RU" sz="1100"/>
              <a:t>     </a:t>
            </a:r>
            <a:r>
              <a:rPr lang="ru-RU" sz="1100">
                <a:solidFill>
                  <a:srgbClr val="00B050"/>
                </a:solidFill>
              </a:rPr>
              <a:t>Абсолютное большинство работников (89% мужчин и 93% женщин) находятся в зоне пренебрежимо малого риска. </a:t>
            </a:r>
          </a:p>
          <a:p>
            <a:pPr indent="1588" algn="just">
              <a:lnSpc>
                <a:spcPct val="80000"/>
              </a:lnSpc>
            </a:pPr>
            <a:endParaRPr lang="ru-RU" sz="1100"/>
          </a:p>
        </p:txBody>
      </p:sp>
      <p:sp>
        <p:nvSpPr>
          <p:cNvPr id="32775" name="Прямоугольник 1"/>
          <p:cNvSpPr>
            <a:spLocks noChangeArrowheads="1"/>
          </p:cNvSpPr>
          <p:nvPr/>
        </p:nvSpPr>
        <p:spPr bwMode="auto">
          <a:xfrm>
            <a:off x="5138738" y="4449763"/>
            <a:ext cx="4430712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80000"/>
              </a:lnSpc>
            </a:pPr>
            <a:r>
              <a:rPr lang="ru-RU" sz="1300">
                <a:solidFill>
                  <a:srgbClr val="222268"/>
                </a:solidFill>
              </a:rPr>
              <a:t>Снижена облучаемость персонала организаций Госкорпорации «Росатом», среднегодовая эффективная доза в 2013 г. составила 1,67 мЗв (в 2012 г.  - 1,70), коллективная доза персонала уменьшилась на 2,8%. В 2013 году не было случаев превышения установленных НРБ-99/2009 пределов доз, в том числе,  впервые ни у одного человека из числа персонала предприятий отрасли не превышен основной предел дозы в 20мЗв, отсутствовали лица с суммарной эффективной дозой более 100 мЗв за 5 последовательных лет. </a:t>
            </a:r>
          </a:p>
        </p:txBody>
      </p:sp>
      <p:graphicFrame>
        <p:nvGraphicFramePr>
          <p:cNvPr id="32776" name="Объект 1"/>
          <p:cNvGraphicFramePr>
            <a:graphicFrameLocks noChangeAspect="1"/>
          </p:cNvGraphicFramePr>
          <p:nvPr/>
        </p:nvGraphicFramePr>
        <p:xfrm>
          <a:off x="585788" y="4111625"/>
          <a:ext cx="4359275" cy="254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2" name="Диаграмма" r:id="rId4" imgW="6943725" imgH="4400550" progId="MSGraph.Chart.8">
                  <p:embed/>
                </p:oleObj>
              </mc:Choice>
              <mc:Fallback>
                <p:oleObj name="Диаграмма" r:id="rId4" imgW="6943725" imgH="4400550" progId="MSGraph.Chart.8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788" y="4111625"/>
                        <a:ext cx="4359275" cy="254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7" name="Заголовок 1"/>
          <p:cNvSpPr txBox="1">
            <a:spLocks/>
          </p:cNvSpPr>
          <p:nvPr/>
        </p:nvSpPr>
        <p:spPr bwMode="auto">
          <a:xfrm>
            <a:off x="612775" y="73025"/>
            <a:ext cx="90741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</a:pPr>
            <a:r>
              <a:rPr lang="ru-RU">
                <a:solidFill>
                  <a:schemeClr val="hlink"/>
                </a:solidFill>
              </a:rPr>
              <a:t>Государственное управление использованием атомной </a:t>
            </a:r>
            <a:br>
              <a:rPr lang="ru-RU">
                <a:solidFill>
                  <a:schemeClr val="hlink"/>
                </a:solidFill>
              </a:rPr>
            </a:br>
            <a:r>
              <a:rPr lang="ru-RU">
                <a:solidFill>
                  <a:schemeClr val="hlink"/>
                </a:solidFill>
              </a:rPr>
              <a:t>энергии </a:t>
            </a:r>
            <a:r>
              <a:rPr lang="ru-RU" sz="1800" b="0">
                <a:solidFill>
                  <a:schemeClr val="hlink"/>
                </a:solidFill>
              </a:rPr>
              <a:t>(Разработка мер по обеспечению безопасности</a:t>
            </a:r>
            <a:r>
              <a:rPr lang="en-US" sz="1800" b="0">
                <a:solidFill>
                  <a:schemeClr val="hlink"/>
                </a:solidFill>
              </a:rPr>
              <a:t> </a:t>
            </a:r>
            <a:r>
              <a:rPr lang="ru-RU" sz="1800" b="0">
                <a:solidFill>
                  <a:schemeClr val="hlink"/>
                </a:solidFill>
              </a:rPr>
              <a:t>(ключевые результаты 2013 года)) (продолжение)</a:t>
            </a:r>
          </a:p>
        </p:txBody>
      </p:sp>
      <p:pic>
        <p:nvPicPr>
          <p:cNvPr id="32778" name="Рисунок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21300" y="1416050"/>
            <a:ext cx="444817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9" name="Text Box 6"/>
          <p:cNvSpPr txBox="1">
            <a:spLocks noChangeArrowheads="1"/>
          </p:cNvSpPr>
          <p:nvPr/>
        </p:nvSpPr>
        <p:spPr bwMode="auto">
          <a:xfrm>
            <a:off x="6715125" y="1531938"/>
            <a:ext cx="21542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ru-RU" sz="900">
                <a:latin typeface="Calibri" pitchFamily="34" charset="0"/>
              </a:rPr>
              <a:t>Повышенный риск (более чем 10</a:t>
            </a:r>
            <a:r>
              <a:rPr lang="ru-RU" sz="900" baseline="30000">
                <a:latin typeface="Calibri" pitchFamily="34" charset="0"/>
              </a:rPr>
              <a:t>-3</a:t>
            </a:r>
            <a:r>
              <a:rPr lang="ru-RU" sz="900">
                <a:latin typeface="Calibri" pitchFamily="34" charset="0"/>
              </a:rPr>
              <a:t>) – 1.25% численности персонала</a:t>
            </a:r>
            <a:endParaRPr lang="ru-RU"/>
          </a:p>
        </p:txBody>
      </p:sp>
      <p:sp>
        <p:nvSpPr>
          <p:cNvPr id="32780" name="Text Box 7"/>
          <p:cNvSpPr txBox="1">
            <a:spLocks noChangeArrowheads="1"/>
          </p:cNvSpPr>
          <p:nvPr/>
        </p:nvSpPr>
        <p:spPr bwMode="auto">
          <a:xfrm>
            <a:off x="7038975" y="2233613"/>
            <a:ext cx="18669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ru-RU" sz="900">
                <a:latin typeface="Calibri" pitchFamily="34" charset="0"/>
              </a:rPr>
              <a:t>Приемлемый риск (10</a:t>
            </a:r>
            <a:r>
              <a:rPr lang="ru-RU" sz="900" baseline="30000">
                <a:latin typeface="Calibri" pitchFamily="34" charset="0"/>
              </a:rPr>
              <a:t>-4</a:t>
            </a:r>
            <a:r>
              <a:rPr lang="ru-RU" sz="900">
                <a:latin typeface="Calibri" pitchFamily="34" charset="0"/>
              </a:rPr>
              <a:t> - 10</a:t>
            </a:r>
            <a:r>
              <a:rPr lang="ru-RU" sz="900" baseline="30000">
                <a:latin typeface="Calibri" pitchFamily="34" charset="0"/>
              </a:rPr>
              <a:t>-3</a:t>
            </a:r>
            <a:r>
              <a:rPr lang="ru-RU" sz="900">
                <a:latin typeface="Calibri" pitchFamily="34" charset="0"/>
              </a:rPr>
              <a:t>) - 14.57% численности персонала</a:t>
            </a:r>
            <a:endParaRPr lang="ru-RU"/>
          </a:p>
        </p:txBody>
      </p:sp>
      <p:sp>
        <p:nvSpPr>
          <p:cNvPr id="32781" name="Text Box 8"/>
          <p:cNvSpPr txBox="1">
            <a:spLocks noChangeArrowheads="1"/>
          </p:cNvSpPr>
          <p:nvPr/>
        </p:nvSpPr>
        <p:spPr bwMode="auto">
          <a:xfrm>
            <a:off x="7634288" y="2884488"/>
            <a:ext cx="204152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ru-RU" sz="900">
                <a:latin typeface="Calibri" pitchFamily="34" charset="0"/>
              </a:rPr>
              <a:t>Тривиальный риск (менее чем 10</a:t>
            </a:r>
            <a:r>
              <a:rPr lang="ru-RU" sz="900" baseline="30000">
                <a:latin typeface="Calibri" pitchFamily="34" charset="0"/>
              </a:rPr>
              <a:t>-4</a:t>
            </a:r>
            <a:r>
              <a:rPr lang="ru-RU" sz="900">
                <a:latin typeface="Calibri" pitchFamily="34" charset="0"/>
              </a:rPr>
              <a:t>) - 84.18% численности персонала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0"/>
          <p:cNvSpPr>
            <a:spLocks noChangeArrowheads="1"/>
          </p:cNvSpPr>
          <p:nvPr/>
        </p:nvSpPr>
        <p:spPr bwMode="auto">
          <a:xfrm>
            <a:off x="0" y="-230188"/>
            <a:ext cx="184150" cy="460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33795" name="Rectangle 13"/>
          <p:cNvSpPr>
            <a:spLocks noChangeArrowheads="1"/>
          </p:cNvSpPr>
          <p:nvPr/>
        </p:nvSpPr>
        <p:spPr bwMode="auto">
          <a:xfrm>
            <a:off x="0" y="-230188"/>
            <a:ext cx="184150" cy="460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33796" name="Прямоугольник 1"/>
          <p:cNvSpPr>
            <a:spLocks noChangeArrowheads="1"/>
          </p:cNvSpPr>
          <p:nvPr/>
        </p:nvSpPr>
        <p:spPr bwMode="auto">
          <a:xfrm>
            <a:off x="271463" y="1444625"/>
            <a:ext cx="93567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80000"/>
              </a:lnSpc>
            </a:pPr>
            <a:r>
              <a:rPr lang="ru-RU" sz="1200">
                <a:solidFill>
                  <a:srgbClr val="222268"/>
                </a:solidFill>
              </a:rPr>
              <a:t>           </a:t>
            </a:r>
            <a:r>
              <a:rPr lang="ru-RU" sz="1300">
                <a:solidFill>
                  <a:srgbClr val="222268"/>
                </a:solidFill>
              </a:rPr>
              <a:t>Разработано и введено в действие Положение об отраслевой системе управления промышленной безопасностью опасных производственных объектов (приказ ГК от 24.12.2013 № 1/1412-П).</a:t>
            </a:r>
          </a:p>
        </p:txBody>
      </p:sp>
      <p:sp>
        <p:nvSpPr>
          <p:cNvPr id="11" name="Содержимое 5"/>
          <p:cNvSpPr txBox="1">
            <a:spLocks/>
          </p:cNvSpPr>
          <p:nvPr/>
        </p:nvSpPr>
        <p:spPr>
          <a:xfrm>
            <a:off x="5654675" y="2382838"/>
            <a:ext cx="3941763" cy="2881312"/>
          </a:xfrm>
          <a:prstGeom prst="rect">
            <a:avLst/>
          </a:prstGeom>
        </p:spPr>
        <p:txBody>
          <a:bodyPr/>
          <a:lstStyle/>
          <a:p>
            <a:pPr indent="1588" algn="just">
              <a:lnSpc>
                <a:spcPct val="80000"/>
              </a:lnSpc>
              <a:defRPr/>
            </a:pPr>
            <a:r>
              <a:rPr lang="ru-RU" sz="1300" dirty="0">
                <a:solidFill>
                  <a:srgbClr val="222268"/>
                </a:solidFill>
              </a:rPr>
              <a:t>1. В целях реализации Федерального закона от 04.03.2013 № 22-ФЗ проведена перерегистрация опасных производственных объектов, эксплуатируемых организациями Госкорпорации «Росатом»; </a:t>
            </a:r>
          </a:p>
          <a:p>
            <a:pPr indent="1588" algn="just">
              <a:lnSpc>
                <a:spcPct val="80000"/>
              </a:lnSpc>
              <a:defRPr/>
            </a:pPr>
            <a:r>
              <a:rPr lang="ru-RU" sz="1300" dirty="0">
                <a:solidFill>
                  <a:srgbClr val="222268"/>
                </a:solidFill>
              </a:rPr>
              <a:t>2. В целях реализации Федерального закона от 25.06.2012 № 93-ФЗ разработан и введен в действие Единый отраслевой регламент процесса «Регистрация объектов, подведомственных Госкорпорации «Росатом» и ведение ведомственного раздела государственного реестра опасных производственных объектов» (приказ ГК от 17.05.2013 № 1/490-П).</a:t>
            </a:r>
          </a:p>
          <a:p>
            <a:pPr marL="342900" indent="-342900" algn="just">
              <a:buFontTx/>
              <a:buAutoNum type="arabicPeriod"/>
              <a:defRPr/>
            </a:pPr>
            <a:endParaRPr lang="ru-RU" sz="1250" dirty="0"/>
          </a:p>
          <a:p>
            <a:pPr eaLnBrk="0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1250" kern="0" dirty="0">
              <a:latin typeface="+mn-lt"/>
              <a:cs typeface="+mn-cs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271463" y="1052513"/>
            <a:ext cx="9356725" cy="431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1400" dirty="0" smtClean="0"/>
              <a:t>Внедрение системы управления промышленной безопасностью в организациях Корпорации</a:t>
            </a:r>
            <a:endParaRPr lang="ru-RU" sz="1400" b="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 bwMode="auto">
          <a:xfrm>
            <a:off x="271463" y="1841500"/>
            <a:ext cx="9356725" cy="431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1400" dirty="0" smtClean="0"/>
              <a:t>Регистрация ОПО</a:t>
            </a:r>
            <a:endParaRPr lang="ru-RU" sz="1400" b="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33800" name="Диаграмма 12"/>
          <p:cNvGraphicFramePr>
            <a:graphicFrameLocks/>
          </p:cNvGraphicFramePr>
          <p:nvPr/>
        </p:nvGraphicFramePr>
        <p:xfrm>
          <a:off x="217488" y="2298700"/>
          <a:ext cx="397033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2" r:id="rId4" imgW="3664014" imgH="1828959" progId="Excel.Sheet.8">
                  <p:embed/>
                </p:oleObj>
              </mc:Choice>
              <mc:Fallback>
                <p:oleObj r:id="rId4" imgW="3664014" imgH="1828959" progId="Excel.Sheet.8">
                  <p:embed/>
                  <p:pic>
                    <p:nvPicPr>
                      <p:cNvPr id="0" name="Picture 10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488" y="2298700"/>
                        <a:ext cx="3970337" cy="182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01" name="Диаграмма 13"/>
          <p:cNvGraphicFramePr>
            <a:graphicFrameLocks/>
          </p:cNvGraphicFramePr>
          <p:nvPr/>
        </p:nvGraphicFramePr>
        <p:xfrm>
          <a:off x="920750" y="3162300"/>
          <a:ext cx="4868863" cy="190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3" r:id="rId6" imgW="4493141" imgH="1902117" progId="Excel.Sheet.8">
                  <p:embed/>
                </p:oleObj>
              </mc:Choice>
              <mc:Fallback>
                <p:oleObj r:id="rId6" imgW="4493141" imgH="1902117" progId="Excel.Sheet.8">
                  <p:embed/>
                  <p:pic>
                    <p:nvPicPr>
                      <p:cNvPr id="0" name="Picture 11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750" y="3162300"/>
                        <a:ext cx="4868863" cy="1901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02" name="TextBox 14"/>
          <p:cNvSpPr txBox="1">
            <a:spLocks noChangeArrowheads="1"/>
          </p:cNvSpPr>
          <p:nvPr/>
        </p:nvSpPr>
        <p:spPr bwMode="auto">
          <a:xfrm>
            <a:off x="350838" y="4724400"/>
            <a:ext cx="1808162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00"/>
              <a:t>Передано 113 предприятий</a:t>
            </a:r>
          </a:p>
        </p:txBody>
      </p:sp>
      <p:cxnSp>
        <p:nvCxnSpPr>
          <p:cNvPr id="18" name="Shape 17"/>
          <p:cNvCxnSpPr>
            <a:stCxn id="33802" idx="1"/>
          </p:cNvCxnSpPr>
          <p:nvPr/>
        </p:nvCxnSpPr>
        <p:spPr>
          <a:xfrm rot="10800000" flipH="1">
            <a:off x="350838" y="3789363"/>
            <a:ext cx="1363662" cy="1050925"/>
          </a:xfrm>
          <a:prstGeom prst="bentConnector3">
            <a:avLst>
              <a:gd name="adj1" fmla="val -151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04" name="Прямоугольник 1"/>
          <p:cNvSpPr>
            <a:spLocks noChangeArrowheads="1"/>
          </p:cNvSpPr>
          <p:nvPr/>
        </p:nvSpPr>
        <p:spPr bwMode="auto">
          <a:xfrm>
            <a:off x="415925" y="5565775"/>
            <a:ext cx="918051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80000"/>
              </a:lnSpc>
            </a:pPr>
            <a:r>
              <a:rPr lang="ru-RU" sz="1300">
                <a:solidFill>
                  <a:srgbClr val="222268"/>
                </a:solidFill>
              </a:rPr>
              <a:t>         Во исполнение приказа Госкорпорации «Росатом» от 24.05.2013 № 1/533-П сформирован и утвержден отраслевой перечень гидротехнических сооружений, эксплуатируемых организациями  Госкорпорации «Росатом». Организован процесс информационно-методического сопровождения процедур обеспечения безопасности гидротехнических сооружений.  </a:t>
            </a:r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 bwMode="auto">
          <a:xfrm>
            <a:off x="350838" y="5189538"/>
            <a:ext cx="9355137" cy="2873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1400" dirty="0" smtClean="0"/>
              <a:t>Обеспечение безопасности гидротехнических сооружений</a:t>
            </a:r>
            <a:endParaRPr lang="ru-RU" sz="1400" b="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806" name="Заголовок 1"/>
          <p:cNvSpPr txBox="1">
            <a:spLocks/>
          </p:cNvSpPr>
          <p:nvPr/>
        </p:nvSpPr>
        <p:spPr bwMode="auto">
          <a:xfrm>
            <a:off x="612775" y="41275"/>
            <a:ext cx="90741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</a:pPr>
            <a:r>
              <a:rPr lang="ru-RU">
                <a:solidFill>
                  <a:schemeClr val="hlink"/>
                </a:solidFill>
              </a:rPr>
              <a:t>Государственное управление использованием атомной </a:t>
            </a:r>
            <a:br>
              <a:rPr lang="ru-RU">
                <a:solidFill>
                  <a:schemeClr val="hlink"/>
                </a:solidFill>
              </a:rPr>
            </a:br>
            <a:r>
              <a:rPr lang="ru-RU">
                <a:solidFill>
                  <a:schemeClr val="hlink"/>
                </a:solidFill>
              </a:rPr>
              <a:t>энергии </a:t>
            </a:r>
            <a:r>
              <a:rPr lang="ru-RU" sz="1800" b="0">
                <a:solidFill>
                  <a:schemeClr val="hlink"/>
                </a:solidFill>
              </a:rPr>
              <a:t>(Разработка мер по обеспечению безопасности</a:t>
            </a:r>
            <a:r>
              <a:rPr lang="en-US" sz="1800" b="0">
                <a:solidFill>
                  <a:schemeClr val="hlink"/>
                </a:solidFill>
              </a:rPr>
              <a:t> </a:t>
            </a:r>
            <a:r>
              <a:rPr lang="ru-RU" sz="1800" b="0">
                <a:solidFill>
                  <a:schemeClr val="hlink"/>
                </a:solidFill>
              </a:rPr>
              <a:t>(ключевые результаты 2013 года)) (продолжение)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67" name="Group 67"/>
          <p:cNvGraphicFramePr>
            <a:graphicFrameLocks noGrp="1"/>
          </p:cNvGraphicFramePr>
          <p:nvPr>
            <p:ph idx="1"/>
          </p:nvPr>
        </p:nvGraphicFramePr>
        <p:xfrm>
          <a:off x="271463" y="1192213"/>
          <a:ext cx="9428162" cy="5376873"/>
        </p:xfrm>
        <a:graphic>
          <a:graphicData uri="http://schemas.openxmlformats.org/drawingml/2006/table">
            <a:tbl>
              <a:tblPr/>
              <a:tblGrid>
                <a:gridCol w="7674215"/>
                <a:gridCol w="584649"/>
                <a:gridCol w="584649"/>
                <a:gridCol w="584649"/>
              </a:tblGrid>
              <a:tr h="3422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Показатели деятельности  по исполнению государственных заданий</a:t>
                      </a: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2011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2012 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2013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</a:tr>
              <a:tr h="592391">
                <a:tc>
                  <a:txBody>
                    <a:bodyPr/>
                    <a:lstStyle/>
                    <a:p>
                      <a:pPr marL="0" marR="0" lvl="0" indent="92075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Выдано лицензий на деятельность по использованию атомной энергии в оборонных целях</a:t>
                      </a: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68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71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67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</a:tr>
              <a:tr h="584606">
                <a:tc>
                  <a:txBody>
                    <a:bodyPr/>
                    <a:lstStyle/>
                    <a:p>
                      <a:pPr marL="0" marR="0" lvl="0" indent="92075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Выдано (пересмотрено, дополнено) сертификатов-разрешений на перевозку и  конструкцию ТУК</a:t>
                      </a: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272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281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297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</a:tr>
              <a:tr h="350762">
                <a:tc>
                  <a:txBody>
                    <a:bodyPr/>
                    <a:lstStyle/>
                    <a:p>
                      <a:pPr marL="0" marR="0" lvl="0" indent="92075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Выдано заключений по ядерной безопасности</a:t>
                      </a: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139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140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139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</a:tr>
              <a:tr h="382651">
                <a:tc>
                  <a:txBody>
                    <a:bodyPr/>
                    <a:lstStyle/>
                    <a:p>
                      <a:pPr marL="0" marR="0" lvl="0" indent="92075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Выдано решений о продлении назначенного срока эксплуатации РИ (ЗРИ)</a:t>
                      </a: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111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102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114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</a:tr>
              <a:tr h="584605">
                <a:tc>
                  <a:txBody>
                    <a:bodyPr/>
                    <a:lstStyle/>
                    <a:p>
                      <a:pPr marL="0" marR="0" lvl="0" indent="92075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Аттестовано работников  по безопасности работ с ЯЗ, ЯБП и их составными частями</a:t>
                      </a:r>
                      <a:endParaRPr kumimoji="0" lang="ru-RU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81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92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104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</a:tr>
              <a:tr h="536445">
                <a:tc>
                  <a:txBody>
                    <a:bodyPr/>
                    <a:lstStyle/>
                    <a:p>
                      <a:pPr marL="0" marR="0" lvl="0" indent="92075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Выдано свидетельств на право ведения работ в области использования атомной энергии осуществляющим такую деятельность работникам </a:t>
                      </a:r>
                      <a:endParaRPr kumimoji="0" lang="ru-RU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27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27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24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</a:tr>
              <a:tr h="536445">
                <a:tc>
                  <a:txBody>
                    <a:bodyPr/>
                    <a:lstStyle/>
                    <a:p>
                      <a:pPr marL="0" marR="0" lvl="0" indent="92075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Выдано разрешений на транзит ядерных материалов через территорию России </a:t>
                      </a: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70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85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48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</a:tr>
              <a:tr h="536445">
                <a:tc>
                  <a:txBody>
                    <a:bodyPr/>
                    <a:lstStyle/>
                    <a:p>
                      <a:pPr marL="0" marR="0" lvl="0" indent="92075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Количество проведенных мероприятий по государственному контролю за транспортированием радиоактивных материалов</a:t>
                      </a: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12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9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15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</a:tr>
              <a:tr h="579468">
                <a:tc>
                  <a:txBody>
                    <a:bodyPr/>
                    <a:lstStyle/>
                    <a:p>
                      <a:pPr marL="0" marR="0" lvl="0" indent="92075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Количество проведенных мероприятий по государственному контролю за выполнением мероприятий по предупреждению ЧС </a:t>
                      </a: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7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6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7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</a:tr>
              <a:tr h="350763">
                <a:tc>
                  <a:txBody>
                    <a:bodyPr/>
                    <a:lstStyle/>
                    <a:p>
                      <a:pPr marL="0" marR="0" lvl="0" indent="92075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Выполнение ГОЗ в области мобилизационной подготовки</a:t>
                      </a: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100%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100%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100%</a:t>
                      </a:r>
                    </a:p>
                  </a:txBody>
                  <a:tcPr marL="0" marR="0" marT="0" marB="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4878" name="Rectangle 3"/>
          <p:cNvSpPr>
            <a:spLocks noChangeArrowheads="1"/>
          </p:cNvSpPr>
          <p:nvPr/>
        </p:nvSpPr>
        <p:spPr bwMode="auto">
          <a:xfrm>
            <a:off x="271463" y="1081088"/>
            <a:ext cx="9517062" cy="9794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180975" indent="-180975"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  <a:buFontTx/>
              <a:buBlip>
                <a:blip r:embed="rId2"/>
              </a:buBlip>
            </a:pPr>
            <a:endParaRPr lang="ru-RU" sz="2200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612775" y="73025"/>
            <a:ext cx="9074150" cy="962025"/>
          </a:xfrm>
        </p:spPr>
        <p:txBody>
          <a:bodyPr/>
          <a:lstStyle/>
          <a:p>
            <a:pPr>
              <a:defRPr/>
            </a:pPr>
            <a:r>
              <a:rPr lang="ru-RU" dirty="0"/>
              <a:t>Государственное управление использованием атомной </a:t>
            </a:r>
            <a:br>
              <a:rPr lang="ru-RU" dirty="0"/>
            </a:br>
            <a:r>
              <a:rPr lang="ru-RU" dirty="0"/>
              <a:t>энергии </a:t>
            </a:r>
            <a:r>
              <a:rPr lang="ru-RU" sz="1800" b="0" kern="1200" dirty="0" smtClean="0"/>
              <a:t>(ключевые </a:t>
            </a:r>
            <a:r>
              <a:rPr lang="ru-RU" sz="1800" b="0" kern="1200" dirty="0"/>
              <a:t>результаты </a:t>
            </a:r>
            <a:r>
              <a:rPr lang="ru-RU" sz="1800" b="0" kern="1200" dirty="0" smtClean="0"/>
              <a:t>по исполнению государственных функций и оказанию государственных услуг в 2013 году)</a:t>
            </a:r>
            <a:endParaRPr lang="ru-RU" sz="1800" b="0" kern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3"/>
          <p:cNvSpPr>
            <a:spLocks noChangeArrowheads="1"/>
          </p:cNvSpPr>
          <p:nvPr/>
        </p:nvSpPr>
        <p:spPr bwMode="auto">
          <a:xfrm>
            <a:off x="4051300" y="1435100"/>
            <a:ext cx="5294313" cy="209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i="1"/>
              <a:t>Главный урок "Фукусимы" – приоритет  безопасности</a:t>
            </a:r>
          </a:p>
          <a:p>
            <a:pPr algn="just"/>
            <a:endParaRPr lang="ru-RU" sz="1800" i="1"/>
          </a:p>
          <a:p>
            <a:pPr algn="r"/>
            <a:r>
              <a:rPr lang="ru-RU" sz="1800" b="0" i="1"/>
              <a:t>С.В. Кириенко, </a:t>
            </a:r>
          </a:p>
          <a:p>
            <a:pPr algn="r"/>
            <a:r>
              <a:rPr lang="ru-RU" sz="1800" b="0" i="1"/>
              <a:t>Генеральный директор</a:t>
            </a:r>
          </a:p>
          <a:p>
            <a:pPr algn="r"/>
            <a:r>
              <a:rPr lang="ru-RU" sz="1800" b="0" i="1"/>
              <a:t>Госкорпорации «Росатом»</a:t>
            </a:r>
          </a:p>
        </p:txBody>
      </p:sp>
      <p:sp>
        <p:nvSpPr>
          <p:cNvPr id="15363" name="Прямоугольник 5"/>
          <p:cNvSpPr>
            <a:spLocks noChangeArrowheads="1"/>
          </p:cNvSpPr>
          <p:nvPr/>
        </p:nvSpPr>
        <p:spPr bwMode="auto">
          <a:xfrm>
            <a:off x="500063" y="3956050"/>
            <a:ext cx="5284787" cy="252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i="1"/>
              <a:t>Если вы не захотите проводить изменения, я гарантирую, что найдется кто-то, кто сделает это за вас</a:t>
            </a:r>
          </a:p>
          <a:p>
            <a:pPr algn="ctr"/>
            <a:endParaRPr lang="ru-RU" sz="800" i="1"/>
          </a:p>
          <a:p>
            <a:pPr algn="r"/>
            <a:r>
              <a:rPr lang="en-US" sz="1800" b="0" i="1"/>
              <a:t>John Francis «Jack» Welch, Jr.</a:t>
            </a:r>
            <a:r>
              <a:rPr lang="ru-RU" sz="1800" b="0" i="1"/>
              <a:t>, </a:t>
            </a:r>
          </a:p>
          <a:p>
            <a:pPr algn="r"/>
            <a:r>
              <a:rPr lang="ru-RU" sz="1800" b="0" i="1"/>
              <a:t>Исполнительны директор </a:t>
            </a:r>
          </a:p>
          <a:p>
            <a:pPr algn="r"/>
            <a:r>
              <a:rPr lang="en-US" sz="1800" b="0"/>
              <a:t>General</a:t>
            </a:r>
            <a:r>
              <a:rPr lang="ru-RU" sz="1800" b="0"/>
              <a:t> </a:t>
            </a:r>
            <a:r>
              <a:rPr lang="en-US" sz="1800" b="0"/>
              <a:t>Electric</a:t>
            </a:r>
            <a:endParaRPr lang="ru-RU">
              <a:latin typeface="Tahoma" pitchFamily="34" charset="0"/>
            </a:endParaRPr>
          </a:p>
        </p:txBody>
      </p:sp>
      <p:pic>
        <p:nvPicPr>
          <p:cNvPr id="15364" name="Picture 2" descr="http://image.newsru.com/pict/id/large/1317150_20101018101241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525" y="1327150"/>
            <a:ext cx="3217863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4" descr="http://www.bilanz.ch/sites/bilanz.ch/files/image_gallery/welch_17_04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95988" y="3987800"/>
            <a:ext cx="341312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Заголовок 10"/>
          <p:cNvSpPr>
            <a:spLocks noGrp="1"/>
          </p:cNvSpPr>
          <p:nvPr>
            <p:ph type="title"/>
          </p:nvPr>
        </p:nvSpPr>
        <p:spPr>
          <a:xfrm>
            <a:off x="762000" y="-33338"/>
            <a:ext cx="7823200" cy="962026"/>
          </a:xfrm>
        </p:spPr>
        <p:txBody>
          <a:bodyPr/>
          <a:lstStyle/>
          <a:p>
            <a:pPr algn="just"/>
            <a:r>
              <a:rPr lang="ru-RU" smtClean="0"/>
              <a:t>Обеспечение безопасности при использовании атомной энергии – сегодняшний день</a:t>
            </a:r>
            <a:endParaRPr lang="ru-RU" sz="16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6"/>
          <p:cNvSpPr>
            <a:spLocks noChangeArrowheads="1"/>
          </p:cNvSpPr>
          <p:nvPr/>
        </p:nvSpPr>
        <p:spPr bwMode="auto">
          <a:xfrm>
            <a:off x="271463" y="1147763"/>
            <a:ext cx="9440862" cy="1081087"/>
          </a:xfrm>
          <a:prstGeom prst="rect">
            <a:avLst/>
          </a:prstGeom>
          <a:solidFill>
            <a:srgbClr val="CCECFF">
              <a:alpha val="30196"/>
            </a:srgbClr>
          </a:solidFill>
          <a:ln w="9525" algn="ctr">
            <a:solidFill>
              <a:srgbClr val="000080"/>
            </a:solidFill>
            <a:miter lim="800000"/>
            <a:headEnd/>
            <a:tailEnd/>
          </a:ln>
        </p:spPr>
        <p:txBody>
          <a:bodyPr lIns="0" tIns="0" rIns="144000" bIns="0" anchor="ctr"/>
          <a:lstStyle/>
          <a:p>
            <a:pPr marL="180975" algn="just">
              <a:defRPr/>
            </a:pPr>
            <a:r>
              <a:rPr lang="ru-RU" sz="1300" dirty="0">
                <a:solidFill>
                  <a:schemeClr val="hlink"/>
                </a:solidFill>
                <a:latin typeface="+mj-lt"/>
                <a:ea typeface="+mj-ea"/>
                <a:cs typeface="+mj-cs"/>
              </a:rPr>
              <a:t>В 2013 году в соответствии с поручением генерального директора от 11.04.2013 № 1-1-1/56-ПП ДЯРБ разработаны и реализуются Планы разработки (переработки, актуализации) и введения в действие нормативных документов, изданных (принятых) Минсредмашем СССР, Минатомэнергопромом СССР, Минатомом России, Росатомом, Госкорпорацией «Росатом», утвержденные первым заместителем генерального директора Каменских И.М.</a:t>
            </a:r>
            <a:endParaRPr lang="ru-RU" sz="1300" dirty="0">
              <a:solidFill>
                <a:schemeClr val="hlink"/>
              </a:solidFill>
              <a:latin typeface="+mj-lt"/>
              <a:ea typeface="+mj-ea"/>
              <a:cs typeface="+mj-cs"/>
              <a:hlinkClick r:id="rId3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3050" y="2300288"/>
            <a:ext cx="3835400" cy="2627312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  <a:extLst/>
        </p:spPr>
      </p:pic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4200" y="3740150"/>
            <a:ext cx="3803650" cy="2627313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15925" y="123825"/>
            <a:ext cx="8748713" cy="9620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Нормативно-правовое регулирование в области обеспечения безопасности при использовании атомной энергии </a:t>
            </a:r>
            <a:r>
              <a:rPr lang="ru-RU" sz="1800" b="0" kern="1200" dirty="0"/>
              <a:t>(ключевые результаты </a:t>
            </a:r>
            <a:r>
              <a:rPr lang="ru-RU" sz="1800" b="0" kern="1200" dirty="0" smtClean="0"/>
              <a:t>в </a:t>
            </a:r>
            <a:r>
              <a:rPr lang="ru-RU" sz="1800" b="0" kern="1200" dirty="0"/>
              <a:t>2013 году)</a:t>
            </a:r>
          </a:p>
        </p:txBody>
      </p:sp>
      <p:graphicFrame>
        <p:nvGraphicFramePr>
          <p:cNvPr id="7" name="Содержимое 10"/>
          <p:cNvGraphicFramePr>
            <a:graphicFrameLocks/>
          </p:cNvGraphicFramePr>
          <p:nvPr/>
        </p:nvGraphicFramePr>
        <p:xfrm>
          <a:off x="4445000" y="2322513"/>
          <a:ext cx="5208103" cy="407107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74317"/>
                <a:gridCol w="615702"/>
                <a:gridCol w="731031"/>
                <a:gridCol w="1005166"/>
                <a:gridCol w="921043"/>
                <a:gridCol w="860844"/>
              </a:tblGrid>
              <a:tr h="2224573">
                <a:tc>
                  <a:txBody>
                    <a:bodyPr/>
                    <a:lstStyle/>
                    <a:p>
                      <a:pPr algn="ctr"/>
                      <a:r>
                        <a:rPr lang="ru-RU" sz="10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Наименование Плана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Общее количество документов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документов подлежащих отмене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документов подлежащих переработке и введению в действие локальным актом </a:t>
                      </a:r>
                      <a:r>
                        <a:rPr lang="ru-RU" sz="1000" b="1" kern="1200" dirty="0" err="1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Госкорпорации</a:t>
                      </a:r>
                      <a:r>
                        <a:rPr lang="ru-RU" sz="10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000" b="1" kern="1200" dirty="0" err="1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Росатом</a:t>
                      </a:r>
                      <a:r>
                        <a:rPr lang="ru-RU" sz="10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документов подлежащих переработке в документы по стандартизации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документов подлежащих переработке (актуализации)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</a:tr>
              <a:tr h="796111">
                <a:tc>
                  <a:txBody>
                    <a:bodyPr/>
                    <a:lstStyle/>
                    <a:p>
                      <a:r>
                        <a:rPr lang="ru-RU" sz="10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План </a:t>
                      </a:r>
                      <a:r>
                        <a:rPr lang="ru-RU" sz="1000" b="1" kern="120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Минсредмаша</a:t>
                      </a:r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</a:tr>
              <a:tr h="640390">
                <a:tc>
                  <a:txBody>
                    <a:bodyPr/>
                    <a:lstStyle/>
                    <a:p>
                      <a:r>
                        <a:rPr lang="ru-RU" sz="10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План Корпорации</a:t>
                      </a:r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</a:tr>
              <a:tr h="409996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</a:t>
                      </a:r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9" marB="45709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0"/>
          <p:cNvSpPr>
            <a:spLocks noGrp="1"/>
          </p:cNvSpPr>
          <p:nvPr>
            <p:ph type="title"/>
          </p:nvPr>
        </p:nvSpPr>
        <p:spPr>
          <a:xfrm>
            <a:off x="415925" y="38100"/>
            <a:ext cx="9164638" cy="9620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Прогнозирование, выявление, анализ и оценка угроз безопасности </a:t>
            </a:r>
            <a:r>
              <a:rPr lang="ru-RU" sz="1800" b="0" kern="1200" dirty="0" smtClean="0"/>
              <a:t>(система барьеров для снижения вероятности возникновения и уменьшения последствий проявления опасных факторов )</a:t>
            </a:r>
            <a:endParaRPr lang="ru-RU" sz="1800" b="0" kern="1200" dirty="0"/>
          </a:p>
        </p:txBody>
      </p:sp>
      <p:pic>
        <p:nvPicPr>
          <p:cNvPr id="36867" name="Picture 2" descr="http://static.ngs.ru/news/preview/adbd0bfbf27cb83186de4023cc173d110cd41f90_7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32750" y="1819275"/>
            <a:ext cx="1649413" cy="181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0" name="Rectangle 117"/>
          <p:cNvSpPr>
            <a:spLocks noChangeArrowheads="1"/>
          </p:cNvSpPr>
          <p:nvPr/>
        </p:nvSpPr>
        <p:spPr bwMode="auto">
          <a:xfrm>
            <a:off x="7807325" y="3636963"/>
            <a:ext cx="20986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 eaLnBrk="0" hangingPunct="0">
              <a:defRPr/>
            </a:pPr>
            <a:r>
              <a:rPr lang="ru-RU" sz="1600" dirty="0">
                <a:solidFill>
                  <a:srgbClr val="FF0000"/>
                </a:solidFill>
                <a:latin typeface="+mj-lt"/>
              </a:rPr>
              <a:t>Происшествия</a:t>
            </a:r>
            <a:endParaRPr lang="en-GB" sz="16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6869" name="Text Box 3"/>
          <p:cNvSpPr txBox="1">
            <a:spLocks noChangeArrowheads="1"/>
          </p:cNvSpPr>
          <p:nvPr/>
        </p:nvSpPr>
        <p:spPr bwMode="auto">
          <a:xfrm>
            <a:off x="2030413" y="1374775"/>
            <a:ext cx="4648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600">
              <a:latin typeface="Webdings" pitchFamily="18" charset="2"/>
            </a:endParaRPr>
          </a:p>
        </p:txBody>
      </p:sp>
      <p:sp>
        <p:nvSpPr>
          <p:cNvPr id="36870" name="Line 4"/>
          <p:cNvSpPr>
            <a:spLocks noChangeShapeType="1"/>
          </p:cNvSpPr>
          <p:nvPr/>
        </p:nvSpPr>
        <p:spPr bwMode="auto">
          <a:xfrm flipV="1">
            <a:off x="487363" y="6238875"/>
            <a:ext cx="3543300" cy="26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213" name="Group 5"/>
          <p:cNvGraphicFramePr>
            <a:graphicFrameLocks noGrp="1"/>
          </p:cNvGraphicFramePr>
          <p:nvPr/>
        </p:nvGraphicFramePr>
        <p:xfrm>
          <a:off x="323850" y="4003675"/>
          <a:ext cx="1544638" cy="1846263"/>
        </p:xfrm>
        <a:graphic>
          <a:graphicData uri="http://schemas.openxmlformats.org/drawingml/2006/table">
            <a:tbl>
              <a:tblPr/>
              <a:tblGrid>
                <a:gridCol w="1544638"/>
              </a:tblGrid>
              <a:tr h="6731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4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ЗНАНИЕ ОПАСНЫХ ФАКТОРОВ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1494" marR="91494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</a:tr>
              <a:tr h="11731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4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Выявить, проанализировать и оценить вероятные опасные факторы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1494" marR="91494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8F8F8"/>
                        </a:gs>
                        <a:gs pos="100000">
                          <a:srgbClr val="FFCC66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214" name="Group 13"/>
          <p:cNvGraphicFramePr>
            <a:graphicFrameLocks noGrp="1"/>
          </p:cNvGraphicFramePr>
          <p:nvPr/>
        </p:nvGraphicFramePr>
        <p:xfrm>
          <a:off x="2000250" y="4016375"/>
          <a:ext cx="1371600" cy="1828800"/>
        </p:xfrm>
        <a:graphic>
          <a:graphicData uri="http://schemas.openxmlformats.org/drawingml/2006/table">
            <a:tbl>
              <a:tblPr/>
              <a:tblGrid>
                <a:gridCol w="1371600"/>
              </a:tblGrid>
              <a:tr h="82334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4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Барьер</a:t>
                      </a:r>
                      <a:r>
                        <a:rPr kumimoji="0" lang="en-US" sz="10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1 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ПРЕДУПРЕЖДЕНИЕ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30" marB="4573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</a:tr>
              <a:tr h="100545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4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Предотвратить возникновение происшествия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30" marB="4573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tx2"/>
                        </a:gs>
                        <a:gs pos="100000">
                          <a:schemeClr val="tx2">
                            <a:gamma/>
                            <a:shade val="82353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215" name="Group 21"/>
          <p:cNvGraphicFramePr>
            <a:graphicFrameLocks noGrp="1"/>
          </p:cNvGraphicFramePr>
          <p:nvPr/>
        </p:nvGraphicFramePr>
        <p:xfrm>
          <a:off x="3524250" y="4008438"/>
          <a:ext cx="1244600" cy="1828800"/>
        </p:xfrm>
        <a:graphic>
          <a:graphicData uri="http://schemas.openxmlformats.org/drawingml/2006/table">
            <a:tbl>
              <a:tblPr/>
              <a:tblGrid>
                <a:gridCol w="1244600"/>
              </a:tblGrid>
              <a:tr h="65892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4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Барьер</a:t>
                      </a:r>
                      <a:r>
                        <a:rPr kumimoji="0" lang="en-US" sz="10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  <a:r>
                        <a:rPr kumimoji="0" lang="ru-RU" sz="10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  <a:endParaRPr kumimoji="0" lang="en-US" sz="1000" b="0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4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ОБНАРУЖЕНИЕ И КОНТРОЛЬ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</a:tr>
              <a:tr h="116987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4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Обнаружить происшествие и контролировать ситуацию, если событие уже развивается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tx2"/>
                        </a:gs>
                        <a:gs pos="100000">
                          <a:schemeClr val="tx2">
                            <a:gamma/>
                            <a:shade val="79216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216" name="Group 29"/>
          <p:cNvGraphicFramePr>
            <a:graphicFrameLocks noGrp="1"/>
          </p:cNvGraphicFramePr>
          <p:nvPr/>
        </p:nvGraphicFramePr>
        <p:xfrm>
          <a:off x="4972050" y="3990975"/>
          <a:ext cx="1371600" cy="1920875"/>
        </p:xfrm>
        <a:graphic>
          <a:graphicData uri="http://schemas.openxmlformats.org/drawingml/2006/table">
            <a:tbl>
              <a:tblPr/>
              <a:tblGrid>
                <a:gridCol w="1371600"/>
              </a:tblGrid>
              <a:tr h="76225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4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Барьер 3</a:t>
                      </a:r>
                      <a:endParaRPr kumimoji="0" lang="en-US" sz="1000" b="0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СНИЖЕНИЕ ВОЗДЕЙСТВИЯ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49" marB="4574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</a:tr>
              <a:tr h="11586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4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Снизить воздействие различных аспектов происшествия по мере его развития, не допустить эскалации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49" marB="4574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tx2"/>
                        </a:gs>
                        <a:gs pos="100000">
                          <a:schemeClr val="tx2">
                            <a:gamma/>
                            <a:shade val="82353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217" name="Group 37"/>
          <p:cNvGraphicFramePr>
            <a:graphicFrameLocks noGrp="1"/>
          </p:cNvGraphicFramePr>
          <p:nvPr/>
        </p:nvGraphicFramePr>
        <p:xfrm>
          <a:off x="6457950" y="3990975"/>
          <a:ext cx="1346200" cy="1920875"/>
        </p:xfrm>
        <a:graphic>
          <a:graphicData uri="http://schemas.openxmlformats.org/drawingml/2006/table">
            <a:tbl>
              <a:tblPr/>
              <a:tblGrid>
                <a:gridCol w="1346200"/>
              </a:tblGrid>
              <a:tr h="66392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4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Барьер</a:t>
                      </a:r>
                      <a:r>
                        <a:rPr kumimoji="0" lang="en-US" sz="10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  <a:r>
                        <a:rPr kumimoji="0" lang="ru-RU" sz="10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4</a:t>
                      </a:r>
                      <a:endParaRPr kumimoji="0" lang="en-US" sz="1000" b="0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4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АВАРИЙНОЕ РЕАГИРОВАНИЕ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32" marB="4573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</a:tr>
              <a:tr h="125695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4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+mn-cs"/>
                        </a:rPr>
                        <a:t>Провести мероприятия по ликвидации происшествий</a:t>
                      </a:r>
                      <a:endParaRPr kumimoji="0" lang="en-US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+mn-ea"/>
                        <a:cs typeface="+mn-cs"/>
                      </a:endParaRPr>
                    </a:p>
                  </a:txBody>
                  <a:tcPr marT="45732" marB="45732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tx2"/>
                        </a:gs>
                        <a:gs pos="100000">
                          <a:schemeClr val="tx2">
                            <a:gamma/>
                            <a:shade val="82353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36911" name="Text Box 45"/>
          <p:cNvSpPr txBox="1">
            <a:spLocks noChangeArrowheads="1"/>
          </p:cNvSpPr>
          <p:nvPr/>
        </p:nvSpPr>
        <p:spPr bwMode="auto">
          <a:xfrm>
            <a:off x="995363" y="6099175"/>
            <a:ext cx="252730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Tahoma" pitchFamily="34" charset="0"/>
              </a:rPr>
              <a:t>СНИЖЕНИЕ ВЕРОЯТНОСТИ</a:t>
            </a:r>
            <a:endParaRPr lang="en-US" sz="1200">
              <a:latin typeface="Tahoma" pitchFamily="34" charset="0"/>
            </a:endParaRPr>
          </a:p>
        </p:txBody>
      </p:sp>
      <p:sp>
        <p:nvSpPr>
          <p:cNvPr id="36912" name="Line 46"/>
          <p:cNvSpPr>
            <a:spLocks noChangeShapeType="1"/>
          </p:cNvSpPr>
          <p:nvPr/>
        </p:nvSpPr>
        <p:spPr bwMode="auto">
          <a:xfrm flipV="1">
            <a:off x="4170363" y="6213475"/>
            <a:ext cx="3403600" cy="2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6913" name="Text Box 47"/>
          <p:cNvSpPr txBox="1">
            <a:spLocks noChangeArrowheads="1"/>
          </p:cNvSpPr>
          <p:nvPr/>
        </p:nvSpPr>
        <p:spPr bwMode="auto">
          <a:xfrm>
            <a:off x="4576763" y="6099175"/>
            <a:ext cx="266700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Tahoma" pitchFamily="34" charset="0"/>
              </a:rPr>
              <a:t>УМЕНЬШЕНИЕ ПОСЛЕДСТВИЙ</a:t>
            </a:r>
            <a:endParaRPr lang="en-US" sz="1200">
              <a:latin typeface="Tahoma" pitchFamily="34" charset="0"/>
            </a:endParaRPr>
          </a:p>
        </p:txBody>
      </p:sp>
      <p:sp>
        <p:nvSpPr>
          <p:cNvPr id="36914" name="Text Box 48"/>
          <p:cNvSpPr txBox="1">
            <a:spLocks noChangeArrowheads="1"/>
          </p:cNvSpPr>
          <p:nvPr/>
        </p:nvSpPr>
        <p:spPr bwMode="auto">
          <a:xfrm>
            <a:off x="2030413" y="1374775"/>
            <a:ext cx="4648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600">
              <a:latin typeface="Webdings" pitchFamily="18" charset="2"/>
            </a:endParaRPr>
          </a:p>
        </p:txBody>
      </p:sp>
      <p:sp>
        <p:nvSpPr>
          <p:cNvPr id="36915" name="Text Box 49"/>
          <p:cNvSpPr txBox="1">
            <a:spLocks noChangeArrowheads="1"/>
          </p:cNvSpPr>
          <p:nvPr/>
        </p:nvSpPr>
        <p:spPr bwMode="auto">
          <a:xfrm>
            <a:off x="1293813" y="1311275"/>
            <a:ext cx="6616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latin typeface="Tahoma" pitchFamily="34" charset="0"/>
              </a:rPr>
              <a:t>РИСК</a:t>
            </a:r>
            <a:r>
              <a:rPr lang="en-US" sz="2000">
                <a:latin typeface="Tahoma" pitchFamily="34" charset="0"/>
              </a:rPr>
              <a:t>     =     </a:t>
            </a:r>
            <a:r>
              <a:rPr lang="ru-RU" sz="2000">
                <a:latin typeface="Tahoma" pitchFamily="34" charset="0"/>
              </a:rPr>
              <a:t>ВЕРОЯТНОСТЬ</a:t>
            </a:r>
            <a:r>
              <a:rPr lang="en-US" sz="2000">
                <a:latin typeface="Tahoma" pitchFamily="34" charset="0"/>
              </a:rPr>
              <a:t>     x   </a:t>
            </a:r>
            <a:r>
              <a:rPr lang="ru-RU" sz="2000">
                <a:latin typeface="Tahoma" pitchFamily="34" charset="0"/>
              </a:rPr>
              <a:t>ПОСЛЕДСТВИЯ</a:t>
            </a:r>
            <a:endParaRPr lang="en-US" sz="2000">
              <a:latin typeface="Tahoma" pitchFamily="34" charset="0"/>
            </a:endParaRPr>
          </a:p>
        </p:txBody>
      </p:sp>
      <p:pic>
        <p:nvPicPr>
          <p:cNvPr id="36916" name="Picture 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95425" y="1712913"/>
            <a:ext cx="6589713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917" name="Group 51"/>
          <p:cNvGrpSpPr>
            <a:grpSpLocks/>
          </p:cNvGrpSpPr>
          <p:nvPr/>
        </p:nvGrpSpPr>
        <p:grpSpPr bwMode="auto">
          <a:xfrm>
            <a:off x="314325" y="2117725"/>
            <a:ext cx="1554163" cy="1371600"/>
            <a:chOff x="104" y="1472"/>
            <a:chExt cx="1056" cy="728"/>
          </a:xfrm>
        </p:grpSpPr>
        <p:sp>
          <p:nvSpPr>
            <p:cNvPr id="36918" name="AutoShape 52"/>
            <p:cNvSpPr>
              <a:spLocks noChangeArrowheads="1"/>
            </p:cNvSpPr>
            <p:nvPr/>
          </p:nvSpPr>
          <p:spPr bwMode="auto">
            <a:xfrm>
              <a:off x="104" y="1472"/>
              <a:ext cx="1056" cy="728"/>
            </a:xfrm>
            <a:prstGeom prst="cloudCallout">
              <a:avLst>
                <a:gd name="adj1" fmla="val -31343"/>
                <a:gd name="adj2" fmla="val 70056"/>
              </a:avLst>
            </a:prstGeom>
            <a:gradFill rotWithShape="1">
              <a:gsLst>
                <a:gs pos="0">
                  <a:schemeClr val="tx2"/>
                </a:gs>
                <a:gs pos="100000">
                  <a:srgbClr val="FFCC66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  <p:sp>
          <p:nvSpPr>
            <p:cNvPr id="36919" name="Text Box 53"/>
            <p:cNvSpPr txBox="1">
              <a:spLocks noChangeArrowheads="1"/>
            </p:cNvSpPr>
            <p:nvPr/>
          </p:nvSpPr>
          <p:spPr bwMode="auto">
            <a:xfrm>
              <a:off x="224" y="1632"/>
              <a:ext cx="792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/>
                <a:t>Опасные факторы</a:t>
              </a:r>
            </a:p>
            <a:p>
              <a:pPr algn="ctr">
                <a:spcBef>
                  <a:spcPct val="50000"/>
                </a:spcBef>
              </a:pPr>
              <a:endParaRPr lang="ru-RU" sz="1600">
                <a:latin typeface="Tahoma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58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973138" y="5781675"/>
            <a:ext cx="8802687" cy="446088"/>
          </a:xfrm>
          <a:prstGeom prst="rect">
            <a:avLst/>
          </a:prstGeom>
          <a:solidFill>
            <a:srgbClr val="B2B2B2">
              <a:alpha val="25098"/>
            </a:srgbClr>
          </a:solidFill>
          <a:ln w="9525">
            <a:noFill/>
            <a:miter lim="800000"/>
            <a:headEnd/>
            <a:tailEnd/>
          </a:ln>
        </p:spPr>
        <p:txBody>
          <a:bodyPr lIns="27432" tIns="27432" rIns="27432" bIns="27432" anchor="ctr"/>
          <a:lstStyle/>
          <a:p>
            <a:pPr algn="ctr"/>
            <a:endParaRPr lang="ru-RU" sz="1600" b="0">
              <a:solidFill>
                <a:srgbClr val="000000"/>
              </a:solidFill>
            </a:endParaRPr>
          </a:p>
        </p:txBody>
      </p:sp>
      <p:sp>
        <p:nvSpPr>
          <p:cNvPr id="37891" name="Rectangle 53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963613" y="5211763"/>
            <a:ext cx="8809037" cy="547687"/>
          </a:xfrm>
          <a:prstGeom prst="rect">
            <a:avLst/>
          </a:prstGeom>
          <a:solidFill>
            <a:srgbClr val="DCC05A">
              <a:alpha val="25098"/>
            </a:srgbClr>
          </a:solidFill>
          <a:ln w="9525">
            <a:noFill/>
            <a:miter lim="800000"/>
            <a:headEnd/>
            <a:tailEnd/>
          </a:ln>
        </p:spPr>
        <p:txBody>
          <a:bodyPr lIns="27432" tIns="27432" rIns="27432" bIns="27432" anchor="ctr"/>
          <a:lstStyle/>
          <a:p>
            <a:pPr algn="ctr"/>
            <a:endParaRPr lang="ru-RU" sz="1600" b="0">
              <a:solidFill>
                <a:srgbClr val="000000"/>
              </a:solidFill>
            </a:endParaRPr>
          </a:p>
        </p:txBody>
      </p:sp>
      <p:sp>
        <p:nvSpPr>
          <p:cNvPr id="37892" name="Rectangle 49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7756525" y="1277938"/>
            <a:ext cx="2359025" cy="750887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lIns="27432" tIns="27432" rIns="27432" bIns="27432"/>
          <a:lstStyle/>
          <a:p>
            <a:r>
              <a:rPr lang="ru-RU" sz="1000" b="0" i="1">
                <a:solidFill>
                  <a:srgbClr val="177B57"/>
                </a:solidFill>
              </a:rPr>
              <a:t>Интегрированный субъект  </a:t>
            </a:r>
          </a:p>
          <a:p>
            <a:r>
              <a:rPr lang="ru-RU" sz="1000" b="0" i="1">
                <a:solidFill>
                  <a:srgbClr val="177B57"/>
                </a:solidFill>
              </a:rPr>
              <a:t>управления безопасностью</a:t>
            </a:r>
          </a:p>
          <a:p>
            <a:endParaRPr lang="ru-RU" sz="1000" b="0"/>
          </a:p>
        </p:txBody>
      </p:sp>
      <p:sp>
        <p:nvSpPr>
          <p:cNvPr id="297991" name="Rectangle 1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38100" y="1254125"/>
            <a:ext cx="900113" cy="3913188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lIns="27432" tIns="27432" rIns="27432" bIns="27432" anchor="ctr"/>
          <a:lstStyle/>
          <a:p>
            <a:pPr algn="ctr">
              <a:defRPr/>
            </a:pPr>
            <a:r>
              <a:rPr lang="ru-RU" sz="1600" b="0">
                <a:solidFill>
                  <a:schemeClr val="bg1"/>
                </a:solidFill>
              </a:rPr>
              <a:t>Уровень ГК</a:t>
            </a:r>
          </a:p>
        </p:txBody>
      </p:sp>
      <p:sp>
        <p:nvSpPr>
          <p:cNvPr id="37894" name="Rectangle 2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34925" y="5214938"/>
            <a:ext cx="895350" cy="546100"/>
          </a:xfrm>
          <a:prstGeom prst="rect">
            <a:avLst/>
          </a:prstGeom>
          <a:solidFill>
            <a:srgbClr val="DCC05A"/>
          </a:solidFill>
          <a:ln w="9525">
            <a:solidFill>
              <a:srgbClr val="B2B2B2"/>
            </a:solidFill>
            <a:miter lim="800000"/>
            <a:headEnd/>
            <a:tailEnd/>
          </a:ln>
        </p:spPr>
        <p:txBody>
          <a:bodyPr lIns="27432" tIns="27432" rIns="27432" bIns="27432" anchor="ctr"/>
          <a:lstStyle/>
          <a:p>
            <a:pPr algn="ctr"/>
            <a:r>
              <a:rPr lang="ru-RU" sz="1600" b="0">
                <a:solidFill>
                  <a:srgbClr val="000000"/>
                </a:solidFill>
              </a:rPr>
              <a:t>ЦФО-3</a:t>
            </a:r>
          </a:p>
        </p:txBody>
      </p:sp>
      <p:sp>
        <p:nvSpPr>
          <p:cNvPr id="37895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3422650" y="2727325"/>
            <a:ext cx="3789363" cy="574675"/>
          </a:xfrm>
          <a:prstGeom prst="rect">
            <a:avLst/>
          </a:prstGeom>
          <a:solidFill>
            <a:schemeClr val="bg1">
              <a:alpha val="81960"/>
            </a:schemeClr>
          </a:solidFill>
          <a:ln w="15875" algn="ctr">
            <a:solidFill>
              <a:srgbClr val="008000"/>
            </a:solidFill>
            <a:prstDash val="dash"/>
            <a:miter lim="800000"/>
            <a:headEnd type="none" w="lg" len="lg"/>
            <a:tailEnd type="none" w="lg" len="lg"/>
          </a:ln>
        </p:spPr>
        <p:txBody>
          <a:bodyPr lIns="46800" tIns="28800" rIns="46800" bIns="28800" anchor="ctr"/>
          <a:lstStyle/>
          <a:p>
            <a:pPr algn="ctr">
              <a:lnSpc>
                <a:spcPct val="90000"/>
              </a:lnSpc>
            </a:pPr>
            <a:r>
              <a:rPr lang="ru-RU" sz="1200"/>
              <a:t>Департамент ядерной и радиационной безопасности, организации лицензионной и разрешительной деятельности</a:t>
            </a:r>
          </a:p>
        </p:txBody>
      </p:sp>
      <p:sp>
        <p:nvSpPr>
          <p:cNvPr id="37896" name="Rectangle 19"/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4216400" y="5262563"/>
            <a:ext cx="2228850" cy="368300"/>
          </a:xfrm>
          <a:prstGeom prst="rect">
            <a:avLst/>
          </a:prstGeom>
          <a:solidFill>
            <a:srgbClr val="DCC05A"/>
          </a:solidFill>
          <a:ln w="9525">
            <a:solidFill>
              <a:srgbClr val="DCC05A"/>
            </a:solidFill>
            <a:miter lim="800000"/>
            <a:headEnd/>
            <a:tailEnd/>
          </a:ln>
        </p:spPr>
        <p:txBody>
          <a:bodyPr lIns="28800" tIns="28800" rIns="28800" bIns="28800" anchor="ctr"/>
          <a:lstStyle/>
          <a:p>
            <a:pPr algn="ctr"/>
            <a:r>
              <a:rPr lang="ru-RU" sz="800" b="0"/>
              <a:t>Организации Корпорации</a:t>
            </a:r>
          </a:p>
        </p:txBody>
      </p:sp>
      <p:sp>
        <p:nvSpPr>
          <p:cNvPr id="37897" name="Line 79"/>
          <p:cNvSpPr>
            <a:spLocks noChangeShapeType="1"/>
          </p:cNvSpPr>
          <p:nvPr/>
        </p:nvSpPr>
        <p:spPr bwMode="auto">
          <a:xfrm>
            <a:off x="5886450" y="307022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8" name="Rectangle 97"/>
          <p:cNvSpPr>
            <a:spLocks noChangeArrowheads="1"/>
          </p:cNvSpPr>
          <p:nvPr/>
        </p:nvSpPr>
        <p:spPr bwMode="auto">
          <a:xfrm>
            <a:off x="4862513" y="1335088"/>
            <a:ext cx="909637" cy="2174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54000" tIns="10800" rIns="54000" bIns="10800" anchor="ctr"/>
          <a:lstStyle/>
          <a:p>
            <a:pPr algn="ctr">
              <a:lnSpc>
                <a:spcPct val="90000"/>
              </a:lnSpc>
            </a:pPr>
            <a:r>
              <a:rPr lang="ru-RU" sz="1100" b="0"/>
              <a:t>ГД ГК</a:t>
            </a:r>
          </a:p>
        </p:txBody>
      </p:sp>
      <p:sp>
        <p:nvSpPr>
          <p:cNvPr id="37899" name="Line 110"/>
          <p:cNvSpPr>
            <a:spLocks noChangeShapeType="1"/>
          </p:cNvSpPr>
          <p:nvPr/>
        </p:nvSpPr>
        <p:spPr bwMode="auto">
          <a:xfrm flipH="1">
            <a:off x="5322888" y="1563688"/>
            <a:ext cx="0" cy="52387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0" name="Rectangle 98"/>
          <p:cNvSpPr>
            <a:spLocks noChangeArrowheads="1"/>
          </p:cNvSpPr>
          <p:nvPr/>
        </p:nvSpPr>
        <p:spPr bwMode="auto">
          <a:xfrm>
            <a:off x="3676650" y="1636713"/>
            <a:ext cx="3338513" cy="325437"/>
          </a:xfrm>
          <a:prstGeom prst="rect">
            <a:avLst/>
          </a:prstGeom>
          <a:solidFill>
            <a:schemeClr val="bg1"/>
          </a:solidFill>
          <a:ln w="0">
            <a:solidFill>
              <a:schemeClr val="tx1"/>
            </a:solidFill>
            <a:miter lim="800000"/>
            <a:headEnd/>
            <a:tailEnd/>
          </a:ln>
        </p:spPr>
        <p:txBody>
          <a:bodyPr lIns="54000" tIns="10800" rIns="54000" bIns="10800" anchor="ctr"/>
          <a:lstStyle/>
          <a:p>
            <a:pPr algn="ctr">
              <a:lnSpc>
                <a:spcPct val="90000"/>
              </a:lnSpc>
            </a:pPr>
            <a:r>
              <a:rPr lang="ru-RU" sz="900" b="0"/>
              <a:t>ПЗГД – директор Дирекции по ядерному оружейному комплексу </a:t>
            </a:r>
          </a:p>
        </p:txBody>
      </p:sp>
      <p:sp>
        <p:nvSpPr>
          <p:cNvPr id="37901" name="Rectangle 61"/>
          <p:cNvSpPr>
            <a:spLocks noChangeArrowheads="1"/>
          </p:cNvSpPr>
          <p:nvPr/>
        </p:nvSpPr>
        <p:spPr bwMode="gray">
          <a:xfrm>
            <a:off x="1592263" y="6288088"/>
            <a:ext cx="439737" cy="252412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008000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 rtl="1"/>
            <a:endParaRPr lang="ru-RU" sz="800" b="0">
              <a:solidFill>
                <a:srgbClr val="000000"/>
              </a:solidFill>
            </a:endParaRPr>
          </a:p>
        </p:txBody>
      </p:sp>
      <p:sp>
        <p:nvSpPr>
          <p:cNvPr id="37902" name="Rectangle 3"/>
          <p:cNvSpPr>
            <a:spLocks noChangeArrowheads="1"/>
          </p:cNvSpPr>
          <p:nvPr>
            <p:custDataLst>
              <p:tags r:id="rId8"/>
            </p:custDataLst>
          </p:nvPr>
        </p:nvSpPr>
        <p:spPr bwMode="gray">
          <a:xfrm>
            <a:off x="2024063" y="6130925"/>
            <a:ext cx="4508500" cy="355600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tIns="91440" bIns="91440"/>
          <a:lstStyle/>
          <a:p>
            <a:pPr>
              <a:buClr>
                <a:schemeClr val="accent2"/>
              </a:buClr>
            </a:pPr>
            <a:r>
              <a:rPr lang="ru-RU" sz="800" b="0"/>
              <a:t>Структурное подразделение (ответственное должностное лицо) </a:t>
            </a:r>
          </a:p>
          <a:p>
            <a:pPr>
              <a:buClr>
                <a:schemeClr val="accent2"/>
              </a:buClr>
            </a:pPr>
            <a:r>
              <a:rPr lang="ru-RU" sz="800" b="0"/>
              <a:t>осуществляющие взаимодействие с Департаментом по вопросам</a:t>
            </a:r>
          </a:p>
          <a:p>
            <a:pPr>
              <a:buClr>
                <a:schemeClr val="accent2"/>
              </a:buClr>
            </a:pPr>
            <a:r>
              <a:rPr lang="ru-RU" sz="800" b="0"/>
              <a:t> безопасности</a:t>
            </a:r>
          </a:p>
        </p:txBody>
      </p:sp>
      <p:sp>
        <p:nvSpPr>
          <p:cNvPr id="37903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gray">
          <a:xfrm>
            <a:off x="34925" y="5799138"/>
            <a:ext cx="896938" cy="449262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lIns="27432" tIns="27432" rIns="27432" bIns="27432" anchor="ctr"/>
          <a:lstStyle/>
          <a:p>
            <a:pPr algn="ctr"/>
            <a:r>
              <a:rPr lang="ru-RU" sz="1500" b="0">
                <a:solidFill>
                  <a:schemeClr val="bg1"/>
                </a:solidFill>
              </a:rPr>
              <a:t>Внешняя среда</a:t>
            </a:r>
          </a:p>
        </p:txBody>
      </p:sp>
      <p:sp>
        <p:nvSpPr>
          <p:cNvPr id="37904" name="Rectangle 10"/>
          <p:cNvSpPr>
            <a:spLocks noChangeArrowheads="1"/>
          </p:cNvSpPr>
          <p:nvPr>
            <p:custDataLst>
              <p:tags r:id="rId10"/>
            </p:custDataLst>
          </p:nvPr>
        </p:nvSpPr>
        <p:spPr bwMode="gray">
          <a:xfrm>
            <a:off x="4217988" y="5842000"/>
            <a:ext cx="2220912" cy="341313"/>
          </a:xfrm>
          <a:prstGeom prst="rect">
            <a:avLst/>
          </a:prstGeom>
          <a:solidFill>
            <a:srgbClr val="C0C0C0">
              <a:alpha val="65097"/>
            </a:srgbClr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28800" tIns="28800" rIns="28800" bIns="28800" anchor="ctr"/>
          <a:lstStyle/>
          <a:p>
            <a:pPr algn="ctr"/>
            <a:r>
              <a:rPr lang="ru-RU" sz="700" b="0"/>
              <a:t>Подрядные (субподрядные) организации</a:t>
            </a:r>
          </a:p>
        </p:txBody>
      </p:sp>
      <p:sp>
        <p:nvSpPr>
          <p:cNvPr id="37905" name="Rectangle 12"/>
          <p:cNvSpPr>
            <a:spLocks noChangeArrowheads="1"/>
          </p:cNvSpPr>
          <p:nvPr>
            <p:custDataLst>
              <p:tags r:id="rId11"/>
            </p:custDataLst>
          </p:nvPr>
        </p:nvSpPr>
        <p:spPr bwMode="gray">
          <a:xfrm>
            <a:off x="7581900" y="3268663"/>
            <a:ext cx="676275" cy="636587"/>
          </a:xfrm>
          <a:prstGeom prst="rect">
            <a:avLst/>
          </a:prstGeom>
          <a:solidFill>
            <a:srgbClr val="D2E0E6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27432" tIns="27432" rIns="27432" bIns="27432"/>
          <a:lstStyle/>
          <a:p>
            <a:pPr algn="ctr"/>
            <a:r>
              <a:rPr lang="ru-RU" sz="1000" b="0"/>
              <a:t>ГИК</a:t>
            </a:r>
          </a:p>
        </p:txBody>
      </p:sp>
      <p:sp>
        <p:nvSpPr>
          <p:cNvPr id="37906" name="Rectangle 61"/>
          <p:cNvSpPr>
            <a:spLocks noChangeArrowheads="1"/>
          </p:cNvSpPr>
          <p:nvPr/>
        </p:nvSpPr>
        <p:spPr bwMode="gray">
          <a:xfrm>
            <a:off x="7718425" y="3446463"/>
            <a:ext cx="439738" cy="26193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008000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 rtl="1"/>
            <a:endParaRPr lang="ru-RU" sz="800" b="0">
              <a:solidFill>
                <a:srgbClr val="000000"/>
              </a:solidFill>
            </a:endParaRPr>
          </a:p>
        </p:txBody>
      </p:sp>
      <p:sp>
        <p:nvSpPr>
          <p:cNvPr id="37907" name="Rectangle 4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016000" y="1254125"/>
            <a:ext cx="8685213" cy="3913188"/>
          </a:xfrm>
          <a:prstGeom prst="rect">
            <a:avLst/>
          </a:prstGeom>
          <a:noFill/>
          <a:ln w="19050" algn="ctr">
            <a:solidFill>
              <a:srgbClr val="008000"/>
            </a:solidFill>
            <a:prstDash val="dash"/>
            <a:round/>
            <a:headEnd type="none" w="lg" len="lg"/>
            <a:tailEnd type="none" w="lg" len="lg"/>
          </a:ln>
        </p:spPr>
        <p:txBody>
          <a:bodyPr wrap="none" tIns="91440" bIns="36000" anchor="b"/>
          <a:lstStyle/>
          <a:p>
            <a:pPr algn="r"/>
            <a:endParaRPr lang="ru-RU" sz="1200" b="0" i="1">
              <a:solidFill>
                <a:srgbClr val="177B57"/>
              </a:solidFill>
            </a:endParaRPr>
          </a:p>
        </p:txBody>
      </p:sp>
      <p:sp>
        <p:nvSpPr>
          <p:cNvPr id="37908" name="Rectangle 10"/>
          <p:cNvSpPr>
            <a:spLocks noChangeArrowheads="1"/>
          </p:cNvSpPr>
          <p:nvPr>
            <p:custDataLst>
              <p:tags r:id="rId13"/>
            </p:custDataLst>
          </p:nvPr>
        </p:nvSpPr>
        <p:spPr bwMode="gray">
          <a:xfrm>
            <a:off x="7607300" y="4165600"/>
            <a:ext cx="677863" cy="606425"/>
          </a:xfrm>
          <a:prstGeom prst="rect">
            <a:avLst/>
          </a:prstGeom>
          <a:solidFill>
            <a:srgbClr val="00CCFF">
              <a:alpha val="41960"/>
            </a:srgbClr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27432" tIns="27432" rIns="27432" bIns="27432"/>
          <a:lstStyle/>
          <a:p>
            <a:pPr algn="ctr"/>
            <a:r>
              <a:rPr lang="ru-RU" sz="800" b="0"/>
              <a:t>СГИК</a:t>
            </a:r>
          </a:p>
        </p:txBody>
      </p:sp>
      <p:sp>
        <p:nvSpPr>
          <p:cNvPr id="37909" name="Rectangle 5"/>
          <p:cNvSpPr>
            <a:spLocks noChangeArrowheads="1"/>
          </p:cNvSpPr>
          <p:nvPr>
            <p:custDataLst>
              <p:tags r:id="rId14"/>
            </p:custDataLst>
          </p:nvPr>
        </p:nvSpPr>
        <p:spPr bwMode="gray">
          <a:xfrm>
            <a:off x="1870075" y="2882900"/>
            <a:ext cx="579438" cy="314325"/>
          </a:xfrm>
          <a:prstGeom prst="rect">
            <a:avLst/>
          </a:prstGeom>
          <a:solidFill>
            <a:srgbClr val="FF9900">
              <a:alpha val="47058"/>
            </a:srgbClr>
          </a:solidFill>
          <a:ln w="0" algn="ctr">
            <a:solidFill>
              <a:srgbClr val="008000"/>
            </a:solidFill>
            <a:miter lim="800000"/>
            <a:headEnd type="none" w="lg" len="lg"/>
            <a:tailEnd type="none" w="lg" len="lg"/>
          </a:ln>
        </p:spPr>
        <p:txBody>
          <a:bodyPr lIns="46800" tIns="28800" rIns="46800" bIns="28800" anchor="ctr"/>
          <a:lstStyle/>
          <a:p>
            <a:pPr algn="ctr">
              <a:lnSpc>
                <a:spcPct val="90000"/>
              </a:lnSpc>
            </a:pPr>
            <a:r>
              <a:rPr lang="ru-RU" sz="1100" b="0"/>
              <a:t>ОЦ ЯРБ</a:t>
            </a:r>
          </a:p>
        </p:txBody>
      </p:sp>
      <p:cxnSp>
        <p:nvCxnSpPr>
          <p:cNvPr id="37910" name="Elbow Connector 94"/>
          <p:cNvCxnSpPr>
            <a:cxnSpLocks noChangeShapeType="1"/>
            <a:stCxn id="37895" idx="1"/>
            <a:endCxn id="37909" idx="0"/>
          </p:cNvCxnSpPr>
          <p:nvPr>
            <p:custDataLst>
              <p:tags r:id="rId15"/>
            </p:custDataLst>
          </p:nvPr>
        </p:nvCxnSpPr>
        <p:spPr bwMode="auto">
          <a:xfrm rot="10800000">
            <a:off x="2160588" y="2882900"/>
            <a:ext cx="1254125" cy="131763"/>
          </a:xfrm>
          <a:prstGeom prst="bentConnector4">
            <a:avLst>
              <a:gd name="adj1" fmla="val 38227"/>
              <a:gd name="adj2" fmla="val 273495"/>
            </a:avLst>
          </a:prstGeom>
          <a:noFill/>
          <a:ln w="9525" algn="ctr">
            <a:solidFill>
              <a:srgbClr val="008000"/>
            </a:solidFill>
            <a:miter lim="800000"/>
            <a:headEnd type="none" w="med" len="lg"/>
            <a:tailEnd type="stealth" w="med" len="lg"/>
          </a:ln>
        </p:spPr>
      </p:cxnSp>
      <p:cxnSp>
        <p:nvCxnSpPr>
          <p:cNvPr id="37911" name="Elbow Connector 94"/>
          <p:cNvCxnSpPr>
            <a:cxnSpLocks noChangeShapeType="1"/>
            <a:stCxn id="37909" idx="2"/>
            <a:endCxn id="37895" idx="1"/>
          </p:cNvCxnSpPr>
          <p:nvPr>
            <p:custDataLst>
              <p:tags r:id="rId16"/>
            </p:custDataLst>
          </p:nvPr>
        </p:nvCxnSpPr>
        <p:spPr bwMode="auto">
          <a:xfrm rot="5400000" flipH="1" flipV="1">
            <a:off x="2696370" y="2478881"/>
            <a:ext cx="182562" cy="1254125"/>
          </a:xfrm>
          <a:prstGeom prst="bentConnector4">
            <a:avLst>
              <a:gd name="adj1" fmla="val -125218"/>
              <a:gd name="adj2" fmla="val 61773"/>
            </a:avLst>
          </a:prstGeom>
          <a:noFill/>
          <a:ln w="9525" algn="ctr">
            <a:solidFill>
              <a:schemeClr val="tx2"/>
            </a:solidFill>
            <a:prstDash val="dash"/>
            <a:round/>
            <a:headEnd type="none" w="med" len="lg"/>
            <a:tailEnd type="stealth" w="med" len="lg"/>
          </a:ln>
        </p:spPr>
      </p:cxnSp>
      <p:cxnSp>
        <p:nvCxnSpPr>
          <p:cNvPr id="37912" name="Elbow Connector 94"/>
          <p:cNvCxnSpPr>
            <a:cxnSpLocks noChangeShapeType="1"/>
          </p:cNvCxnSpPr>
          <p:nvPr>
            <p:custDataLst>
              <p:tags r:id="rId17"/>
            </p:custDataLst>
          </p:nvPr>
        </p:nvCxnSpPr>
        <p:spPr bwMode="auto">
          <a:xfrm>
            <a:off x="7945438" y="3905250"/>
            <a:ext cx="0" cy="239713"/>
          </a:xfrm>
          <a:prstGeom prst="straightConnector1">
            <a:avLst/>
          </a:prstGeom>
          <a:noFill/>
          <a:ln w="12700" algn="ctr">
            <a:solidFill>
              <a:srgbClr val="FFC000"/>
            </a:solidFill>
            <a:round/>
            <a:headEnd type="none" w="med" len="lg"/>
            <a:tailEnd type="stealth" w="med" len="lg"/>
          </a:ln>
        </p:spPr>
      </p:cxnSp>
      <p:cxnSp>
        <p:nvCxnSpPr>
          <p:cNvPr id="37913" name="Elbow Connector 94"/>
          <p:cNvCxnSpPr>
            <a:cxnSpLocks noChangeShapeType="1"/>
          </p:cNvCxnSpPr>
          <p:nvPr>
            <p:custDataLst>
              <p:tags r:id="rId18"/>
            </p:custDataLst>
          </p:nvPr>
        </p:nvCxnSpPr>
        <p:spPr bwMode="auto">
          <a:xfrm rot="16200000" flipH="1">
            <a:off x="2556670" y="4399756"/>
            <a:ext cx="2779712" cy="542925"/>
          </a:xfrm>
          <a:prstGeom prst="bentConnector2">
            <a:avLst/>
          </a:prstGeom>
          <a:noFill/>
          <a:ln w="12700" algn="ctr">
            <a:solidFill>
              <a:srgbClr val="008000"/>
            </a:solidFill>
            <a:prstDash val="lgDash"/>
            <a:miter lim="800000"/>
            <a:headEnd type="none" w="med" len="lg"/>
            <a:tailEnd type="stealth" w="med" len="lg"/>
          </a:ln>
        </p:spPr>
      </p:cxnSp>
      <p:cxnSp>
        <p:nvCxnSpPr>
          <p:cNvPr id="37914" name="Elbow Connector 94"/>
          <p:cNvCxnSpPr>
            <a:cxnSpLocks noChangeShapeType="1"/>
          </p:cNvCxnSpPr>
          <p:nvPr>
            <p:custDataLst>
              <p:tags r:id="rId19"/>
            </p:custDataLst>
          </p:nvPr>
        </p:nvCxnSpPr>
        <p:spPr bwMode="auto">
          <a:xfrm>
            <a:off x="3657600" y="4581525"/>
            <a:ext cx="574675" cy="0"/>
          </a:xfrm>
          <a:prstGeom prst="straightConnector1">
            <a:avLst/>
          </a:prstGeom>
          <a:noFill/>
          <a:ln w="12700" algn="ctr">
            <a:solidFill>
              <a:srgbClr val="008000"/>
            </a:solidFill>
            <a:prstDash val="lgDash"/>
            <a:round/>
            <a:headEnd type="none" w="med" len="lg"/>
            <a:tailEnd type="stealth" w="med" len="lg"/>
          </a:ln>
        </p:spPr>
      </p:cxnSp>
      <p:cxnSp>
        <p:nvCxnSpPr>
          <p:cNvPr id="37915" name="Elbow Connector 94"/>
          <p:cNvCxnSpPr>
            <a:cxnSpLocks noChangeShapeType="1"/>
            <a:stCxn id="37908" idx="2"/>
          </p:cNvCxnSpPr>
          <p:nvPr>
            <p:custDataLst>
              <p:tags r:id="rId20"/>
            </p:custDataLst>
          </p:nvPr>
        </p:nvCxnSpPr>
        <p:spPr bwMode="auto">
          <a:xfrm rot="5400000">
            <a:off x="6893719" y="4323556"/>
            <a:ext cx="604838" cy="1501775"/>
          </a:xfrm>
          <a:prstGeom prst="bentConnector2">
            <a:avLst/>
          </a:prstGeom>
          <a:noFill/>
          <a:ln w="12700" algn="ctr">
            <a:solidFill>
              <a:srgbClr val="00B0F0"/>
            </a:solidFill>
            <a:miter lim="800000"/>
            <a:headEnd type="none" w="med" len="lg"/>
            <a:tailEnd type="stealth" w="med" len="lg"/>
          </a:ln>
        </p:spPr>
      </p:cxnSp>
      <p:cxnSp>
        <p:nvCxnSpPr>
          <p:cNvPr id="37916" name="Elbow Connector 94"/>
          <p:cNvCxnSpPr>
            <a:cxnSpLocks noChangeShapeType="1"/>
          </p:cNvCxnSpPr>
          <p:nvPr>
            <p:custDataLst>
              <p:tags r:id="rId21"/>
            </p:custDataLst>
          </p:nvPr>
        </p:nvCxnSpPr>
        <p:spPr bwMode="auto">
          <a:xfrm>
            <a:off x="9728200" y="6064250"/>
            <a:ext cx="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 type="none" w="med" len="lg"/>
            <a:tailEnd type="stealth" w="med" len="lg"/>
          </a:ln>
        </p:spPr>
      </p:cxnSp>
      <p:cxnSp>
        <p:nvCxnSpPr>
          <p:cNvPr id="37917" name="Elbow Connector 94"/>
          <p:cNvCxnSpPr>
            <a:cxnSpLocks noChangeShapeType="1"/>
          </p:cNvCxnSpPr>
          <p:nvPr>
            <p:custDataLst>
              <p:tags r:id="rId22"/>
            </p:custDataLst>
          </p:nvPr>
        </p:nvCxnSpPr>
        <p:spPr bwMode="auto">
          <a:xfrm flipH="1">
            <a:off x="6419850" y="5541963"/>
            <a:ext cx="6350" cy="557212"/>
          </a:xfrm>
          <a:prstGeom prst="bentConnector3">
            <a:avLst>
              <a:gd name="adj1" fmla="val -3600000"/>
            </a:avLst>
          </a:prstGeom>
          <a:noFill/>
          <a:ln w="12700" algn="ctr">
            <a:solidFill>
              <a:srgbClr val="800080"/>
            </a:solidFill>
            <a:round/>
            <a:headEnd type="none" w="med" len="lg"/>
            <a:tailEnd type="stealth" w="med" len="lg"/>
          </a:ln>
        </p:spPr>
      </p:cxnSp>
      <p:cxnSp>
        <p:nvCxnSpPr>
          <p:cNvPr id="37918" name="Elbow Connector 94"/>
          <p:cNvCxnSpPr>
            <a:cxnSpLocks noChangeShapeType="1"/>
            <a:endCxn id="37896" idx="0"/>
          </p:cNvCxnSpPr>
          <p:nvPr>
            <p:custDataLst>
              <p:tags r:id="rId23"/>
            </p:custDataLst>
          </p:nvPr>
        </p:nvCxnSpPr>
        <p:spPr bwMode="auto">
          <a:xfrm rot="5400000">
            <a:off x="5072062" y="5002213"/>
            <a:ext cx="519113" cy="1588"/>
          </a:xfrm>
          <a:prstGeom prst="bentConnector3">
            <a:avLst>
              <a:gd name="adj1" fmla="val 49847"/>
            </a:avLst>
          </a:prstGeom>
          <a:noFill/>
          <a:ln w="9525" algn="ctr">
            <a:solidFill>
              <a:srgbClr val="800080"/>
            </a:solidFill>
            <a:round/>
            <a:headEnd type="none" w="med" len="lg"/>
            <a:tailEnd type="stealth" w="med" len="lg"/>
          </a:ln>
        </p:spPr>
      </p:cxnSp>
      <p:cxnSp>
        <p:nvCxnSpPr>
          <p:cNvPr id="37919" name="Elbow Connector 94"/>
          <p:cNvCxnSpPr>
            <a:cxnSpLocks noChangeShapeType="1"/>
            <a:stCxn id="37895" idx="2"/>
            <a:endCxn id="37933" idx="0"/>
          </p:cNvCxnSpPr>
          <p:nvPr>
            <p:custDataLst>
              <p:tags r:id="rId24"/>
            </p:custDataLst>
          </p:nvPr>
        </p:nvCxnSpPr>
        <p:spPr bwMode="auto">
          <a:xfrm>
            <a:off x="5318125" y="3309938"/>
            <a:ext cx="0" cy="896937"/>
          </a:xfrm>
          <a:prstGeom prst="straightConnector1">
            <a:avLst/>
          </a:prstGeom>
          <a:noFill/>
          <a:ln w="12700" algn="ctr">
            <a:solidFill>
              <a:srgbClr val="008000"/>
            </a:solidFill>
            <a:round/>
            <a:headEnd type="none" w="med" len="lg"/>
            <a:tailEnd type="stealth" w="med" len="lg"/>
          </a:ln>
        </p:spPr>
      </p:cxnSp>
      <p:sp>
        <p:nvSpPr>
          <p:cNvPr id="37920" name="Rectangle 19"/>
          <p:cNvSpPr>
            <a:spLocks noChangeArrowheads="1"/>
          </p:cNvSpPr>
          <p:nvPr>
            <p:custDataLst>
              <p:tags r:id="rId25"/>
            </p:custDataLst>
          </p:nvPr>
        </p:nvSpPr>
        <p:spPr bwMode="gray">
          <a:xfrm>
            <a:off x="8302625" y="5348288"/>
            <a:ext cx="857250" cy="292100"/>
          </a:xfrm>
          <a:prstGeom prst="rect">
            <a:avLst/>
          </a:prstGeom>
          <a:solidFill>
            <a:srgbClr val="DCC05A"/>
          </a:solidFill>
          <a:ln w="9525">
            <a:solidFill>
              <a:srgbClr val="DCC05A"/>
            </a:solidFill>
            <a:miter lim="800000"/>
            <a:headEnd/>
            <a:tailEnd/>
          </a:ln>
        </p:spPr>
        <p:txBody>
          <a:bodyPr lIns="28800" tIns="28800" rIns="28800" bIns="28800" anchor="ctr"/>
          <a:lstStyle/>
          <a:p>
            <a:pPr algn="ctr"/>
            <a:r>
              <a:rPr lang="ru-RU" sz="800" b="0"/>
              <a:t>АТЦ СПб</a:t>
            </a:r>
          </a:p>
        </p:txBody>
      </p:sp>
      <p:cxnSp>
        <p:nvCxnSpPr>
          <p:cNvPr id="37921" name="Elbow Connector 94"/>
          <p:cNvCxnSpPr>
            <a:cxnSpLocks noChangeShapeType="1"/>
          </p:cNvCxnSpPr>
          <p:nvPr>
            <p:custDataLst>
              <p:tags r:id="rId26"/>
            </p:custDataLst>
          </p:nvPr>
        </p:nvCxnSpPr>
        <p:spPr bwMode="auto">
          <a:xfrm rot="16200000" flipH="1">
            <a:off x="6875463" y="3132137"/>
            <a:ext cx="2590800" cy="1978025"/>
          </a:xfrm>
          <a:prstGeom prst="bentConnector4">
            <a:avLst>
              <a:gd name="adj1" fmla="val 1162"/>
              <a:gd name="adj2" fmla="val 111556"/>
            </a:avLst>
          </a:prstGeom>
          <a:noFill/>
          <a:ln w="12700" algn="ctr">
            <a:solidFill>
              <a:srgbClr val="FFC000"/>
            </a:solidFill>
            <a:miter lim="800000"/>
            <a:headEnd type="none" w="med" len="lg"/>
            <a:tailEnd type="stealth" w="med" len="lg"/>
          </a:ln>
        </p:spPr>
      </p:cxnSp>
      <p:cxnSp>
        <p:nvCxnSpPr>
          <p:cNvPr id="37922" name="Elbow Connector 94"/>
          <p:cNvCxnSpPr>
            <a:cxnSpLocks noChangeShapeType="1"/>
            <a:stCxn id="37920" idx="1"/>
          </p:cNvCxnSpPr>
          <p:nvPr>
            <p:custDataLst>
              <p:tags r:id="rId27"/>
            </p:custDataLst>
          </p:nvPr>
        </p:nvCxnSpPr>
        <p:spPr bwMode="auto">
          <a:xfrm flipH="1" flipV="1">
            <a:off x="6445250" y="5486400"/>
            <a:ext cx="1857375" cy="793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prstDash val="lgDash"/>
            <a:round/>
            <a:headEnd type="none" w="med" len="lg"/>
            <a:tailEnd type="stealth" w="med" len="lg"/>
          </a:ln>
        </p:spPr>
      </p:cxnSp>
      <p:grpSp>
        <p:nvGrpSpPr>
          <p:cNvPr id="2" name="Group 397"/>
          <p:cNvGrpSpPr>
            <a:grpSpLocks noChangeAspect="1"/>
          </p:cNvGrpSpPr>
          <p:nvPr>
            <p:custDataLst>
              <p:tags r:id="rId28"/>
            </p:custDataLst>
          </p:nvPr>
        </p:nvGrpSpPr>
        <p:grpSpPr bwMode="auto">
          <a:xfrm flipH="1">
            <a:off x="7799263" y="3478700"/>
            <a:ext cx="259229" cy="216898"/>
            <a:chOff x="2231" y="1271"/>
            <a:chExt cx="605" cy="616"/>
          </a:xfrm>
          <a:solidFill>
            <a:srgbClr val="002060"/>
          </a:solidFill>
        </p:grpSpPr>
        <p:sp>
          <p:nvSpPr>
            <p:cNvPr id="296128" name="Freeform 398"/>
            <p:cNvSpPr>
              <a:spLocks/>
            </p:cNvSpPr>
            <p:nvPr/>
          </p:nvSpPr>
          <p:spPr bwMode="auto">
            <a:xfrm>
              <a:off x="2231" y="1271"/>
              <a:ext cx="605" cy="401"/>
            </a:xfrm>
            <a:custGeom>
              <a:avLst/>
              <a:gdLst>
                <a:gd name="T0" fmla="*/ 40 w 605"/>
                <a:gd name="T1" fmla="*/ 178 h 401"/>
                <a:gd name="T2" fmla="*/ 42 w 605"/>
                <a:gd name="T3" fmla="*/ 169 h 401"/>
                <a:gd name="T4" fmla="*/ 15 w 605"/>
                <a:gd name="T5" fmla="*/ 143 h 401"/>
                <a:gd name="T6" fmla="*/ 11 w 605"/>
                <a:gd name="T7" fmla="*/ 115 h 401"/>
                <a:gd name="T8" fmla="*/ 19 w 605"/>
                <a:gd name="T9" fmla="*/ 93 h 401"/>
                <a:gd name="T10" fmla="*/ 37 w 605"/>
                <a:gd name="T11" fmla="*/ 76 h 401"/>
                <a:gd name="T12" fmla="*/ 61 w 605"/>
                <a:gd name="T13" fmla="*/ 70 h 401"/>
                <a:gd name="T14" fmla="*/ 90 w 605"/>
                <a:gd name="T15" fmla="*/ 78 h 401"/>
                <a:gd name="T16" fmla="*/ 106 w 605"/>
                <a:gd name="T17" fmla="*/ 96 h 401"/>
                <a:gd name="T18" fmla="*/ 113 w 605"/>
                <a:gd name="T19" fmla="*/ 121 h 401"/>
                <a:gd name="T20" fmla="*/ 106 w 605"/>
                <a:gd name="T21" fmla="*/ 147 h 401"/>
                <a:gd name="T22" fmla="*/ 80 w 605"/>
                <a:gd name="T23" fmla="*/ 169 h 401"/>
                <a:gd name="T24" fmla="*/ 80 w 605"/>
                <a:gd name="T25" fmla="*/ 176 h 401"/>
                <a:gd name="T26" fmla="*/ 107 w 605"/>
                <a:gd name="T27" fmla="*/ 178 h 401"/>
                <a:gd name="T28" fmla="*/ 141 w 605"/>
                <a:gd name="T29" fmla="*/ 184 h 401"/>
                <a:gd name="T30" fmla="*/ 153 w 605"/>
                <a:gd name="T31" fmla="*/ 201 h 401"/>
                <a:gd name="T32" fmla="*/ 187 w 605"/>
                <a:gd name="T33" fmla="*/ 148 h 401"/>
                <a:gd name="T34" fmla="*/ 203 w 605"/>
                <a:gd name="T35" fmla="*/ 133 h 401"/>
                <a:gd name="T36" fmla="*/ 252 w 605"/>
                <a:gd name="T37" fmla="*/ 131 h 401"/>
                <a:gd name="T38" fmla="*/ 259 w 605"/>
                <a:gd name="T39" fmla="*/ 127 h 401"/>
                <a:gd name="T40" fmla="*/ 247 w 605"/>
                <a:gd name="T41" fmla="*/ 115 h 401"/>
                <a:gd name="T42" fmla="*/ 228 w 605"/>
                <a:gd name="T43" fmla="*/ 93 h 401"/>
                <a:gd name="T44" fmla="*/ 226 w 605"/>
                <a:gd name="T45" fmla="*/ 65 h 401"/>
                <a:gd name="T46" fmla="*/ 237 w 605"/>
                <a:gd name="T47" fmla="*/ 44 h 401"/>
                <a:gd name="T48" fmla="*/ 252 w 605"/>
                <a:gd name="T49" fmla="*/ 32 h 401"/>
                <a:gd name="T50" fmla="*/ 274 w 605"/>
                <a:gd name="T51" fmla="*/ 26 h 401"/>
                <a:gd name="T52" fmla="*/ 304 w 605"/>
                <a:gd name="T53" fmla="*/ 34 h 401"/>
                <a:gd name="T54" fmla="*/ 320 w 605"/>
                <a:gd name="T55" fmla="*/ 50 h 401"/>
                <a:gd name="T56" fmla="*/ 327 w 605"/>
                <a:gd name="T57" fmla="*/ 74 h 401"/>
                <a:gd name="T58" fmla="*/ 319 w 605"/>
                <a:gd name="T59" fmla="*/ 100 h 401"/>
                <a:gd name="T60" fmla="*/ 294 w 605"/>
                <a:gd name="T61" fmla="*/ 124 h 401"/>
                <a:gd name="T62" fmla="*/ 298 w 605"/>
                <a:gd name="T63" fmla="*/ 130 h 401"/>
                <a:gd name="T64" fmla="*/ 347 w 605"/>
                <a:gd name="T65" fmla="*/ 133 h 401"/>
                <a:gd name="T66" fmla="*/ 361 w 605"/>
                <a:gd name="T67" fmla="*/ 142 h 401"/>
                <a:gd name="T68" fmla="*/ 382 w 605"/>
                <a:gd name="T69" fmla="*/ 220 h 401"/>
                <a:gd name="T70" fmla="*/ 409 w 605"/>
                <a:gd name="T71" fmla="*/ 116 h 401"/>
                <a:gd name="T72" fmla="*/ 436 w 605"/>
                <a:gd name="T73" fmla="*/ 108 h 401"/>
                <a:gd name="T74" fmla="*/ 474 w 605"/>
                <a:gd name="T75" fmla="*/ 107 h 401"/>
                <a:gd name="T76" fmla="*/ 472 w 605"/>
                <a:gd name="T77" fmla="*/ 97 h 401"/>
                <a:gd name="T78" fmla="*/ 452 w 605"/>
                <a:gd name="T79" fmla="*/ 78 h 401"/>
                <a:gd name="T80" fmla="*/ 444 w 605"/>
                <a:gd name="T81" fmla="*/ 51 h 401"/>
                <a:gd name="T82" fmla="*/ 452 w 605"/>
                <a:gd name="T83" fmla="*/ 22 h 401"/>
                <a:gd name="T84" fmla="*/ 469 w 605"/>
                <a:gd name="T85" fmla="*/ 6 h 401"/>
                <a:gd name="T86" fmla="*/ 494 w 605"/>
                <a:gd name="T87" fmla="*/ 0 h 401"/>
                <a:gd name="T88" fmla="*/ 518 w 605"/>
                <a:gd name="T89" fmla="*/ 6 h 401"/>
                <a:gd name="T90" fmla="*/ 537 w 605"/>
                <a:gd name="T91" fmla="*/ 21 h 401"/>
                <a:gd name="T92" fmla="*/ 546 w 605"/>
                <a:gd name="T93" fmla="*/ 45 h 401"/>
                <a:gd name="T94" fmla="*/ 541 w 605"/>
                <a:gd name="T95" fmla="*/ 73 h 401"/>
                <a:gd name="T96" fmla="*/ 516 w 605"/>
                <a:gd name="T97" fmla="*/ 96 h 401"/>
                <a:gd name="T98" fmla="*/ 512 w 605"/>
                <a:gd name="T99" fmla="*/ 104 h 401"/>
                <a:gd name="T100" fmla="*/ 525 w 605"/>
                <a:gd name="T101" fmla="*/ 108 h 401"/>
                <a:gd name="T102" fmla="*/ 571 w 605"/>
                <a:gd name="T103" fmla="*/ 111 h 401"/>
                <a:gd name="T104" fmla="*/ 585 w 605"/>
                <a:gd name="T105" fmla="*/ 128 h 401"/>
                <a:gd name="T106" fmla="*/ 559 w 605"/>
                <a:gd name="T107" fmla="*/ 197 h 401"/>
                <a:gd name="T108" fmla="*/ 347 w 605"/>
                <a:gd name="T109" fmla="*/ 240 h 401"/>
                <a:gd name="T110" fmla="*/ 248 w 605"/>
                <a:gd name="T111" fmla="*/ 254 h 401"/>
                <a:gd name="T112" fmla="*/ 165 w 605"/>
                <a:gd name="T113" fmla="*/ 274 h 401"/>
                <a:gd name="T114" fmla="*/ 119 w 605"/>
                <a:gd name="T115" fmla="*/ 293 h 401"/>
                <a:gd name="T116" fmla="*/ 56 w 605"/>
                <a:gd name="T117" fmla="*/ 335 h 401"/>
                <a:gd name="T118" fmla="*/ 30 w 605"/>
                <a:gd name="T119" fmla="*/ 363 h 401"/>
                <a:gd name="T120" fmla="*/ 7 w 605"/>
                <a:gd name="T121" fmla="*/ 400 h 401"/>
                <a:gd name="T122" fmla="*/ 1 w 605"/>
                <a:gd name="T123" fmla="*/ 399 h 40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05"/>
                <a:gd name="T187" fmla="*/ 0 h 401"/>
                <a:gd name="T188" fmla="*/ 605 w 605"/>
                <a:gd name="T189" fmla="*/ 401 h 40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05" h="401">
                  <a:moveTo>
                    <a:pt x="0" y="178"/>
                  </a:moveTo>
                  <a:lnTo>
                    <a:pt x="28" y="178"/>
                  </a:lnTo>
                  <a:lnTo>
                    <a:pt x="32" y="178"/>
                  </a:lnTo>
                  <a:lnTo>
                    <a:pt x="38" y="178"/>
                  </a:lnTo>
                  <a:lnTo>
                    <a:pt x="40" y="178"/>
                  </a:lnTo>
                  <a:lnTo>
                    <a:pt x="42" y="176"/>
                  </a:lnTo>
                  <a:lnTo>
                    <a:pt x="43" y="175"/>
                  </a:lnTo>
                  <a:lnTo>
                    <a:pt x="44" y="173"/>
                  </a:lnTo>
                  <a:lnTo>
                    <a:pt x="43" y="171"/>
                  </a:lnTo>
                  <a:lnTo>
                    <a:pt x="42" y="169"/>
                  </a:lnTo>
                  <a:lnTo>
                    <a:pt x="39" y="166"/>
                  </a:lnTo>
                  <a:lnTo>
                    <a:pt x="27" y="157"/>
                  </a:lnTo>
                  <a:lnTo>
                    <a:pt x="21" y="150"/>
                  </a:lnTo>
                  <a:lnTo>
                    <a:pt x="18" y="147"/>
                  </a:lnTo>
                  <a:lnTo>
                    <a:pt x="15" y="143"/>
                  </a:lnTo>
                  <a:lnTo>
                    <a:pt x="13" y="138"/>
                  </a:lnTo>
                  <a:lnTo>
                    <a:pt x="12" y="133"/>
                  </a:lnTo>
                  <a:lnTo>
                    <a:pt x="11" y="126"/>
                  </a:lnTo>
                  <a:lnTo>
                    <a:pt x="10" y="120"/>
                  </a:lnTo>
                  <a:lnTo>
                    <a:pt x="11" y="115"/>
                  </a:lnTo>
                  <a:lnTo>
                    <a:pt x="11" y="110"/>
                  </a:lnTo>
                  <a:lnTo>
                    <a:pt x="13" y="105"/>
                  </a:lnTo>
                  <a:lnTo>
                    <a:pt x="14" y="101"/>
                  </a:lnTo>
                  <a:lnTo>
                    <a:pt x="16" y="97"/>
                  </a:lnTo>
                  <a:lnTo>
                    <a:pt x="19" y="93"/>
                  </a:lnTo>
                  <a:lnTo>
                    <a:pt x="22" y="89"/>
                  </a:lnTo>
                  <a:lnTo>
                    <a:pt x="25" y="85"/>
                  </a:lnTo>
                  <a:lnTo>
                    <a:pt x="28" y="81"/>
                  </a:lnTo>
                  <a:lnTo>
                    <a:pt x="32" y="79"/>
                  </a:lnTo>
                  <a:lnTo>
                    <a:pt x="37" y="76"/>
                  </a:lnTo>
                  <a:lnTo>
                    <a:pt x="41" y="74"/>
                  </a:lnTo>
                  <a:lnTo>
                    <a:pt x="46" y="73"/>
                  </a:lnTo>
                  <a:lnTo>
                    <a:pt x="51" y="71"/>
                  </a:lnTo>
                  <a:lnTo>
                    <a:pt x="56" y="71"/>
                  </a:lnTo>
                  <a:lnTo>
                    <a:pt x="61" y="70"/>
                  </a:lnTo>
                  <a:lnTo>
                    <a:pt x="66" y="71"/>
                  </a:lnTo>
                  <a:lnTo>
                    <a:pt x="71" y="71"/>
                  </a:lnTo>
                  <a:lnTo>
                    <a:pt x="76" y="72"/>
                  </a:lnTo>
                  <a:lnTo>
                    <a:pt x="81" y="74"/>
                  </a:lnTo>
                  <a:lnTo>
                    <a:pt x="90" y="78"/>
                  </a:lnTo>
                  <a:lnTo>
                    <a:pt x="94" y="81"/>
                  </a:lnTo>
                  <a:lnTo>
                    <a:pt x="98" y="85"/>
                  </a:lnTo>
                  <a:lnTo>
                    <a:pt x="101" y="89"/>
                  </a:lnTo>
                  <a:lnTo>
                    <a:pt x="104" y="92"/>
                  </a:lnTo>
                  <a:lnTo>
                    <a:pt x="106" y="96"/>
                  </a:lnTo>
                  <a:lnTo>
                    <a:pt x="109" y="101"/>
                  </a:lnTo>
                  <a:lnTo>
                    <a:pt x="110" y="105"/>
                  </a:lnTo>
                  <a:lnTo>
                    <a:pt x="111" y="110"/>
                  </a:lnTo>
                  <a:lnTo>
                    <a:pt x="112" y="115"/>
                  </a:lnTo>
                  <a:lnTo>
                    <a:pt x="113" y="121"/>
                  </a:lnTo>
                  <a:lnTo>
                    <a:pt x="112" y="126"/>
                  </a:lnTo>
                  <a:lnTo>
                    <a:pt x="111" y="133"/>
                  </a:lnTo>
                  <a:lnTo>
                    <a:pt x="110" y="138"/>
                  </a:lnTo>
                  <a:lnTo>
                    <a:pt x="108" y="143"/>
                  </a:lnTo>
                  <a:lnTo>
                    <a:pt x="106" y="147"/>
                  </a:lnTo>
                  <a:lnTo>
                    <a:pt x="102" y="152"/>
                  </a:lnTo>
                  <a:lnTo>
                    <a:pt x="99" y="156"/>
                  </a:lnTo>
                  <a:lnTo>
                    <a:pt x="94" y="159"/>
                  </a:lnTo>
                  <a:lnTo>
                    <a:pt x="84" y="166"/>
                  </a:lnTo>
                  <a:lnTo>
                    <a:pt x="80" y="169"/>
                  </a:lnTo>
                  <a:lnTo>
                    <a:pt x="78" y="170"/>
                  </a:lnTo>
                  <a:lnTo>
                    <a:pt x="78" y="173"/>
                  </a:lnTo>
                  <a:lnTo>
                    <a:pt x="78" y="174"/>
                  </a:lnTo>
                  <a:lnTo>
                    <a:pt x="79" y="175"/>
                  </a:lnTo>
                  <a:lnTo>
                    <a:pt x="80" y="176"/>
                  </a:lnTo>
                  <a:lnTo>
                    <a:pt x="82" y="177"/>
                  </a:lnTo>
                  <a:lnTo>
                    <a:pt x="86" y="178"/>
                  </a:lnTo>
                  <a:lnTo>
                    <a:pt x="91" y="179"/>
                  </a:lnTo>
                  <a:lnTo>
                    <a:pt x="100" y="179"/>
                  </a:lnTo>
                  <a:lnTo>
                    <a:pt x="107" y="178"/>
                  </a:lnTo>
                  <a:lnTo>
                    <a:pt x="124" y="178"/>
                  </a:lnTo>
                  <a:lnTo>
                    <a:pt x="130" y="179"/>
                  </a:lnTo>
                  <a:lnTo>
                    <a:pt x="134" y="180"/>
                  </a:lnTo>
                  <a:lnTo>
                    <a:pt x="137" y="180"/>
                  </a:lnTo>
                  <a:lnTo>
                    <a:pt x="141" y="184"/>
                  </a:lnTo>
                  <a:lnTo>
                    <a:pt x="143" y="185"/>
                  </a:lnTo>
                  <a:lnTo>
                    <a:pt x="145" y="187"/>
                  </a:lnTo>
                  <a:lnTo>
                    <a:pt x="148" y="191"/>
                  </a:lnTo>
                  <a:lnTo>
                    <a:pt x="151" y="196"/>
                  </a:lnTo>
                  <a:lnTo>
                    <a:pt x="153" y="201"/>
                  </a:lnTo>
                  <a:lnTo>
                    <a:pt x="155" y="207"/>
                  </a:lnTo>
                  <a:lnTo>
                    <a:pt x="164" y="255"/>
                  </a:lnTo>
                  <a:lnTo>
                    <a:pt x="181" y="163"/>
                  </a:lnTo>
                  <a:lnTo>
                    <a:pt x="184" y="155"/>
                  </a:lnTo>
                  <a:lnTo>
                    <a:pt x="187" y="148"/>
                  </a:lnTo>
                  <a:lnTo>
                    <a:pt x="189" y="143"/>
                  </a:lnTo>
                  <a:lnTo>
                    <a:pt x="191" y="141"/>
                  </a:lnTo>
                  <a:lnTo>
                    <a:pt x="193" y="139"/>
                  </a:lnTo>
                  <a:lnTo>
                    <a:pt x="198" y="135"/>
                  </a:lnTo>
                  <a:lnTo>
                    <a:pt x="203" y="133"/>
                  </a:lnTo>
                  <a:lnTo>
                    <a:pt x="210" y="131"/>
                  </a:lnTo>
                  <a:lnTo>
                    <a:pt x="219" y="131"/>
                  </a:lnTo>
                  <a:lnTo>
                    <a:pt x="235" y="131"/>
                  </a:lnTo>
                  <a:lnTo>
                    <a:pt x="247" y="130"/>
                  </a:lnTo>
                  <a:lnTo>
                    <a:pt x="252" y="131"/>
                  </a:lnTo>
                  <a:lnTo>
                    <a:pt x="254" y="130"/>
                  </a:lnTo>
                  <a:lnTo>
                    <a:pt x="256" y="129"/>
                  </a:lnTo>
                  <a:lnTo>
                    <a:pt x="257" y="129"/>
                  </a:lnTo>
                  <a:lnTo>
                    <a:pt x="258" y="128"/>
                  </a:lnTo>
                  <a:lnTo>
                    <a:pt x="259" y="127"/>
                  </a:lnTo>
                  <a:lnTo>
                    <a:pt x="259" y="126"/>
                  </a:lnTo>
                  <a:lnTo>
                    <a:pt x="259" y="124"/>
                  </a:lnTo>
                  <a:lnTo>
                    <a:pt x="258" y="123"/>
                  </a:lnTo>
                  <a:lnTo>
                    <a:pt x="255" y="120"/>
                  </a:lnTo>
                  <a:lnTo>
                    <a:pt x="247" y="115"/>
                  </a:lnTo>
                  <a:lnTo>
                    <a:pt x="242" y="111"/>
                  </a:lnTo>
                  <a:lnTo>
                    <a:pt x="238" y="107"/>
                  </a:lnTo>
                  <a:lnTo>
                    <a:pt x="235" y="103"/>
                  </a:lnTo>
                  <a:lnTo>
                    <a:pt x="231" y="98"/>
                  </a:lnTo>
                  <a:lnTo>
                    <a:pt x="228" y="93"/>
                  </a:lnTo>
                  <a:lnTo>
                    <a:pt x="226" y="87"/>
                  </a:lnTo>
                  <a:lnTo>
                    <a:pt x="225" y="81"/>
                  </a:lnTo>
                  <a:lnTo>
                    <a:pt x="225" y="75"/>
                  </a:lnTo>
                  <a:lnTo>
                    <a:pt x="225" y="70"/>
                  </a:lnTo>
                  <a:lnTo>
                    <a:pt x="226" y="65"/>
                  </a:lnTo>
                  <a:lnTo>
                    <a:pt x="227" y="61"/>
                  </a:lnTo>
                  <a:lnTo>
                    <a:pt x="229" y="56"/>
                  </a:lnTo>
                  <a:lnTo>
                    <a:pt x="231" y="52"/>
                  </a:lnTo>
                  <a:lnTo>
                    <a:pt x="234" y="48"/>
                  </a:lnTo>
                  <a:lnTo>
                    <a:pt x="237" y="44"/>
                  </a:lnTo>
                  <a:lnTo>
                    <a:pt x="240" y="41"/>
                  </a:lnTo>
                  <a:lnTo>
                    <a:pt x="244" y="38"/>
                  </a:lnTo>
                  <a:lnTo>
                    <a:pt x="248" y="35"/>
                  </a:lnTo>
                  <a:lnTo>
                    <a:pt x="249" y="34"/>
                  </a:lnTo>
                  <a:lnTo>
                    <a:pt x="252" y="32"/>
                  </a:lnTo>
                  <a:lnTo>
                    <a:pt x="256" y="30"/>
                  </a:lnTo>
                  <a:lnTo>
                    <a:pt x="260" y="28"/>
                  </a:lnTo>
                  <a:lnTo>
                    <a:pt x="265" y="27"/>
                  </a:lnTo>
                  <a:lnTo>
                    <a:pt x="269" y="26"/>
                  </a:lnTo>
                  <a:lnTo>
                    <a:pt x="274" y="26"/>
                  </a:lnTo>
                  <a:lnTo>
                    <a:pt x="285" y="27"/>
                  </a:lnTo>
                  <a:lnTo>
                    <a:pt x="290" y="28"/>
                  </a:lnTo>
                  <a:lnTo>
                    <a:pt x="295" y="29"/>
                  </a:lnTo>
                  <a:lnTo>
                    <a:pt x="299" y="31"/>
                  </a:lnTo>
                  <a:lnTo>
                    <a:pt x="304" y="34"/>
                  </a:lnTo>
                  <a:lnTo>
                    <a:pt x="308" y="37"/>
                  </a:lnTo>
                  <a:lnTo>
                    <a:pt x="311" y="40"/>
                  </a:lnTo>
                  <a:lnTo>
                    <a:pt x="315" y="43"/>
                  </a:lnTo>
                  <a:lnTo>
                    <a:pt x="318" y="46"/>
                  </a:lnTo>
                  <a:lnTo>
                    <a:pt x="320" y="50"/>
                  </a:lnTo>
                  <a:lnTo>
                    <a:pt x="323" y="54"/>
                  </a:lnTo>
                  <a:lnTo>
                    <a:pt x="324" y="59"/>
                  </a:lnTo>
                  <a:lnTo>
                    <a:pt x="326" y="64"/>
                  </a:lnTo>
                  <a:lnTo>
                    <a:pt x="326" y="69"/>
                  </a:lnTo>
                  <a:lnTo>
                    <a:pt x="327" y="74"/>
                  </a:lnTo>
                  <a:lnTo>
                    <a:pt x="326" y="80"/>
                  </a:lnTo>
                  <a:lnTo>
                    <a:pt x="325" y="86"/>
                  </a:lnTo>
                  <a:lnTo>
                    <a:pt x="324" y="91"/>
                  </a:lnTo>
                  <a:lnTo>
                    <a:pt x="321" y="96"/>
                  </a:lnTo>
                  <a:lnTo>
                    <a:pt x="319" y="100"/>
                  </a:lnTo>
                  <a:lnTo>
                    <a:pt x="316" y="103"/>
                  </a:lnTo>
                  <a:lnTo>
                    <a:pt x="310" y="110"/>
                  </a:lnTo>
                  <a:lnTo>
                    <a:pt x="299" y="119"/>
                  </a:lnTo>
                  <a:lnTo>
                    <a:pt x="295" y="123"/>
                  </a:lnTo>
                  <a:lnTo>
                    <a:pt x="294" y="124"/>
                  </a:lnTo>
                  <a:lnTo>
                    <a:pt x="293" y="126"/>
                  </a:lnTo>
                  <a:lnTo>
                    <a:pt x="294" y="128"/>
                  </a:lnTo>
                  <a:lnTo>
                    <a:pt x="295" y="129"/>
                  </a:lnTo>
                  <a:lnTo>
                    <a:pt x="296" y="130"/>
                  </a:lnTo>
                  <a:lnTo>
                    <a:pt x="298" y="130"/>
                  </a:lnTo>
                  <a:lnTo>
                    <a:pt x="302" y="131"/>
                  </a:lnTo>
                  <a:lnTo>
                    <a:pt x="305" y="131"/>
                  </a:lnTo>
                  <a:lnTo>
                    <a:pt x="336" y="131"/>
                  </a:lnTo>
                  <a:lnTo>
                    <a:pt x="344" y="131"/>
                  </a:lnTo>
                  <a:lnTo>
                    <a:pt x="347" y="133"/>
                  </a:lnTo>
                  <a:lnTo>
                    <a:pt x="350" y="134"/>
                  </a:lnTo>
                  <a:lnTo>
                    <a:pt x="355" y="137"/>
                  </a:lnTo>
                  <a:lnTo>
                    <a:pt x="358" y="138"/>
                  </a:lnTo>
                  <a:lnTo>
                    <a:pt x="360" y="140"/>
                  </a:lnTo>
                  <a:lnTo>
                    <a:pt x="361" y="142"/>
                  </a:lnTo>
                  <a:lnTo>
                    <a:pt x="363" y="145"/>
                  </a:lnTo>
                  <a:lnTo>
                    <a:pt x="365" y="150"/>
                  </a:lnTo>
                  <a:lnTo>
                    <a:pt x="368" y="156"/>
                  </a:lnTo>
                  <a:lnTo>
                    <a:pt x="369" y="163"/>
                  </a:lnTo>
                  <a:lnTo>
                    <a:pt x="382" y="220"/>
                  </a:lnTo>
                  <a:lnTo>
                    <a:pt x="401" y="131"/>
                  </a:lnTo>
                  <a:lnTo>
                    <a:pt x="403" y="124"/>
                  </a:lnTo>
                  <a:lnTo>
                    <a:pt x="405" y="122"/>
                  </a:lnTo>
                  <a:lnTo>
                    <a:pt x="406" y="119"/>
                  </a:lnTo>
                  <a:lnTo>
                    <a:pt x="409" y="116"/>
                  </a:lnTo>
                  <a:lnTo>
                    <a:pt x="413" y="113"/>
                  </a:lnTo>
                  <a:lnTo>
                    <a:pt x="418" y="111"/>
                  </a:lnTo>
                  <a:lnTo>
                    <a:pt x="423" y="109"/>
                  </a:lnTo>
                  <a:lnTo>
                    <a:pt x="429" y="109"/>
                  </a:lnTo>
                  <a:lnTo>
                    <a:pt x="436" y="108"/>
                  </a:lnTo>
                  <a:lnTo>
                    <a:pt x="459" y="108"/>
                  </a:lnTo>
                  <a:lnTo>
                    <a:pt x="464" y="109"/>
                  </a:lnTo>
                  <a:lnTo>
                    <a:pt x="470" y="109"/>
                  </a:lnTo>
                  <a:lnTo>
                    <a:pt x="472" y="108"/>
                  </a:lnTo>
                  <a:lnTo>
                    <a:pt x="474" y="107"/>
                  </a:lnTo>
                  <a:lnTo>
                    <a:pt x="476" y="105"/>
                  </a:lnTo>
                  <a:lnTo>
                    <a:pt x="476" y="103"/>
                  </a:lnTo>
                  <a:lnTo>
                    <a:pt x="476" y="101"/>
                  </a:lnTo>
                  <a:lnTo>
                    <a:pt x="475" y="99"/>
                  </a:lnTo>
                  <a:lnTo>
                    <a:pt x="472" y="97"/>
                  </a:lnTo>
                  <a:lnTo>
                    <a:pt x="464" y="91"/>
                  </a:lnTo>
                  <a:lnTo>
                    <a:pt x="461" y="89"/>
                  </a:lnTo>
                  <a:lnTo>
                    <a:pt x="459" y="87"/>
                  </a:lnTo>
                  <a:lnTo>
                    <a:pt x="455" y="83"/>
                  </a:lnTo>
                  <a:lnTo>
                    <a:pt x="452" y="78"/>
                  </a:lnTo>
                  <a:lnTo>
                    <a:pt x="449" y="73"/>
                  </a:lnTo>
                  <a:lnTo>
                    <a:pt x="447" y="68"/>
                  </a:lnTo>
                  <a:lnTo>
                    <a:pt x="445" y="62"/>
                  </a:lnTo>
                  <a:lnTo>
                    <a:pt x="445" y="56"/>
                  </a:lnTo>
                  <a:lnTo>
                    <a:pt x="444" y="51"/>
                  </a:lnTo>
                  <a:lnTo>
                    <a:pt x="444" y="46"/>
                  </a:lnTo>
                  <a:lnTo>
                    <a:pt x="445" y="41"/>
                  </a:lnTo>
                  <a:lnTo>
                    <a:pt x="446" y="36"/>
                  </a:lnTo>
                  <a:lnTo>
                    <a:pt x="448" y="30"/>
                  </a:lnTo>
                  <a:lnTo>
                    <a:pt x="452" y="22"/>
                  </a:lnTo>
                  <a:lnTo>
                    <a:pt x="455" y="18"/>
                  </a:lnTo>
                  <a:lnTo>
                    <a:pt x="458" y="14"/>
                  </a:lnTo>
                  <a:lnTo>
                    <a:pt x="461" y="11"/>
                  </a:lnTo>
                  <a:lnTo>
                    <a:pt x="465" y="8"/>
                  </a:lnTo>
                  <a:lnTo>
                    <a:pt x="469" y="6"/>
                  </a:lnTo>
                  <a:lnTo>
                    <a:pt x="473" y="4"/>
                  </a:lnTo>
                  <a:lnTo>
                    <a:pt x="478" y="2"/>
                  </a:lnTo>
                  <a:lnTo>
                    <a:pt x="484" y="1"/>
                  </a:lnTo>
                  <a:lnTo>
                    <a:pt x="489" y="0"/>
                  </a:lnTo>
                  <a:lnTo>
                    <a:pt x="494" y="0"/>
                  </a:lnTo>
                  <a:lnTo>
                    <a:pt x="499" y="0"/>
                  </a:lnTo>
                  <a:lnTo>
                    <a:pt x="504" y="1"/>
                  </a:lnTo>
                  <a:lnTo>
                    <a:pt x="509" y="2"/>
                  </a:lnTo>
                  <a:lnTo>
                    <a:pt x="513" y="4"/>
                  </a:lnTo>
                  <a:lnTo>
                    <a:pt x="518" y="6"/>
                  </a:lnTo>
                  <a:lnTo>
                    <a:pt x="522" y="8"/>
                  </a:lnTo>
                  <a:lnTo>
                    <a:pt x="526" y="11"/>
                  </a:lnTo>
                  <a:lnTo>
                    <a:pt x="531" y="14"/>
                  </a:lnTo>
                  <a:lnTo>
                    <a:pt x="534" y="18"/>
                  </a:lnTo>
                  <a:lnTo>
                    <a:pt x="537" y="21"/>
                  </a:lnTo>
                  <a:lnTo>
                    <a:pt x="540" y="26"/>
                  </a:lnTo>
                  <a:lnTo>
                    <a:pt x="542" y="30"/>
                  </a:lnTo>
                  <a:lnTo>
                    <a:pt x="543" y="35"/>
                  </a:lnTo>
                  <a:lnTo>
                    <a:pt x="545" y="40"/>
                  </a:lnTo>
                  <a:lnTo>
                    <a:pt x="546" y="45"/>
                  </a:lnTo>
                  <a:lnTo>
                    <a:pt x="546" y="50"/>
                  </a:lnTo>
                  <a:lnTo>
                    <a:pt x="546" y="56"/>
                  </a:lnTo>
                  <a:lnTo>
                    <a:pt x="545" y="62"/>
                  </a:lnTo>
                  <a:lnTo>
                    <a:pt x="543" y="68"/>
                  </a:lnTo>
                  <a:lnTo>
                    <a:pt x="541" y="73"/>
                  </a:lnTo>
                  <a:lnTo>
                    <a:pt x="538" y="78"/>
                  </a:lnTo>
                  <a:lnTo>
                    <a:pt x="534" y="83"/>
                  </a:lnTo>
                  <a:lnTo>
                    <a:pt x="530" y="87"/>
                  </a:lnTo>
                  <a:lnTo>
                    <a:pt x="524" y="91"/>
                  </a:lnTo>
                  <a:lnTo>
                    <a:pt x="516" y="96"/>
                  </a:lnTo>
                  <a:lnTo>
                    <a:pt x="514" y="97"/>
                  </a:lnTo>
                  <a:lnTo>
                    <a:pt x="513" y="99"/>
                  </a:lnTo>
                  <a:lnTo>
                    <a:pt x="512" y="100"/>
                  </a:lnTo>
                  <a:lnTo>
                    <a:pt x="511" y="102"/>
                  </a:lnTo>
                  <a:lnTo>
                    <a:pt x="512" y="104"/>
                  </a:lnTo>
                  <a:lnTo>
                    <a:pt x="513" y="106"/>
                  </a:lnTo>
                  <a:lnTo>
                    <a:pt x="515" y="107"/>
                  </a:lnTo>
                  <a:lnTo>
                    <a:pt x="517" y="108"/>
                  </a:lnTo>
                  <a:lnTo>
                    <a:pt x="521" y="108"/>
                  </a:lnTo>
                  <a:lnTo>
                    <a:pt x="525" y="108"/>
                  </a:lnTo>
                  <a:lnTo>
                    <a:pt x="559" y="108"/>
                  </a:lnTo>
                  <a:lnTo>
                    <a:pt x="562" y="109"/>
                  </a:lnTo>
                  <a:lnTo>
                    <a:pt x="566" y="109"/>
                  </a:lnTo>
                  <a:lnTo>
                    <a:pt x="568" y="110"/>
                  </a:lnTo>
                  <a:lnTo>
                    <a:pt x="571" y="111"/>
                  </a:lnTo>
                  <a:lnTo>
                    <a:pt x="573" y="112"/>
                  </a:lnTo>
                  <a:lnTo>
                    <a:pt x="576" y="114"/>
                  </a:lnTo>
                  <a:lnTo>
                    <a:pt x="580" y="118"/>
                  </a:lnTo>
                  <a:lnTo>
                    <a:pt x="583" y="122"/>
                  </a:lnTo>
                  <a:lnTo>
                    <a:pt x="585" y="128"/>
                  </a:lnTo>
                  <a:lnTo>
                    <a:pt x="587" y="134"/>
                  </a:lnTo>
                  <a:lnTo>
                    <a:pt x="588" y="141"/>
                  </a:lnTo>
                  <a:lnTo>
                    <a:pt x="605" y="239"/>
                  </a:lnTo>
                  <a:lnTo>
                    <a:pt x="568" y="239"/>
                  </a:lnTo>
                  <a:lnTo>
                    <a:pt x="559" y="197"/>
                  </a:lnTo>
                  <a:lnTo>
                    <a:pt x="549" y="239"/>
                  </a:lnTo>
                  <a:lnTo>
                    <a:pt x="436" y="239"/>
                  </a:lnTo>
                  <a:lnTo>
                    <a:pt x="426" y="197"/>
                  </a:lnTo>
                  <a:lnTo>
                    <a:pt x="416" y="239"/>
                  </a:lnTo>
                  <a:lnTo>
                    <a:pt x="347" y="240"/>
                  </a:lnTo>
                  <a:lnTo>
                    <a:pt x="342" y="220"/>
                  </a:lnTo>
                  <a:lnTo>
                    <a:pt x="336" y="240"/>
                  </a:lnTo>
                  <a:lnTo>
                    <a:pt x="306" y="244"/>
                  </a:lnTo>
                  <a:lnTo>
                    <a:pt x="277" y="248"/>
                  </a:lnTo>
                  <a:lnTo>
                    <a:pt x="248" y="254"/>
                  </a:lnTo>
                  <a:lnTo>
                    <a:pt x="219" y="260"/>
                  </a:lnTo>
                  <a:lnTo>
                    <a:pt x="209" y="226"/>
                  </a:lnTo>
                  <a:lnTo>
                    <a:pt x="200" y="265"/>
                  </a:lnTo>
                  <a:lnTo>
                    <a:pt x="183" y="269"/>
                  </a:lnTo>
                  <a:lnTo>
                    <a:pt x="165" y="274"/>
                  </a:lnTo>
                  <a:lnTo>
                    <a:pt x="148" y="281"/>
                  </a:lnTo>
                  <a:lnTo>
                    <a:pt x="140" y="284"/>
                  </a:lnTo>
                  <a:lnTo>
                    <a:pt x="131" y="288"/>
                  </a:lnTo>
                  <a:lnTo>
                    <a:pt x="124" y="265"/>
                  </a:lnTo>
                  <a:lnTo>
                    <a:pt x="119" y="293"/>
                  </a:lnTo>
                  <a:lnTo>
                    <a:pt x="106" y="300"/>
                  </a:lnTo>
                  <a:lnTo>
                    <a:pt x="93" y="308"/>
                  </a:lnTo>
                  <a:lnTo>
                    <a:pt x="79" y="316"/>
                  </a:lnTo>
                  <a:lnTo>
                    <a:pt x="67" y="325"/>
                  </a:lnTo>
                  <a:lnTo>
                    <a:pt x="56" y="335"/>
                  </a:lnTo>
                  <a:lnTo>
                    <a:pt x="51" y="340"/>
                  </a:lnTo>
                  <a:lnTo>
                    <a:pt x="46" y="346"/>
                  </a:lnTo>
                  <a:lnTo>
                    <a:pt x="40" y="351"/>
                  </a:lnTo>
                  <a:lnTo>
                    <a:pt x="36" y="357"/>
                  </a:lnTo>
                  <a:lnTo>
                    <a:pt x="30" y="363"/>
                  </a:lnTo>
                  <a:lnTo>
                    <a:pt x="26" y="369"/>
                  </a:lnTo>
                  <a:lnTo>
                    <a:pt x="16" y="387"/>
                  </a:lnTo>
                  <a:lnTo>
                    <a:pt x="13" y="392"/>
                  </a:lnTo>
                  <a:lnTo>
                    <a:pt x="10" y="397"/>
                  </a:lnTo>
                  <a:lnTo>
                    <a:pt x="7" y="400"/>
                  </a:lnTo>
                  <a:lnTo>
                    <a:pt x="6" y="401"/>
                  </a:lnTo>
                  <a:lnTo>
                    <a:pt x="4" y="401"/>
                  </a:lnTo>
                  <a:lnTo>
                    <a:pt x="3" y="401"/>
                  </a:lnTo>
                  <a:lnTo>
                    <a:pt x="1" y="400"/>
                  </a:lnTo>
                  <a:lnTo>
                    <a:pt x="1" y="399"/>
                  </a:lnTo>
                  <a:lnTo>
                    <a:pt x="0" y="397"/>
                  </a:lnTo>
                  <a:lnTo>
                    <a:pt x="0" y="393"/>
                  </a:lnTo>
                  <a:lnTo>
                    <a:pt x="0" y="390"/>
                  </a:lnTo>
                  <a:lnTo>
                    <a:pt x="0" y="1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 b="0">
                <a:solidFill>
                  <a:srgbClr val="414142"/>
                </a:solidFill>
                <a:latin typeface="+mn-lt"/>
                <a:cs typeface="+mn-cs"/>
              </a:endParaRPr>
            </a:p>
          </p:txBody>
        </p:sp>
        <p:sp>
          <p:nvSpPr>
            <p:cNvPr id="296129" name="Freeform 399"/>
            <p:cNvSpPr>
              <a:spLocks/>
            </p:cNvSpPr>
            <p:nvPr/>
          </p:nvSpPr>
          <p:spPr bwMode="auto">
            <a:xfrm>
              <a:off x="2259" y="1633"/>
              <a:ext cx="245" cy="254"/>
            </a:xfrm>
            <a:custGeom>
              <a:avLst/>
              <a:gdLst>
                <a:gd name="T0" fmla="*/ 24 w 245"/>
                <a:gd name="T1" fmla="*/ 145 h 254"/>
                <a:gd name="T2" fmla="*/ 28 w 245"/>
                <a:gd name="T3" fmla="*/ 134 h 254"/>
                <a:gd name="T4" fmla="*/ 33 w 245"/>
                <a:gd name="T5" fmla="*/ 127 h 254"/>
                <a:gd name="T6" fmla="*/ 39 w 245"/>
                <a:gd name="T7" fmla="*/ 123 h 254"/>
                <a:gd name="T8" fmla="*/ 50 w 245"/>
                <a:gd name="T9" fmla="*/ 120 h 254"/>
                <a:gd name="T10" fmla="*/ 70 w 245"/>
                <a:gd name="T11" fmla="*/ 119 h 254"/>
                <a:gd name="T12" fmla="*/ 90 w 245"/>
                <a:gd name="T13" fmla="*/ 120 h 254"/>
                <a:gd name="T14" fmla="*/ 102 w 245"/>
                <a:gd name="T15" fmla="*/ 119 h 254"/>
                <a:gd name="T16" fmla="*/ 106 w 245"/>
                <a:gd name="T17" fmla="*/ 117 h 254"/>
                <a:gd name="T18" fmla="*/ 108 w 245"/>
                <a:gd name="T19" fmla="*/ 113 h 254"/>
                <a:gd name="T20" fmla="*/ 106 w 245"/>
                <a:gd name="T21" fmla="*/ 110 h 254"/>
                <a:gd name="T22" fmla="*/ 95 w 245"/>
                <a:gd name="T23" fmla="*/ 101 h 254"/>
                <a:gd name="T24" fmla="*/ 81 w 245"/>
                <a:gd name="T25" fmla="*/ 88 h 254"/>
                <a:gd name="T26" fmla="*/ 75 w 245"/>
                <a:gd name="T27" fmla="*/ 80 h 254"/>
                <a:gd name="T28" fmla="*/ 70 w 245"/>
                <a:gd name="T29" fmla="*/ 69 h 254"/>
                <a:gd name="T30" fmla="*/ 69 w 245"/>
                <a:gd name="T31" fmla="*/ 56 h 254"/>
                <a:gd name="T32" fmla="*/ 70 w 245"/>
                <a:gd name="T33" fmla="*/ 45 h 254"/>
                <a:gd name="T34" fmla="*/ 73 w 245"/>
                <a:gd name="T35" fmla="*/ 35 h 254"/>
                <a:gd name="T36" fmla="*/ 77 w 245"/>
                <a:gd name="T37" fmla="*/ 26 h 254"/>
                <a:gd name="T38" fmla="*/ 84 w 245"/>
                <a:gd name="T39" fmla="*/ 16 h 254"/>
                <a:gd name="T40" fmla="*/ 91 w 245"/>
                <a:gd name="T41" fmla="*/ 10 h 254"/>
                <a:gd name="T42" fmla="*/ 98 w 245"/>
                <a:gd name="T43" fmla="*/ 6 h 254"/>
                <a:gd name="T44" fmla="*/ 107 w 245"/>
                <a:gd name="T45" fmla="*/ 3 h 254"/>
                <a:gd name="T46" fmla="*/ 117 w 245"/>
                <a:gd name="T47" fmla="*/ 0 h 254"/>
                <a:gd name="T48" fmla="*/ 128 w 245"/>
                <a:gd name="T49" fmla="*/ 0 h 254"/>
                <a:gd name="T50" fmla="*/ 139 w 245"/>
                <a:gd name="T51" fmla="*/ 2 h 254"/>
                <a:gd name="T52" fmla="*/ 149 w 245"/>
                <a:gd name="T53" fmla="*/ 6 h 254"/>
                <a:gd name="T54" fmla="*/ 159 w 245"/>
                <a:gd name="T55" fmla="*/ 12 h 254"/>
                <a:gd name="T56" fmla="*/ 166 w 245"/>
                <a:gd name="T57" fmla="*/ 20 h 254"/>
                <a:gd name="T58" fmla="*/ 172 w 245"/>
                <a:gd name="T59" fmla="*/ 28 h 254"/>
                <a:gd name="T60" fmla="*/ 174 w 245"/>
                <a:gd name="T61" fmla="*/ 33 h 254"/>
                <a:gd name="T62" fmla="*/ 178 w 245"/>
                <a:gd name="T63" fmla="*/ 43 h 254"/>
                <a:gd name="T64" fmla="*/ 178 w 245"/>
                <a:gd name="T65" fmla="*/ 49 h 254"/>
                <a:gd name="T66" fmla="*/ 178 w 245"/>
                <a:gd name="T67" fmla="*/ 61 h 254"/>
                <a:gd name="T68" fmla="*/ 175 w 245"/>
                <a:gd name="T69" fmla="*/ 74 h 254"/>
                <a:gd name="T70" fmla="*/ 170 w 245"/>
                <a:gd name="T71" fmla="*/ 84 h 254"/>
                <a:gd name="T72" fmla="*/ 160 w 245"/>
                <a:gd name="T73" fmla="*/ 96 h 254"/>
                <a:gd name="T74" fmla="*/ 146 w 245"/>
                <a:gd name="T75" fmla="*/ 107 h 254"/>
                <a:gd name="T76" fmla="*/ 141 w 245"/>
                <a:gd name="T77" fmla="*/ 112 h 254"/>
                <a:gd name="T78" fmla="*/ 141 w 245"/>
                <a:gd name="T79" fmla="*/ 114 h 254"/>
                <a:gd name="T80" fmla="*/ 142 w 245"/>
                <a:gd name="T81" fmla="*/ 117 h 254"/>
                <a:gd name="T82" fmla="*/ 145 w 245"/>
                <a:gd name="T83" fmla="*/ 119 h 254"/>
                <a:gd name="T84" fmla="*/ 156 w 245"/>
                <a:gd name="T85" fmla="*/ 119 h 254"/>
                <a:gd name="T86" fmla="*/ 168 w 245"/>
                <a:gd name="T87" fmla="*/ 119 h 254"/>
                <a:gd name="T88" fmla="*/ 194 w 245"/>
                <a:gd name="T89" fmla="*/ 120 h 254"/>
                <a:gd name="T90" fmla="*/ 205 w 245"/>
                <a:gd name="T91" fmla="*/ 122 h 254"/>
                <a:gd name="T92" fmla="*/ 212 w 245"/>
                <a:gd name="T93" fmla="*/ 126 h 254"/>
                <a:gd name="T94" fmla="*/ 220 w 245"/>
                <a:gd name="T95" fmla="*/ 135 h 254"/>
                <a:gd name="T96" fmla="*/ 224 w 245"/>
                <a:gd name="T97" fmla="*/ 148 h 254"/>
                <a:gd name="T98" fmla="*/ 205 w 245"/>
                <a:gd name="T99" fmla="*/ 254 h 254"/>
                <a:gd name="T100" fmla="*/ 190 w 245"/>
                <a:gd name="T101" fmla="*/ 234 h 254"/>
                <a:gd name="T102" fmla="*/ 187 w 245"/>
                <a:gd name="T103" fmla="*/ 254 h 254"/>
                <a:gd name="T104" fmla="*/ 59 w 245"/>
                <a:gd name="T105" fmla="*/ 245 h 254"/>
                <a:gd name="T106" fmla="*/ 54 w 245"/>
                <a:gd name="T107" fmla="*/ 226 h 254"/>
                <a:gd name="T108" fmla="*/ 43 w 245"/>
                <a:gd name="T109" fmla="*/ 254 h 25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5"/>
                <a:gd name="T166" fmla="*/ 0 h 254"/>
                <a:gd name="T167" fmla="*/ 245 w 245"/>
                <a:gd name="T168" fmla="*/ 254 h 25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5" h="254">
                  <a:moveTo>
                    <a:pt x="0" y="254"/>
                  </a:moveTo>
                  <a:lnTo>
                    <a:pt x="24" y="145"/>
                  </a:lnTo>
                  <a:lnTo>
                    <a:pt x="26" y="139"/>
                  </a:lnTo>
                  <a:lnTo>
                    <a:pt x="28" y="134"/>
                  </a:lnTo>
                  <a:lnTo>
                    <a:pt x="31" y="129"/>
                  </a:lnTo>
                  <a:lnTo>
                    <a:pt x="33" y="127"/>
                  </a:lnTo>
                  <a:lnTo>
                    <a:pt x="34" y="126"/>
                  </a:lnTo>
                  <a:lnTo>
                    <a:pt x="39" y="123"/>
                  </a:lnTo>
                  <a:lnTo>
                    <a:pt x="44" y="121"/>
                  </a:lnTo>
                  <a:lnTo>
                    <a:pt x="50" y="120"/>
                  </a:lnTo>
                  <a:lnTo>
                    <a:pt x="57" y="119"/>
                  </a:lnTo>
                  <a:lnTo>
                    <a:pt x="70" y="119"/>
                  </a:lnTo>
                  <a:lnTo>
                    <a:pt x="78" y="120"/>
                  </a:lnTo>
                  <a:lnTo>
                    <a:pt x="90" y="120"/>
                  </a:lnTo>
                  <a:lnTo>
                    <a:pt x="96" y="120"/>
                  </a:lnTo>
                  <a:lnTo>
                    <a:pt x="102" y="119"/>
                  </a:lnTo>
                  <a:lnTo>
                    <a:pt x="104" y="118"/>
                  </a:lnTo>
                  <a:lnTo>
                    <a:pt x="106" y="117"/>
                  </a:lnTo>
                  <a:lnTo>
                    <a:pt x="108" y="115"/>
                  </a:lnTo>
                  <a:lnTo>
                    <a:pt x="108" y="113"/>
                  </a:lnTo>
                  <a:lnTo>
                    <a:pt x="107" y="111"/>
                  </a:lnTo>
                  <a:lnTo>
                    <a:pt x="106" y="110"/>
                  </a:lnTo>
                  <a:lnTo>
                    <a:pt x="101" y="106"/>
                  </a:lnTo>
                  <a:lnTo>
                    <a:pt x="95" y="101"/>
                  </a:lnTo>
                  <a:lnTo>
                    <a:pt x="88" y="95"/>
                  </a:lnTo>
                  <a:lnTo>
                    <a:pt x="81" y="88"/>
                  </a:lnTo>
                  <a:lnTo>
                    <a:pt x="77" y="84"/>
                  </a:lnTo>
                  <a:lnTo>
                    <a:pt x="75" y="80"/>
                  </a:lnTo>
                  <a:lnTo>
                    <a:pt x="72" y="75"/>
                  </a:lnTo>
                  <a:lnTo>
                    <a:pt x="70" y="69"/>
                  </a:lnTo>
                  <a:lnTo>
                    <a:pt x="69" y="63"/>
                  </a:lnTo>
                  <a:lnTo>
                    <a:pt x="69" y="56"/>
                  </a:lnTo>
                  <a:lnTo>
                    <a:pt x="69" y="51"/>
                  </a:lnTo>
                  <a:lnTo>
                    <a:pt x="70" y="45"/>
                  </a:lnTo>
                  <a:lnTo>
                    <a:pt x="71" y="40"/>
                  </a:lnTo>
                  <a:lnTo>
                    <a:pt x="73" y="35"/>
                  </a:lnTo>
                  <a:lnTo>
                    <a:pt x="75" y="30"/>
                  </a:lnTo>
                  <a:lnTo>
                    <a:pt x="77" y="26"/>
                  </a:lnTo>
                  <a:lnTo>
                    <a:pt x="80" y="21"/>
                  </a:lnTo>
                  <a:lnTo>
                    <a:pt x="84" y="16"/>
                  </a:lnTo>
                  <a:lnTo>
                    <a:pt x="87" y="13"/>
                  </a:lnTo>
                  <a:lnTo>
                    <a:pt x="91" y="10"/>
                  </a:lnTo>
                  <a:lnTo>
                    <a:pt x="96" y="7"/>
                  </a:lnTo>
                  <a:lnTo>
                    <a:pt x="98" y="6"/>
                  </a:lnTo>
                  <a:lnTo>
                    <a:pt x="101" y="5"/>
                  </a:lnTo>
                  <a:lnTo>
                    <a:pt x="107" y="3"/>
                  </a:lnTo>
                  <a:lnTo>
                    <a:pt x="112" y="1"/>
                  </a:lnTo>
                  <a:lnTo>
                    <a:pt x="117" y="0"/>
                  </a:lnTo>
                  <a:lnTo>
                    <a:pt x="123" y="0"/>
                  </a:lnTo>
                  <a:lnTo>
                    <a:pt x="128" y="0"/>
                  </a:lnTo>
                  <a:lnTo>
                    <a:pt x="134" y="1"/>
                  </a:lnTo>
                  <a:lnTo>
                    <a:pt x="139" y="2"/>
                  </a:lnTo>
                  <a:lnTo>
                    <a:pt x="144" y="4"/>
                  </a:lnTo>
                  <a:lnTo>
                    <a:pt x="149" y="6"/>
                  </a:lnTo>
                  <a:lnTo>
                    <a:pt x="153" y="9"/>
                  </a:lnTo>
                  <a:lnTo>
                    <a:pt x="159" y="12"/>
                  </a:lnTo>
                  <a:lnTo>
                    <a:pt x="163" y="15"/>
                  </a:lnTo>
                  <a:lnTo>
                    <a:pt x="166" y="20"/>
                  </a:lnTo>
                  <a:lnTo>
                    <a:pt x="169" y="24"/>
                  </a:lnTo>
                  <a:lnTo>
                    <a:pt x="172" y="28"/>
                  </a:lnTo>
                  <a:lnTo>
                    <a:pt x="173" y="31"/>
                  </a:lnTo>
                  <a:lnTo>
                    <a:pt x="174" y="33"/>
                  </a:lnTo>
                  <a:lnTo>
                    <a:pt x="176" y="38"/>
                  </a:lnTo>
                  <a:lnTo>
                    <a:pt x="178" y="43"/>
                  </a:lnTo>
                  <a:lnTo>
                    <a:pt x="178" y="46"/>
                  </a:lnTo>
                  <a:lnTo>
                    <a:pt x="178" y="49"/>
                  </a:lnTo>
                  <a:lnTo>
                    <a:pt x="179" y="54"/>
                  </a:lnTo>
                  <a:lnTo>
                    <a:pt x="178" y="61"/>
                  </a:lnTo>
                  <a:lnTo>
                    <a:pt x="177" y="68"/>
                  </a:lnTo>
                  <a:lnTo>
                    <a:pt x="175" y="74"/>
                  </a:lnTo>
                  <a:lnTo>
                    <a:pt x="173" y="79"/>
                  </a:lnTo>
                  <a:lnTo>
                    <a:pt x="170" y="84"/>
                  </a:lnTo>
                  <a:lnTo>
                    <a:pt x="167" y="88"/>
                  </a:lnTo>
                  <a:lnTo>
                    <a:pt x="160" y="96"/>
                  </a:lnTo>
                  <a:lnTo>
                    <a:pt x="152" y="102"/>
                  </a:lnTo>
                  <a:lnTo>
                    <a:pt x="146" y="107"/>
                  </a:lnTo>
                  <a:lnTo>
                    <a:pt x="142" y="110"/>
                  </a:lnTo>
                  <a:lnTo>
                    <a:pt x="141" y="112"/>
                  </a:lnTo>
                  <a:lnTo>
                    <a:pt x="140" y="113"/>
                  </a:lnTo>
                  <a:lnTo>
                    <a:pt x="141" y="114"/>
                  </a:lnTo>
                  <a:lnTo>
                    <a:pt x="141" y="115"/>
                  </a:lnTo>
                  <a:lnTo>
                    <a:pt x="142" y="117"/>
                  </a:lnTo>
                  <a:lnTo>
                    <a:pt x="143" y="118"/>
                  </a:lnTo>
                  <a:lnTo>
                    <a:pt x="145" y="119"/>
                  </a:lnTo>
                  <a:lnTo>
                    <a:pt x="149" y="119"/>
                  </a:lnTo>
                  <a:lnTo>
                    <a:pt x="156" y="119"/>
                  </a:lnTo>
                  <a:lnTo>
                    <a:pt x="161" y="119"/>
                  </a:lnTo>
                  <a:lnTo>
                    <a:pt x="168" y="119"/>
                  </a:lnTo>
                  <a:lnTo>
                    <a:pt x="187" y="119"/>
                  </a:lnTo>
                  <a:lnTo>
                    <a:pt x="194" y="120"/>
                  </a:lnTo>
                  <a:lnTo>
                    <a:pt x="201" y="121"/>
                  </a:lnTo>
                  <a:lnTo>
                    <a:pt x="205" y="122"/>
                  </a:lnTo>
                  <a:lnTo>
                    <a:pt x="207" y="123"/>
                  </a:lnTo>
                  <a:lnTo>
                    <a:pt x="212" y="126"/>
                  </a:lnTo>
                  <a:lnTo>
                    <a:pt x="216" y="130"/>
                  </a:lnTo>
                  <a:lnTo>
                    <a:pt x="220" y="135"/>
                  </a:lnTo>
                  <a:lnTo>
                    <a:pt x="222" y="141"/>
                  </a:lnTo>
                  <a:lnTo>
                    <a:pt x="224" y="148"/>
                  </a:lnTo>
                  <a:lnTo>
                    <a:pt x="245" y="254"/>
                  </a:lnTo>
                  <a:lnTo>
                    <a:pt x="205" y="254"/>
                  </a:lnTo>
                  <a:lnTo>
                    <a:pt x="196" y="214"/>
                  </a:lnTo>
                  <a:lnTo>
                    <a:pt x="190" y="234"/>
                  </a:lnTo>
                  <a:lnTo>
                    <a:pt x="188" y="244"/>
                  </a:lnTo>
                  <a:lnTo>
                    <a:pt x="187" y="254"/>
                  </a:lnTo>
                  <a:lnTo>
                    <a:pt x="61" y="254"/>
                  </a:lnTo>
                  <a:lnTo>
                    <a:pt x="59" y="245"/>
                  </a:lnTo>
                  <a:lnTo>
                    <a:pt x="57" y="235"/>
                  </a:lnTo>
                  <a:lnTo>
                    <a:pt x="54" y="226"/>
                  </a:lnTo>
                  <a:lnTo>
                    <a:pt x="51" y="218"/>
                  </a:lnTo>
                  <a:lnTo>
                    <a:pt x="43" y="254"/>
                  </a:lnTo>
                  <a:lnTo>
                    <a:pt x="0" y="2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 b="0">
                <a:solidFill>
                  <a:srgbClr val="414142"/>
                </a:solidFill>
                <a:latin typeface="+mn-lt"/>
                <a:cs typeface="+mn-cs"/>
              </a:endParaRPr>
            </a:p>
          </p:txBody>
        </p:sp>
        <p:sp>
          <p:nvSpPr>
            <p:cNvPr id="296130" name="Freeform 400"/>
            <p:cNvSpPr>
              <a:spLocks/>
            </p:cNvSpPr>
            <p:nvPr/>
          </p:nvSpPr>
          <p:spPr bwMode="auto">
            <a:xfrm>
              <a:off x="2545" y="1633"/>
              <a:ext cx="245" cy="254"/>
            </a:xfrm>
            <a:custGeom>
              <a:avLst/>
              <a:gdLst>
                <a:gd name="T0" fmla="*/ 22 w 245"/>
                <a:gd name="T1" fmla="*/ 145 h 254"/>
                <a:gd name="T2" fmla="*/ 27 w 245"/>
                <a:gd name="T3" fmla="*/ 134 h 254"/>
                <a:gd name="T4" fmla="*/ 31 w 245"/>
                <a:gd name="T5" fmla="*/ 127 h 254"/>
                <a:gd name="T6" fmla="*/ 38 w 245"/>
                <a:gd name="T7" fmla="*/ 123 h 254"/>
                <a:gd name="T8" fmla="*/ 46 w 245"/>
                <a:gd name="T9" fmla="*/ 120 h 254"/>
                <a:gd name="T10" fmla="*/ 55 w 245"/>
                <a:gd name="T11" fmla="*/ 119 h 254"/>
                <a:gd name="T12" fmla="*/ 77 w 245"/>
                <a:gd name="T13" fmla="*/ 120 h 254"/>
                <a:gd name="T14" fmla="*/ 96 w 245"/>
                <a:gd name="T15" fmla="*/ 120 h 254"/>
                <a:gd name="T16" fmla="*/ 103 w 245"/>
                <a:gd name="T17" fmla="*/ 118 h 254"/>
                <a:gd name="T18" fmla="*/ 106 w 245"/>
                <a:gd name="T19" fmla="*/ 115 h 254"/>
                <a:gd name="T20" fmla="*/ 106 w 245"/>
                <a:gd name="T21" fmla="*/ 111 h 254"/>
                <a:gd name="T22" fmla="*/ 100 w 245"/>
                <a:gd name="T23" fmla="*/ 106 h 254"/>
                <a:gd name="T24" fmla="*/ 87 w 245"/>
                <a:gd name="T25" fmla="*/ 95 h 254"/>
                <a:gd name="T26" fmla="*/ 77 w 245"/>
                <a:gd name="T27" fmla="*/ 84 h 254"/>
                <a:gd name="T28" fmla="*/ 71 w 245"/>
                <a:gd name="T29" fmla="*/ 75 h 254"/>
                <a:gd name="T30" fmla="*/ 68 w 245"/>
                <a:gd name="T31" fmla="*/ 63 h 254"/>
                <a:gd name="T32" fmla="*/ 68 w 245"/>
                <a:gd name="T33" fmla="*/ 51 h 254"/>
                <a:gd name="T34" fmla="*/ 70 w 245"/>
                <a:gd name="T35" fmla="*/ 40 h 254"/>
                <a:gd name="T36" fmla="*/ 74 w 245"/>
                <a:gd name="T37" fmla="*/ 30 h 254"/>
                <a:gd name="T38" fmla="*/ 80 w 245"/>
                <a:gd name="T39" fmla="*/ 21 h 254"/>
                <a:gd name="T40" fmla="*/ 87 w 245"/>
                <a:gd name="T41" fmla="*/ 13 h 254"/>
                <a:gd name="T42" fmla="*/ 95 w 245"/>
                <a:gd name="T43" fmla="*/ 7 h 254"/>
                <a:gd name="T44" fmla="*/ 100 w 245"/>
                <a:gd name="T45" fmla="*/ 5 h 254"/>
                <a:gd name="T46" fmla="*/ 110 w 245"/>
                <a:gd name="T47" fmla="*/ 1 h 254"/>
                <a:gd name="T48" fmla="*/ 122 w 245"/>
                <a:gd name="T49" fmla="*/ 0 h 254"/>
                <a:gd name="T50" fmla="*/ 133 w 245"/>
                <a:gd name="T51" fmla="*/ 1 h 254"/>
                <a:gd name="T52" fmla="*/ 144 w 245"/>
                <a:gd name="T53" fmla="*/ 4 h 254"/>
                <a:gd name="T54" fmla="*/ 153 w 245"/>
                <a:gd name="T55" fmla="*/ 9 h 254"/>
                <a:gd name="T56" fmla="*/ 161 w 245"/>
                <a:gd name="T57" fmla="*/ 15 h 254"/>
                <a:gd name="T58" fmla="*/ 169 w 245"/>
                <a:gd name="T59" fmla="*/ 24 h 254"/>
                <a:gd name="T60" fmla="*/ 173 w 245"/>
                <a:gd name="T61" fmla="*/ 31 h 254"/>
                <a:gd name="T62" fmla="*/ 176 w 245"/>
                <a:gd name="T63" fmla="*/ 38 h 254"/>
                <a:gd name="T64" fmla="*/ 177 w 245"/>
                <a:gd name="T65" fmla="*/ 46 h 254"/>
                <a:gd name="T66" fmla="*/ 178 w 245"/>
                <a:gd name="T67" fmla="*/ 54 h 254"/>
                <a:gd name="T68" fmla="*/ 176 w 245"/>
                <a:gd name="T69" fmla="*/ 68 h 254"/>
                <a:gd name="T70" fmla="*/ 172 w 245"/>
                <a:gd name="T71" fmla="*/ 79 h 254"/>
                <a:gd name="T72" fmla="*/ 166 w 245"/>
                <a:gd name="T73" fmla="*/ 88 h 254"/>
                <a:gd name="T74" fmla="*/ 152 w 245"/>
                <a:gd name="T75" fmla="*/ 102 h 254"/>
                <a:gd name="T76" fmla="*/ 141 w 245"/>
                <a:gd name="T77" fmla="*/ 110 h 254"/>
                <a:gd name="T78" fmla="*/ 140 w 245"/>
                <a:gd name="T79" fmla="*/ 113 h 254"/>
                <a:gd name="T80" fmla="*/ 140 w 245"/>
                <a:gd name="T81" fmla="*/ 115 h 254"/>
                <a:gd name="T82" fmla="*/ 142 w 245"/>
                <a:gd name="T83" fmla="*/ 118 h 254"/>
                <a:gd name="T84" fmla="*/ 148 w 245"/>
                <a:gd name="T85" fmla="*/ 119 h 254"/>
                <a:gd name="T86" fmla="*/ 159 w 245"/>
                <a:gd name="T87" fmla="*/ 119 h 254"/>
                <a:gd name="T88" fmla="*/ 186 w 245"/>
                <a:gd name="T89" fmla="*/ 119 h 254"/>
                <a:gd name="T90" fmla="*/ 200 w 245"/>
                <a:gd name="T91" fmla="*/ 121 h 254"/>
                <a:gd name="T92" fmla="*/ 206 w 245"/>
                <a:gd name="T93" fmla="*/ 123 h 254"/>
                <a:gd name="T94" fmla="*/ 216 w 245"/>
                <a:gd name="T95" fmla="*/ 130 h 254"/>
                <a:gd name="T96" fmla="*/ 222 w 245"/>
                <a:gd name="T97" fmla="*/ 141 h 254"/>
                <a:gd name="T98" fmla="*/ 245 w 245"/>
                <a:gd name="T99" fmla="*/ 254 h 254"/>
                <a:gd name="T100" fmla="*/ 195 w 245"/>
                <a:gd name="T101" fmla="*/ 214 h 254"/>
                <a:gd name="T102" fmla="*/ 188 w 245"/>
                <a:gd name="T103" fmla="*/ 244 h 254"/>
                <a:gd name="T104" fmla="*/ 59 w 245"/>
                <a:gd name="T105" fmla="*/ 254 h 254"/>
                <a:gd name="T106" fmla="*/ 53 w 245"/>
                <a:gd name="T107" fmla="*/ 226 h 254"/>
                <a:gd name="T108" fmla="*/ 43 w 245"/>
                <a:gd name="T109" fmla="*/ 254 h 25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5"/>
                <a:gd name="T166" fmla="*/ 0 h 254"/>
                <a:gd name="T167" fmla="*/ 245 w 245"/>
                <a:gd name="T168" fmla="*/ 254 h 25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5" h="254">
                  <a:moveTo>
                    <a:pt x="0" y="254"/>
                  </a:moveTo>
                  <a:lnTo>
                    <a:pt x="22" y="145"/>
                  </a:lnTo>
                  <a:lnTo>
                    <a:pt x="24" y="139"/>
                  </a:lnTo>
                  <a:lnTo>
                    <a:pt x="27" y="134"/>
                  </a:lnTo>
                  <a:lnTo>
                    <a:pt x="30" y="129"/>
                  </a:lnTo>
                  <a:lnTo>
                    <a:pt x="31" y="127"/>
                  </a:lnTo>
                  <a:lnTo>
                    <a:pt x="33" y="125"/>
                  </a:lnTo>
                  <a:lnTo>
                    <a:pt x="38" y="123"/>
                  </a:lnTo>
                  <a:lnTo>
                    <a:pt x="43" y="121"/>
                  </a:lnTo>
                  <a:lnTo>
                    <a:pt x="46" y="120"/>
                  </a:lnTo>
                  <a:lnTo>
                    <a:pt x="49" y="120"/>
                  </a:lnTo>
                  <a:lnTo>
                    <a:pt x="55" y="119"/>
                  </a:lnTo>
                  <a:lnTo>
                    <a:pt x="69" y="119"/>
                  </a:lnTo>
                  <a:lnTo>
                    <a:pt x="77" y="120"/>
                  </a:lnTo>
                  <a:lnTo>
                    <a:pt x="89" y="120"/>
                  </a:lnTo>
                  <a:lnTo>
                    <a:pt x="96" y="120"/>
                  </a:lnTo>
                  <a:lnTo>
                    <a:pt x="101" y="119"/>
                  </a:lnTo>
                  <a:lnTo>
                    <a:pt x="103" y="118"/>
                  </a:lnTo>
                  <a:lnTo>
                    <a:pt x="105" y="117"/>
                  </a:lnTo>
                  <a:lnTo>
                    <a:pt x="106" y="115"/>
                  </a:lnTo>
                  <a:lnTo>
                    <a:pt x="106" y="113"/>
                  </a:lnTo>
                  <a:lnTo>
                    <a:pt x="106" y="111"/>
                  </a:lnTo>
                  <a:lnTo>
                    <a:pt x="104" y="110"/>
                  </a:lnTo>
                  <a:lnTo>
                    <a:pt x="100" y="106"/>
                  </a:lnTo>
                  <a:lnTo>
                    <a:pt x="94" y="101"/>
                  </a:lnTo>
                  <a:lnTo>
                    <a:pt x="87" y="95"/>
                  </a:lnTo>
                  <a:lnTo>
                    <a:pt x="80" y="88"/>
                  </a:lnTo>
                  <a:lnTo>
                    <a:pt x="77" y="84"/>
                  </a:lnTo>
                  <a:lnTo>
                    <a:pt x="74" y="80"/>
                  </a:lnTo>
                  <a:lnTo>
                    <a:pt x="71" y="75"/>
                  </a:lnTo>
                  <a:lnTo>
                    <a:pt x="70" y="69"/>
                  </a:lnTo>
                  <a:lnTo>
                    <a:pt x="68" y="63"/>
                  </a:lnTo>
                  <a:lnTo>
                    <a:pt x="68" y="56"/>
                  </a:lnTo>
                  <a:lnTo>
                    <a:pt x="68" y="51"/>
                  </a:lnTo>
                  <a:lnTo>
                    <a:pt x="69" y="45"/>
                  </a:lnTo>
                  <a:lnTo>
                    <a:pt x="70" y="40"/>
                  </a:lnTo>
                  <a:lnTo>
                    <a:pt x="72" y="35"/>
                  </a:lnTo>
                  <a:lnTo>
                    <a:pt x="74" y="30"/>
                  </a:lnTo>
                  <a:lnTo>
                    <a:pt x="77" y="26"/>
                  </a:lnTo>
                  <a:lnTo>
                    <a:pt x="80" y="21"/>
                  </a:lnTo>
                  <a:lnTo>
                    <a:pt x="83" y="16"/>
                  </a:lnTo>
                  <a:lnTo>
                    <a:pt x="87" y="13"/>
                  </a:lnTo>
                  <a:lnTo>
                    <a:pt x="91" y="10"/>
                  </a:lnTo>
                  <a:lnTo>
                    <a:pt x="95" y="7"/>
                  </a:lnTo>
                  <a:lnTo>
                    <a:pt x="98" y="6"/>
                  </a:lnTo>
                  <a:lnTo>
                    <a:pt x="100" y="5"/>
                  </a:lnTo>
                  <a:lnTo>
                    <a:pt x="105" y="3"/>
                  </a:lnTo>
                  <a:lnTo>
                    <a:pt x="110" y="1"/>
                  </a:lnTo>
                  <a:lnTo>
                    <a:pt x="117" y="0"/>
                  </a:lnTo>
                  <a:lnTo>
                    <a:pt x="122" y="0"/>
                  </a:lnTo>
                  <a:lnTo>
                    <a:pt x="128" y="0"/>
                  </a:lnTo>
                  <a:lnTo>
                    <a:pt x="133" y="1"/>
                  </a:lnTo>
                  <a:lnTo>
                    <a:pt x="138" y="2"/>
                  </a:lnTo>
                  <a:lnTo>
                    <a:pt x="144" y="4"/>
                  </a:lnTo>
                  <a:lnTo>
                    <a:pt x="148" y="6"/>
                  </a:lnTo>
                  <a:lnTo>
                    <a:pt x="153" y="9"/>
                  </a:lnTo>
                  <a:lnTo>
                    <a:pt x="157" y="12"/>
                  </a:lnTo>
                  <a:lnTo>
                    <a:pt x="161" y="15"/>
                  </a:lnTo>
                  <a:lnTo>
                    <a:pt x="166" y="20"/>
                  </a:lnTo>
                  <a:lnTo>
                    <a:pt x="169" y="24"/>
                  </a:lnTo>
                  <a:lnTo>
                    <a:pt x="171" y="28"/>
                  </a:lnTo>
                  <a:lnTo>
                    <a:pt x="173" y="31"/>
                  </a:lnTo>
                  <a:lnTo>
                    <a:pt x="174" y="33"/>
                  </a:lnTo>
                  <a:lnTo>
                    <a:pt x="176" y="38"/>
                  </a:lnTo>
                  <a:lnTo>
                    <a:pt x="177" y="43"/>
                  </a:lnTo>
                  <a:lnTo>
                    <a:pt x="177" y="46"/>
                  </a:lnTo>
                  <a:lnTo>
                    <a:pt x="178" y="49"/>
                  </a:lnTo>
                  <a:lnTo>
                    <a:pt x="178" y="54"/>
                  </a:lnTo>
                  <a:lnTo>
                    <a:pt x="178" y="61"/>
                  </a:lnTo>
                  <a:lnTo>
                    <a:pt x="176" y="68"/>
                  </a:lnTo>
                  <a:lnTo>
                    <a:pt x="175" y="74"/>
                  </a:lnTo>
                  <a:lnTo>
                    <a:pt x="172" y="79"/>
                  </a:lnTo>
                  <a:lnTo>
                    <a:pt x="169" y="84"/>
                  </a:lnTo>
                  <a:lnTo>
                    <a:pt x="166" y="88"/>
                  </a:lnTo>
                  <a:lnTo>
                    <a:pt x="158" y="96"/>
                  </a:lnTo>
                  <a:lnTo>
                    <a:pt x="152" y="102"/>
                  </a:lnTo>
                  <a:lnTo>
                    <a:pt x="146" y="107"/>
                  </a:lnTo>
                  <a:lnTo>
                    <a:pt x="141" y="110"/>
                  </a:lnTo>
                  <a:lnTo>
                    <a:pt x="140" y="112"/>
                  </a:lnTo>
                  <a:lnTo>
                    <a:pt x="140" y="113"/>
                  </a:lnTo>
                  <a:lnTo>
                    <a:pt x="140" y="114"/>
                  </a:lnTo>
                  <a:lnTo>
                    <a:pt x="140" y="115"/>
                  </a:lnTo>
                  <a:lnTo>
                    <a:pt x="141" y="117"/>
                  </a:lnTo>
                  <a:lnTo>
                    <a:pt x="142" y="118"/>
                  </a:lnTo>
                  <a:lnTo>
                    <a:pt x="145" y="119"/>
                  </a:lnTo>
                  <a:lnTo>
                    <a:pt x="148" y="119"/>
                  </a:lnTo>
                  <a:lnTo>
                    <a:pt x="154" y="119"/>
                  </a:lnTo>
                  <a:lnTo>
                    <a:pt x="159" y="119"/>
                  </a:lnTo>
                  <a:lnTo>
                    <a:pt x="167" y="119"/>
                  </a:lnTo>
                  <a:lnTo>
                    <a:pt x="186" y="119"/>
                  </a:lnTo>
                  <a:lnTo>
                    <a:pt x="194" y="120"/>
                  </a:lnTo>
                  <a:lnTo>
                    <a:pt x="200" y="121"/>
                  </a:lnTo>
                  <a:lnTo>
                    <a:pt x="203" y="122"/>
                  </a:lnTo>
                  <a:lnTo>
                    <a:pt x="206" y="123"/>
                  </a:lnTo>
                  <a:lnTo>
                    <a:pt x="211" y="126"/>
                  </a:lnTo>
                  <a:lnTo>
                    <a:pt x="216" y="130"/>
                  </a:lnTo>
                  <a:lnTo>
                    <a:pt x="219" y="135"/>
                  </a:lnTo>
                  <a:lnTo>
                    <a:pt x="222" y="141"/>
                  </a:lnTo>
                  <a:lnTo>
                    <a:pt x="224" y="148"/>
                  </a:lnTo>
                  <a:lnTo>
                    <a:pt x="245" y="254"/>
                  </a:lnTo>
                  <a:lnTo>
                    <a:pt x="203" y="254"/>
                  </a:lnTo>
                  <a:lnTo>
                    <a:pt x="195" y="214"/>
                  </a:lnTo>
                  <a:lnTo>
                    <a:pt x="190" y="234"/>
                  </a:lnTo>
                  <a:lnTo>
                    <a:pt x="188" y="244"/>
                  </a:lnTo>
                  <a:lnTo>
                    <a:pt x="186" y="254"/>
                  </a:lnTo>
                  <a:lnTo>
                    <a:pt x="59" y="254"/>
                  </a:lnTo>
                  <a:lnTo>
                    <a:pt x="55" y="235"/>
                  </a:lnTo>
                  <a:lnTo>
                    <a:pt x="53" y="226"/>
                  </a:lnTo>
                  <a:lnTo>
                    <a:pt x="50" y="218"/>
                  </a:lnTo>
                  <a:lnTo>
                    <a:pt x="43" y="254"/>
                  </a:lnTo>
                  <a:lnTo>
                    <a:pt x="0" y="2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 b="0">
                <a:solidFill>
                  <a:srgbClr val="414142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3" name="Group 397"/>
          <p:cNvGrpSpPr>
            <a:grpSpLocks noChangeAspect="1"/>
          </p:cNvGrpSpPr>
          <p:nvPr>
            <p:custDataLst>
              <p:tags r:id="rId29"/>
            </p:custDataLst>
          </p:nvPr>
        </p:nvGrpSpPr>
        <p:grpSpPr bwMode="auto">
          <a:xfrm flipH="1">
            <a:off x="1690564" y="6321913"/>
            <a:ext cx="259227" cy="216898"/>
            <a:chOff x="2231" y="1271"/>
            <a:chExt cx="605" cy="616"/>
          </a:xfrm>
          <a:solidFill>
            <a:srgbClr val="002060"/>
          </a:solidFill>
        </p:grpSpPr>
        <p:sp>
          <p:nvSpPr>
            <p:cNvPr id="296132" name="Freeform 398"/>
            <p:cNvSpPr>
              <a:spLocks/>
            </p:cNvSpPr>
            <p:nvPr/>
          </p:nvSpPr>
          <p:spPr bwMode="auto">
            <a:xfrm>
              <a:off x="2231" y="1271"/>
              <a:ext cx="605" cy="401"/>
            </a:xfrm>
            <a:custGeom>
              <a:avLst/>
              <a:gdLst>
                <a:gd name="T0" fmla="*/ 40 w 605"/>
                <a:gd name="T1" fmla="*/ 178 h 401"/>
                <a:gd name="T2" fmla="*/ 42 w 605"/>
                <a:gd name="T3" fmla="*/ 169 h 401"/>
                <a:gd name="T4" fmla="*/ 15 w 605"/>
                <a:gd name="T5" fmla="*/ 143 h 401"/>
                <a:gd name="T6" fmla="*/ 11 w 605"/>
                <a:gd name="T7" fmla="*/ 115 h 401"/>
                <a:gd name="T8" fmla="*/ 19 w 605"/>
                <a:gd name="T9" fmla="*/ 93 h 401"/>
                <a:gd name="T10" fmla="*/ 37 w 605"/>
                <a:gd name="T11" fmla="*/ 76 h 401"/>
                <a:gd name="T12" fmla="*/ 61 w 605"/>
                <a:gd name="T13" fmla="*/ 70 h 401"/>
                <a:gd name="T14" fmla="*/ 90 w 605"/>
                <a:gd name="T15" fmla="*/ 78 h 401"/>
                <a:gd name="T16" fmla="*/ 106 w 605"/>
                <a:gd name="T17" fmla="*/ 96 h 401"/>
                <a:gd name="T18" fmla="*/ 113 w 605"/>
                <a:gd name="T19" fmla="*/ 121 h 401"/>
                <a:gd name="T20" fmla="*/ 106 w 605"/>
                <a:gd name="T21" fmla="*/ 147 h 401"/>
                <a:gd name="T22" fmla="*/ 80 w 605"/>
                <a:gd name="T23" fmla="*/ 169 h 401"/>
                <a:gd name="T24" fmla="*/ 80 w 605"/>
                <a:gd name="T25" fmla="*/ 176 h 401"/>
                <a:gd name="T26" fmla="*/ 107 w 605"/>
                <a:gd name="T27" fmla="*/ 178 h 401"/>
                <a:gd name="T28" fmla="*/ 141 w 605"/>
                <a:gd name="T29" fmla="*/ 184 h 401"/>
                <a:gd name="T30" fmla="*/ 153 w 605"/>
                <a:gd name="T31" fmla="*/ 201 h 401"/>
                <a:gd name="T32" fmla="*/ 187 w 605"/>
                <a:gd name="T33" fmla="*/ 148 h 401"/>
                <a:gd name="T34" fmla="*/ 203 w 605"/>
                <a:gd name="T35" fmla="*/ 133 h 401"/>
                <a:gd name="T36" fmla="*/ 252 w 605"/>
                <a:gd name="T37" fmla="*/ 131 h 401"/>
                <a:gd name="T38" fmla="*/ 259 w 605"/>
                <a:gd name="T39" fmla="*/ 127 h 401"/>
                <a:gd name="T40" fmla="*/ 247 w 605"/>
                <a:gd name="T41" fmla="*/ 115 h 401"/>
                <a:gd name="T42" fmla="*/ 228 w 605"/>
                <a:gd name="T43" fmla="*/ 93 h 401"/>
                <a:gd name="T44" fmla="*/ 226 w 605"/>
                <a:gd name="T45" fmla="*/ 65 h 401"/>
                <a:gd name="T46" fmla="*/ 237 w 605"/>
                <a:gd name="T47" fmla="*/ 44 h 401"/>
                <a:gd name="T48" fmla="*/ 252 w 605"/>
                <a:gd name="T49" fmla="*/ 32 h 401"/>
                <a:gd name="T50" fmla="*/ 274 w 605"/>
                <a:gd name="T51" fmla="*/ 26 h 401"/>
                <a:gd name="T52" fmla="*/ 304 w 605"/>
                <a:gd name="T53" fmla="*/ 34 h 401"/>
                <a:gd name="T54" fmla="*/ 320 w 605"/>
                <a:gd name="T55" fmla="*/ 50 h 401"/>
                <a:gd name="T56" fmla="*/ 327 w 605"/>
                <a:gd name="T57" fmla="*/ 74 h 401"/>
                <a:gd name="T58" fmla="*/ 319 w 605"/>
                <a:gd name="T59" fmla="*/ 100 h 401"/>
                <a:gd name="T60" fmla="*/ 294 w 605"/>
                <a:gd name="T61" fmla="*/ 124 h 401"/>
                <a:gd name="T62" fmla="*/ 298 w 605"/>
                <a:gd name="T63" fmla="*/ 130 h 401"/>
                <a:gd name="T64" fmla="*/ 347 w 605"/>
                <a:gd name="T65" fmla="*/ 133 h 401"/>
                <a:gd name="T66" fmla="*/ 361 w 605"/>
                <a:gd name="T67" fmla="*/ 142 h 401"/>
                <a:gd name="T68" fmla="*/ 382 w 605"/>
                <a:gd name="T69" fmla="*/ 220 h 401"/>
                <a:gd name="T70" fmla="*/ 409 w 605"/>
                <a:gd name="T71" fmla="*/ 116 h 401"/>
                <a:gd name="T72" fmla="*/ 436 w 605"/>
                <a:gd name="T73" fmla="*/ 108 h 401"/>
                <a:gd name="T74" fmla="*/ 474 w 605"/>
                <a:gd name="T75" fmla="*/ 107 h 401"/>
                <a:gd name="T76" fmla="*/ 472 w 605"/>
                <a:gd name="T77" fmla="*/ 97 h 401"/>
                <a:gd name="T78" fmla="*/ 452 w 605"/>
                <a:gd name="T79" fmla="*/ 78 h 401"/>
                <a:gd name="T80" fmla="*/ 444 w 605"/>
                <a:gd name="T81" fmla="*/ 51 h 401"/>
                <a:gd name="T82" fmla="*/ 452 w 605"/>
                <a:gd name="T83" fmla="*/ 22 h 401"/>
                <a:gd name="T84" fmla="*/ 469 w 605"/>
                <a:gd name="T85" fmla="*/ 6 h 401"/>
                <a:gd name="T86" fmla="*/ 494 w 605"/>
                <a:gd name="T87" fmla="*/ 0 h 401"/>
                <a:gd name="T88" fmla="*/ 518 w 605"/>
                <a:gd name="T89" fmla="*/ 6 h 401"/>
                <a:gd name="T90" fmla="*/ 537 w 605"/>
                <a:gd name="T91" fmla="*/ 21 h 401"/>
                <a:gd name="T92" fmla="*/ 546 w 605"/>
                <a:gd name="T93" fmla="*/ 45 h 401"/>
                <a:gd name="T94" fmla="*/ 541 w 605"/>
                <a:gd name="T95" fmla="*/ 73 h 401"/>
                <a:gd name="T96" fmla="*/ 516 w 605"/>
                <a:gd name="T97" fmla="*/ 96 h 401"/>
                <a:gd name="T98" fmla="*/ 512 w 605"/>
                <a:gd name="T99" fmla="*/ 104 h 401"/>
                <a:gd name="T100" fmla="*/ 525 w 605"/>
                <a:gd name="T101" fmla="*/ 108 h 401"/>
                <a:gd name="T102" fmla="*/ 571 w 605"/>
                <a:gd name="T103" fmla="*/ 111 h 401"/>
                <a:gd name="T104" fmla="*/ 585 w 605"/>
                <a:gd name="T105" fmla="*/ 128 h 401"/>
                <a:gd name="T106" fmla="*/ 559 w 605"/>
                <a:gd name="T107" fmla="*/ 197 h 401"/>
                <a:gd name="T108" fmla="*/ 347 w 605"/>
                <a:gd name="T109" fmla="*/ 240 h 401"/>
                <a:gd name="T110" fmla="*/ 248 w 605"/>
                <a:gd name="T111" fmla="*/ 254 h 401"/>
                <a:gd name="T112" fmla="*/ 165 w 605"/>
                <a:gd name="T113" fmla="*/ 274 h 401"/>
                <a:gd name="T114" fmla="*/ 119 w 605"/>
                <a:gd name="T115" fmla="*/ 293 h 401"/>
                <a:gd name="T116" fmla="*/ 56 w 605"/>
                <a:gd name="T117" fmla="*/ 335 h 401"/>
                <a:gd name="T118" fmla="*/ 30 w 605"/>
                <a:gd name="T119" fmla="*/ 363 h 401"/>
                <a:gd name="T120" fmla="*/ 7 w 605"/>
                <a:gd name="T121" fmla="*/ 400 h 401"/>
                <a:gd name="T122" fmla="*/ 1 w 605"/>
                <a:gd name="T123" fmla="*/ 399 h 40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05"/>
                <a:gd name="T187" fmla="*/ 0 h 401"/>
                <a:gd name="T188" fmla="*/ 605 w 605"/>
                <a:gd name="T189" fmla="*/ 401 h 40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05" h="401">
                  <a:moveTo>
                    <a:pt x="0" y="178"/>
                  </a:moveTo>
                  <a:lnTo>
                    <a:pt x="28" y="178"/>
                  </a:lnTo>
                  <a:lnTo>
                    <a:pt x="32" y="178"/>
                  </a:lnTo>
                  <a:lnTo>
                    <a:pt x="38" y="178"/>
                  </a:lnTo>
                  <a:lnTo>
                    <a:pt x="40" y="178"/>
                  </a:lnTo>
                  <a:lnTo>
                    <a:pt x="42" y="176"/>
                  </a:lnTo>
                  <a:lnTo>
                    <a:pt x="43" y="175"/>
                  </a:lnTo>
                  <a:lnTo>
                    <a:pt x="44" y="173"/>
                  </a:lnTo>
                  <a:lnTo>
                    <a:pt x="43" y="171"/>
                  </a:lnTo>
                  <a:lnTo>
                    <a:pt x="42" y="169"/>
                  </a:lnTo>
                  <a:lnTo>
                    <a:pt x="39" y="166"/>
                  </a:lnTo>
                  <a:lnTo>
                    <a:pt x="27" y="157"/>
                  </a:lnTo>
                  <a:lnTo>
                    <a:pt x="21" y="150"/>
                  </a:lnTo>
                  <a:lnTo>
                    <a:pt x="18" y="147"/>
                  </a:lnTo>
                  <a:lnTo>
                    <a:pt x="15" y="143"/>
                  </a:lnTo>
                  <a:lnTo>
                    <a:pt x="13" y="138"/>
                  </a:lnTo>
                  <a:lnTo>
                    <a:pt x="12" y="133"/>
                  </a:lnTo>
                  <a:lnTo>
                    <a:pt x="11" y="126"/>
                  </a:lnTo>
                  <a:lnTo>
                    <a:pt x="10" y="120"/>
                  </a:lnTo>
                  <a:lnTo>
                    <a:pt x="11" y="115"/>
                  </a:lnTo>
                  <a:lnTo>
                    <a:pt x="11" y="110"/>
                  </a:lnTo>
                  <a:lnTo>
                    <a:pt x="13" y="105"/>
                  </a:lnTo>
                  <a:lnTo>
                    <a:pt x="14" y="101"/>
                  </a:lnTo>
                  <a:lnTo>
                    <a:pt x="16" y="97"/>
                  </a:lnTo>
                  <a:lnTo>
                    <a:pt x="19" y="93"/>
                  </a:lnTo>
                  <a:lnTo>
                    <a:pt x="22" y="89"/>
                  </a:lnTo>
                  <a:lnTo>
                    <a:pt x="25" y="85"/>
                  </a:lnTo>
                  <a:lnTo>
                    <a:pt x="28" y="81"/>
                  </a:lnTo>
                  <a:lnTo>
                    <a:pt x="32" y="79"/>
                  </a:lnTo>
                  <a:lnTo>
                    <a:pt x="37" y="76"/>
                  </a:lnTo>
                  <a:lnTo>
                    <a:pt x="41" y="74"/>
                  </a:lnTo>
                  <a:lnTo>
                    <a:pt x="46" y="73"/>
                  </a:lnTo>
                  <a:lnTo>
                    <a:pt x="51" y="71"/>
                  </a:lnTo>
                  <a:lnTo>
                    <a:pt x="56" y="71"/>
                  </a:lnTo>
                  <a:lnTo>
                    <a:pt x="61" y="70"/>
                  </a:lnTo>
                  <a:lnTo>
                    <a:pt x="66" y="71"/>
                  </a:lnTo>
                  <a:lnTo>
                    <a:pt x="71" y="71"/>
                  </a:lnTo>
                  <a:lnTo>
                    <a:pt x="76" y="72"/>
                  </a:lnTo>
                  <a:lnTo>
                    <a:pt x="81" y="74"/>
                  </a:lnTo>
                  <a:lnTo>
                    <a:pt x="90" y="78"/>
                  </a:lnTo>
                  <a:lnTo>
                    <a:pt x="94" y="81"/>
                  </a:lnTo>
                  <a:lnTo>
                    <a:pt x="98" y="85"/>
                  </a:lnTo>
                  <a:lnTo>
                    <a:pt x="101" y="89"/>
                  </a:lnTo>
                  <a:lnTo>
                    <a:pt x="104" y="92"/>
                  </a:lnTo>
                  <a:lnTo>
                    <a:pt x="106" y="96"/>
                  </a:lnTo>
                  <a:lnTo>
                    <a:pt x="109" y="101"/>
                  </a:lnTo>
                  <a:lnTo>
                    <a:pt x="110" y="105"/>
                  </a:lnTo>
                  <a:lnTo>
                    <a:pt x="111" y="110"/>
                  </a:lnTo>
                  <a:lnTo>
                    <a:pt x="112" y="115"/>
                  </a:lnTo>
                  <a:lnTo>
                    <a:pt x="113" y="121"/>
                  </a:lnTo>
                  <a:lnTo>
                    <a:pt x="112" y="126"/>
                  </a:lnTo>
                  <a:lnTo>
                    <a:pt x="111" y="133"/>
                  </a:lnTo>
                  <a:lnTo>
                    <a:pt x="110" y="138"/>
                  </a:lnTo>
                  <a:lnTo>
                    <a:pt x="108" y="143"/>
                  </a:lnTo>
                  <a:lnTo>
                    <a:pt x="106" y="147"/>
                  </a:lnTo>
                  <a:lnTo>
                    <a:pt x="102" y="152"/>
                  </a:lnTo>
                  <a:lnTo>
                    <a:pt x="99" y="156"/>
                  </a:lnTo>
                  <a:lnTo>
                    <a:pt x="94" y="159"/>
                  </a:lnTo>
                  <a:lnTo>
                    <a:pt x="84" y="166"/>
                  </a:lnTo>
                  <a:lnTo>
                    <a:pt x="80" y="169"/>
                  </a:lnTo>
                  <a:lnTo>
                    <a:pt x="78" y="170"/>
                  </a:lnTo>
                  <a:lnTo>
                    <a:pt x="78" y="173"/>
                  </a:lnTo>
                  <a:lnTo>
                    <a:pt x="78" y="174"/>
                  </a:lnTo>
                  <a:lnTo>
                    <a:pt x="79" y="175"/>
                  </a:lnTo>
                  <a:lnTo>
                    <a:pt x="80" y="176"/>
                  </a:lnTo>
                  <a:lnTo>
                    <a:pt x="82" y="177"/>
                  </a:lnTo>
                  <a:lnTo>
                    <a:pt x="86" y="178"/>
                  </a:lnTo>
                  <a:lnTo>
                    <a:pt x="91" y="179"/>
                  </a:lnTo>
                  <a:lnTo>
                    <a:pt x="100" y="179"/>
                  </a:lnTo>
                  <a:lnTo>
                    <a:pt x="107" y="178"/>
                  </a:lnTo>
                  <a:lnTo>
                    <a:pt x="124" y="178"/>
                  </a:lnTo>
                  <a:lnTo>
                    <a:pt x="130" y="179"/>
                  </a:lnTo>
                  <a:lnTo>
                    <a:pt x="134" y="180"/>
                  </a:lnTo>
                  <a:lnTo>
                    <a:pt x="137" y="180"/>
                  </a:lnTo>
                  <a:lnTo>
                    <a:pt x="141" y="184"/>
                  </a:lnTo>
                  <a:lnTo>
                    <a:pt x="143" y="185"/>
                  </a:lnTo>
                  <a:lnTo>
                    <a:pt x="145" y="187"/>
                  </a:lnTo>
                  <a:lnTo>
                    <a:pt x="148" y="191"/>
                  </a:lnTo>
                  <a:lnTo>
                    <a:pt x="151" y="196"/>
                  </a:lnTo>
                  <a:lnTo>
                    <a:pt x="153" y="201"/>
                  </a:lnTo>
                  <a:lnTo>
                    <a:pt x="155" y="207"/>
                  </a:lnTo>
                  <a:lnTo>
                    <a:pt x="164" y="255"/>
                  </a:lnTo>
                  <a:lnTo>
                    <a:pt x="181" y="163"/>
                  </a:lnTo>
                  <a:lnTo>
                    <a:pt x="184" y="155"/>
                  </a:lnTo>
                  <a:lnTo>
                    <a:pt x="187" y="148"/>
                  </a:lnTo>
                  <a:lnTo>
                    <a:pt x="189" y="143"/>
                  </a:lnTo>
                  <a:lnTo>
                    <a:pt x="191" y="141"/>
                  </a:lnTo>
                  <a:lnTo>
                    <a:pt x="193" y="139"/>
                  </a:lnTo>
                  <a:lnTo>
                    <a:pt x="198" y="135"/>
                  </a:lnTo>
                  <a:lnTo>
                    <a:pt x="203" y="133"/>
                  </a:lnTo>
                  <a:lnTo>
                    <a:pt x="210" y="131"/>
                  </a:lnTo>
                  <a:lnTo>
                    <a:pt x="219" y="131"/>
                  </a:lnTo>
                  <a:lnTo>
                    <a:pt x="235" y="131"/>
                  </a:lnTo>
                  <a:lnTo>
                    <a:pt x="247" y="130"/>
                  </a:lnTo>
                  <a:lnTo>
                    <a:pt x="252" y="131"/>
                  </a:lnTo>
                  <a:lnTo>
                    <a:pt x="254" y="130"/>
                  </a:lnTo>
                  <a:lnTo>
                    <a:pt x="256" y="129"/>
                  </a:lnTo>
                  <a:lnTo>
                    <a:pt x="257" y="129"/>
                  </a:lnTo>
                  <a:lnTo>
                    <a:pt x="258" y="128"/>
                  </a:lnTo>
                  <a:lnTo>
                    <a:pt x="259" y="127"/>
                  </a:lnTo>
                  <a:lnTo>
                    <a:pt x="259" y="126"/>
                  </a:lnTo>
                  <a:lnTo>
                    <a:pt x="259" y="124"/>
                  </a:lnTo>
                  <a:lnTo>
                    <a:pt x="258" y="123"/>
                  </a:lnTo>
                  <a:lnTo>
                    <a:pt x="255" y="120"/>
                  </a:lnTo>
                  <a:lnTo>
                    <a:pt x="247" y="115"/>
                  </a:lnTo>
                  <a:lnTo>
                    <a:pt x="242" y="111"/>
                  </a:lnTo>
                  <a:lnTo>
                    <a:pt x="238" y="107"/>
                  </a:lnTo>
                  <a:lnTo>
                    <a:pt x="235" y="103"/>
                  </a:lnTo>
                  <a:lnTo>
                    <a:pt x="231" y="98"/>
                  </a:lnTo>
                  <a:lnTo>
                    <a:pt x="228" y="93"/>
                  </a:lnTo>
                  <a:lnTo>
                    <a:pt x="226" y="87"/>
                  </a:lnTo>
                  <a:lnTo>
                    <a:pt x="225" y="81"/>
                  </a:lnTo>
                  <a:lnTo>
                    <a:pt x="225" y="75"/>
                  </a:lnTo>
                  <a:lnTo>
                    <a:pt x="225" y="70"/>
                  </a:lnTo>
                  <a:lnTo>
                    <a:pt x="226" y="65"/>
                  </a:lnTo>
                  <a:lnTo>
                    <a:pt x="227" y="61"/>
                  </a:lnTo>
                  <a:lnTo>
                    <a:pt x="229" y="56"/>
                  </a:lnTo>
                  <a:lnTo>
                    <a:pt x="231" y="52"/>
                  </a:lnTo>
                  <a:lnTo>
                    <a:pt x="234" y="48"/>
                  </a:lnTo>
                  <a:lnTo>
                    <a:pt x="237" y="44"/>
                  </a:lnTo>
                  <a:lnTo>
                    <a:pt x="240" y="41"/>
                  </a:lnTo>
                  <a:lnTo>
                    <a:pt x="244" y="38"/>
                  </a:lnTo>
                  <a:lnTo>
                    <a:pt x="248" y="35"/>
                  </a:lnTo>
                  <a:lnTo>
                    <a:pt x="249" y="34"/>
                  </a:lnTo>
                  <a:lnTo>
                    <a:pt x="252" y="32"/>
                  </a:lnTo>
                  <a:lnTo>
                    <a:pt x="256" y="30"/>
                  </a:lnTo>
                  <a:lnTo>
                    <a:pt x="260" y="28"/>
                  </a:lnTo>
                  <a:lnTo>
                    <a:pt x="265" y="27"/>
                  </a:lnTo>
                  <a:lnTo>
                    <a:pt x="269" y="26"/>
                  </a:lnTo>
                  <a:lnTo>
                    <a:pt x="274" y="26"/>
                  </a:lnTo>
                  <a:lnTo>
                    <a:pt x="285" y="27"/>
                  </a:lnTo>
                  <a:lnTo>
                    <a:pt x="290" y="28"/>
                  </a:lnTo>
                  <a:lnTo>
                    <a:pt x="295" y="29"/>
                  </a:lnTo>
                  <a:lnTo>
                    <a:pt x="299" y="31"/>
                  </a:lnTo>
                  <a:lnTo>
                    <a:pt x="304" y="34"/>
                  </a:lnTo>
                  <a:lnTo>
                    <a:pt x="308" y="37"/>
                  </a:lnTo>
                  <a:lnTo>
                    <a:pt x="311" y="40"/>
                  </a:lnTo>
                  <a:lnTo>
                    <a:pt x="315" y="43"/>
                  </a:lnTo>
                  <a:lnTo>
                    <a:pt x="318" y="46"/>
                  </a:lnTo>
                  <a:lnTo>
                    <a:pt x="320" y="50"/>
                  </a:lnTo>
                  <a:lnTo>
                    <a:pt x="323" y="54"/>
                  </a:lnTo>
                  <a:lnTo>
                    <a:pt x="324" y="59"/>
                  </a:lnTo>
                  <a:lnTo>
                    <a:pt x="326" y="64"/>
                  </a:lnTo>
                  <a:lnTo>
                    <a:pt x="326" y="69"/>
                  </a:lnTo>
                  <a:lnTo>
                    <a:pt x="327" y="74"/>
                  </a:lnTo>
                  <a:lnTo>
                    <a:pt x="326" y="80"/>
                  </a:lnTo>
                  <a:lnTo>
                    <a:pt x="325" y="86"/>
                  </a:lnTo>
                  <a:lnTo>
                    <a:pt x="324" y="91"/>
                  </a:lnTo>
                  <a:lnTo>
                    <a:pt x="321" y="96"/>
                  </a:lnTo>
                  <a:lnTo>
                    <a:pt x="319" y="100"/>
                  </a:lnTo>
                  <a:lnTo>
                    <a:pt x="316" y="103"/>
                  </a:lnTo>
                  <a:lnTo>
                    <a:pt x="310" y="110"/>
                  </a:lnTo>
                  <a:lnTo>
                    <a:pt x="299" y="119"/>
                  </a:lnTo>
                  <a:lnTo>
                    <a:pt x="295" y="123"/>
                  </a:lnTo>
                  <a:lnTo>
                    <a:pt x="294" y="124"/>
                  </a:lnTo>
                  <a:lnTo>
                    <a:pt x="293" y="126"/>
                  </a:lnTo>
                  <a:lnTo>
                    <a:pt x="294" y="128"/>
                  </a:lnTo>
                  <a:lnTo>
                    <a:pt x="295" y="129"/>
                  </a:lnTo>
                  <a:lnTo>
                    <a:pt x="296" y="130"/>
                  </a:lnTo>
                  <a:lnTo>
                    <a:pt x="298" y="130"/>
                  </a:lnTo>
                  <a:lnTo>
                    <a:pt x="302" y="131"/>
                  </a:lnTo>
                  <a:lnTo>
                    <a:pt x="305" y="131"/>
                  </a:lnTo>
                  <a:lnTo>
                    <a:pt x="336" y="131"/>
                  </a:lnTo>
                  <a:lnTo>
                    <a:pt x="344" y="131"/>
                  </a:lnTo>
                  <a:lnTo>
                    <a:pt x="347" y="133"/>
                  </a:lnTo>
                  <a:lnTo>
                    <a:pt x="350" y="134"/>
                  </a:lnTo>
                  <a:lnTo>
                    <a:pt x="355" y="137"/>
                  </a:lnTo>
                  <a:lnTo>
                    <a:pt x="358" y="138"/>
                  </a:lnTo>
                  <a:lnTo>
                    <a:pt x="360" y="140"/>
                  </a:lnTo>
                  <a:lnTo>
                    <a:pt x="361" y="142"/>
                  </a:lnTo>
                  <a:lnTo>
                    <a:pt x="363" y="145"/>
                  </a:lnTo>
                  <a:lnTo>
                    <a:pt x="365" y="150"/>
                  </a:lnTo>
                  <a:lnTo>
                    <a:pt x="368" y="156"/>
                  </a:lnTo>
                  <a:lnTo>
                    <a:pt x="369" y="163"/>
                  </a:lnTo>
                  <a:lnTo>
                    <a:pt x="382" y="220"/>
                  </a:lnTo>
                  <a:lnTo>
                    <a:pt x="401" y="131"/>
                  </a:lnTo>
                  <a:lnTo>
                    <a:pt x="403" y="124"/>
                  </a:lnTo>
                  <a:lnTo>
                    <a:pt x="405" y="122"/>
                  </a:lnTo>
                  <a:lnTo>
                    <a:pt x="406" y="119"/>
                  </a:lnTo>
                  <a:lnTo>
                    <a:pt x="409" y="116"/>
                  </a:lnTo>
                  <a:lnTo>
                    <a:pt x="413" y="113"/>
                  </a:lnTo>
                  <a:lnTo>
                    <a:pt x="418" y="111"/>
                  </a:lnTo>
                  <a:lnTo>
                    <a:pt x="423" y="109"/>
                  </a:lnTo>
                  <a:lnTo>
                    <a:pt x="429" y="109"/>
                  </a:lnTo>
                  <a:lnTo>
                    <a:pt x="436" y="108"/>
                  </a:lnTo>
                  <a:lnTo>
                    <a:pt x="459" y="108"/>
                  </a:lnTo>
                  <a:lnTo>
                    <a:pt x="464" y="109"/>
                  </a:lnTo>
                  <a:lnTo>
                    <a:pt x="470" y="109"/>
                  </a:lnTo>
                  <a:lnTo>
                    <a:pt x="472" y="108"/>
                  </a:lnTo>
                  <a:lnTo>
                    <a:pt x="474" y="107"/>
                  </a:lnTo>
                  <a:lnTo>
                    <a:pt x="476" y="105"/>
                  </a:lnTo>
                  <a:lnTo>
                    <a:pt x="476" y="103"/>
                  </a:lnTo>
                  <a:lnTo>
                    <a:pt x="476" y="101"/>
                  </a:lnTo>
                  <a:lnTo>
                    <a:pt x="475" y="99"/>
                  </a:lnTo>
                  <a:lnTo>
                    <a:pt x="472" y="97"/>
                  </a:lnTo>
                  <a:lnTo>
                    <a:pt x="464" y="91"/>
                  </a:lnTo>
                  <a:lnTo>
                    <a:pt x="461" y="89"/>
                  </a:lnTo>
                  <a:lnTo>
                    <a:pt x="459" y="87"/>
                  </a:lnTo>
                  <a:lnTo>
                    <a:pt x="455" y="83"/>
                  </a:lnTo>
                  <a:lnTo>
                    <a:pt x="452" y="78"/>
                  </a:lnTo>
                  <a:lnTo>
                    <a:pt x="449" y="73"/>
                  </a:lnTo>
                  <a:lnTo>
                    <a:pt x="447" y="68"/>
                  </a:lnTo>
                  <a:lnTo>
                    <a:pt x="445" y="62"/>
                  </a:lnTo>
                  <a:lnTo>
                    <a:pt x="445" y="56"/>
                  </a:lnTo>
                  <a:lnTo>
                    <a:pt x="444" y="51"/>
                  </a:lnTo>
                  <a:lnTo>
                    <a:pt x="444" y="46"/>
                  </a:lnTo>
                  <a:lnTo>
                    <a:pt x="445" y="41"/>
                  </a:lnTo>
                  <a:lnTo>
                    <a:pt x="446" y="36"/>
                  </a:lnTo>
                  <a:lnTo>
                    <a:pt x="448" y="30"/>
                  </a:lnTo>
                  <a:lnTo>
                    <a:pt x="452" y="22"/>
                  </a:lnTo>
                  <a:lnTo>
                    <a:pt x="455" y="18"/>
                  </a:lnTo>
                  <a:lnTo>
                    <a:pt x="458" y="14"/>
                  </a:lnTo>
                  <a:lnTo>
                    <a:pt x="461" y="11"/>
                  </a:lnTo>
                  <a:lnTo>
                    <a:pt x="465" y="8"/>
                  </a:lnTo>
                  <a:lnTo>
                    <a:pt x="469" y="6"/>
                  </a:lnTo>
                  <a:lnTo>
                    <a:pt x="473" y="4"/>
                  </a:lnTo>
                  <a:lnTo>
                    <a:pt x="478" y="2"/>
                  </a:lnTo>
                  <a:lnTo>
                    <a:pt x="484" y="1"/>
                  </a:lnTo>
                  <a:lnTo>
                    <a:pt x="489" y="0"/>
                  </a:lnTo>
                  <a:lnTo>
                    <a:pt x="494" y="0"/>
                  </a:lnTo>
                  <a:lnTo>
                    <a:pt x="499" y="0"/>
                  </a:lnTo>
                  <a:lnTo>
                    <a:pt x="504" y="1"/>
                  </a:lnTo>
                  <a:lnTo>
                    <a:pt x="509" y="2"/>
                  </a:lnTo>
                  <a:lnTo>
                    <a:pt x="513" y="4"/>
                  </a:lnTo>
                  <a:lnTo>
                    <a:pt x="518" y="6"/>
                  </a:lnTo>
                  <a:lnTo>
                    <a:pt x="522" y="8"/>
                  </a:lnTo>
                  <a:lnTo>
                    <a:pt x="526" y="11"/>
                  </a:lnTo>
                  <a:lnTo>
                    <a:pt x="531" y="14"/>
                  </a:lnTo>
                  <a:lnTo>
                    <a:pt x="534" y="18"/>
                  </a:lnTo>
                  <a:lnTo>
                    <a:pt x="537" y="21"/>
                  </a:lnTo>
                  <a:lnTo>
                    <a:pt x="540" y="26"/>
                  </a:lnTo>
                  <a:lnTo>
                    <a:pt x="542" y="30"/>
                  </a:lnTo>
                  <a:lnTo>
                    <a:pt x="543" y="35"/>
                  </a:lnTo>
                  <a:lnTo>
                    <a:pt x="545" y="40"/>
                  </a:lnTo>
                  <a:lnTo>
                    <a:pt x="546" y="45"/>
                  </a:lnTo>
                  <a:lnTo>
                    <a:pt x="546" y="50"/>
                  </a:lnTo>
                  <a:lnTo>
                    <a:pt x="546" y="56"/>
                  </a:lnTo>
                  <a:lnTo>
                    <a:pt x="545" y="62"/>
                  </a:lnTo>
                  <a:lnTo>
                    <a:pt x="543" y="68"/>
                  </a:lnTo>
                  <a:lnTo>
                    <a:pt x="541" y="73"/>
                  </a:lnTo>
                  <a:lnTo>
                    <a:pt x="538" y="78"/>
                  </a:lnTo>
                  <a:lnTo>
                    <a:pt x="534" y="83"/>
                  </a:lnTo>
                  <a:lnTo>
                    <a:pt x="530" y="87"/>
                  </a:lnTo>
                  <a:lnTo>
                    <a:pt x="524" y="91"/>
                  </a:lnTo>
                  <a:lnTo>
                    <a:pt x="516" y="96"/>
                  </a:lnTo>
                  <a:lnTo>
                    <a:pt x="514" y="97"/>
                  </a:lnTo>
                  <a:lnTo>
                    <a:pt x="513" y="99"/>
                  </a:lnTo>
                  <a:lnTo>
                    <a:pt x="512" y="100"/>
                  </a:lnTo>
                  <a:lnTo>
                    <a:pt x="511" y="102"/>
                  </a:lnTo>
                  <a:lnTo>
                    <a:pt x="512" y="104"/>
                  </a:lnTo>
                  <a:lnTo>
                    <a:pt x="513" y="106"/>
                  </a:lnTo>
                  <a:lnTo>
                    <a:pt x="515" y="107"/>
                  </a:lnTo>
                  <a:lnTo>
                    <a:pt x="517" y="108"/>
                  </a:lnTo>
                  <a:lnTo>
                    <a:pt x="521" y="108"/>
                  </a:lnTo>
                  <a:lnTo>
                    <a:pt x="525" y="108"/>
                  </a:lnTo>
                  <a:lnTo>
                    <a:pt x="559" y="108"/>
                  </a:lnTo>
                  <a:lnTo>
                    <a:pt x="562" y="109"/>
                  </a:lnTo>
                  <a:lnTo>
                    <a:pt x="566" y="109"/>
                  </a:lnTo>
                  <a:lnTo>
                    <a:pt x="568" y="110"/>
                  </a:lnTo>
                  <a:lnTo>
                    <a:pt x="571" y="111"/>
                  </a:lnTo>
                  <a:lnTo>
                    <a:pt x="573" y="112"/>
                  </a:lnTo>
                  <a:lnTo>
                    <a:pt x="576" y="114"/>
                  </a:lnTo>
                  <a:lnTo>
                    <a:pt x="580" y="118"/>
                  </a:lnTo>
                  <a:lnTo>
                    <a:pt x="583" y="122"/>
                  </a:lnTo>
                  <a:lnTo>
                    <a:pt x="585" y="128"/>
                  </a:lnTo>
                  <a:lnTo>
                    <a:pt x="587" y="134"/>
                  </a:lnTo>
                  <a:lnTo>
                    <a:pt x="588" y="141"/>
                  </a:lnTo>
                  <a:lnTo>
                    <a:pt x="605" y="239"/>
                  </a:lnTo>
                  <a:lnTo>
                    <a:pt x="568" y="239"/>
                  </a:lnTo>
                  <a:lnTo>
                    <a:pt x="559" y="197"/>
                  </a:lnTo>
                  <a:lnTo>
                    <a:pt x="549" y="239"/>
                  </a:lnTo>
                  <a:lnTo>
                    <a:pt x="436" y="239"/>
                  </a:lnTo>
                  <a:lnTo>
                    <a:pt x="426" y="197"/>
                  </a:lnTo>
                  <a:lnTo>
                    <a:pt x="416" y="239"/>
                  </a:lnTo>
                  <a:lnTo>
                    <a:pt x="347" y="240"/>
                  </a:lnTo>
                  <a:lnTo>
                    <a:pt x="342" y="220"/>
                  </a:lnTo>
                  <a:lnTo>
                    <a:pt x="336" y="240"/>
                  </a:lnTo>
                  <a:lnTo>
                    <a:pt x="306" y="244"/>
                  </a:lnTo>
                  <a:lnTo>
                    <a:pt x="277" y="248"/>
                  </a:lnTo>
                  <a:lnTo>
                    <a:pt x="248" y="254"/>
                  </a:lnTo>
                  <a:lnTo>
                    <a:pt x="219" y="260"/>
                  </a:lnTo>
                  <a:lnTo>
                    <a:pt x="209" y="226"/>
                  </a:lnTo>
                  <a:lnTo>
                    <a:pt x="200" y="265"/>
                  </a:lnTo>
                  <a:lnTo>
                    <a:pt x="183" y="269"/>
                  </a:lnTo>
                  <a:lnTo>
                    <a:pt x="165" y="274"/>
                  </a:lnTo>
                  <a:lnTo>
                    <a:pt x="148" y="281"/>
                  </a:lnTo>
                  <a:lnTo>
                    <a:pt x="140" y="284"/>
                  </a:lnTo>
                  <a:lnTo>
                    <a:pt x="131" y="288"/>
                  </a:lnTo>
                  <a:lnTo>
                    <a:pt x="124" y="265"/>
                  </a:lnTo>
                  <a:lnTo>
                    <a:pt x="119" y="293"/>
                  </a:lnTo>
                  <a:lnTo>
                    <a:pt x="106" y="300"/>
                  </a:lnTo>
                  <a:lnTo>
                    <a:pt x="93" y="308"/>
                  </a:lnTo>
                  <a:lnTo>
                    <a:pt x="79" y="316"/>
                  </a:lnTo>
                  <a:lnTo>
                    <a:pt x="67" y="325"/>
                  </a:lnTo>
                  <a:lnTo>
                    <a:pt x="56" y="335"/>
                  </a:lnTo>
                  <a:lnTo>
                    <a:pt x="51" y="340"/>
                  </a:lnTo>
                  <a:lnTo>
                    <a:pt x="46" y="346"/>
                  </a:lnTo>
                  <a:lnTo>
                    <a:pt x="40" y="351"/>
                  </a:lnTo>
                  <a:lnTo>
                    <a:pt x="36" y="357"/>
                  </a:lnTo>
                  <a:lnTo>
                    <a:pt x="30" y="363"/>
                  </a:lnTo>
                  <a:lnTo>
                    <a:pt x="26" y="369"/>
                  </a:lnTo>
                  <a:lnTo>
                    <a:pt x="16" y="387"/>
                  </a:lnTo>
                  <a:lnTo>
                    <a:pt x="13" y="392"/>
                  </a:lnTo>
                  <a:lnTo>
                    <a:pt x="10" y="397"/>
                  </a:lnTo>
                  <a:lnTo>
                    <a:pt x="7" y="400"/>
                  </a:lnTo>
                  <a:lnTo>
                    <a:pt x="6" y="401"/>
                  </a:lnTo>
                  <a:lnTo>
                    <a:pt x="4" y="401"/>
                  </a:lnTo>
                  <a:lnTo>
                    <a:pt x="3" y="401"/>
                  </a:lnTo>
                  <a:lnTo>
                    <a:pt x="1" y="400"/>
                  </a:lnTo>
                  <a:lnTo>
                    <a:pt x="1" y="399"/>
                  </a:lnTo>
                  <a:lnTo>
                    <a:pt x="0" y="397"/>
                  </a:lnTo>
                  <a:lnTo>
                    <a:pt x="0" y="393"/>
                  </a:lnTo>
                  <a:lnTo>
                    <a:pt x="0" y="390"/>
                  </a:lnTo>
                  <a:lnTo>
                    <a:pt x="0" y="1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 b="0">
                <a:solidFill>
                  <a:srgbClr val="414142"/>
                </a:solidFill>
                <a:latin typeface="+mn-lt"/>
                <a:cs typeface="+mn-cs"/>
              </a:endParaRPr>
            </a:p>
          </p:txBody>
        </p:sp>
        <p:sp>
          <p:nvSpPr>
            <p:cNvPr id="296133" name="Freeform 399"/>
            <p:cNvSpPr>
              <a:spLocks/>
            </p:cNvSpPr>
            <p:nvPr/>
          </p:nvSpPr>
          <p:spPr bwMode="auto">
            <a:xfrm>
              <a:off x="2259" y="1633"/>
              <a:ext cx="245" cy="254"/>
            </a:xfrm>
            <a:custGeom>
              <a:avLst/>
              <a:gdLst>
                <a:gd name="T0" fmla="*/ 24 w 245"/>
                <a:gd name="T1" fmla="*/ 145 h 254"/>
                <a:gd name="T2" fmla="*/ 28 w 245"/>
                <a:gd name="T3" fmla="*/ 134 h 254"/>
                <a:gd name="T4" fmla="*/ 33 w 245"/>
                <a:gd name="T5" fmla="*/ 127 h 254"/>
                <a:gd name="T6" fmla="*/ 39 w 245"/>
                <a:gd name="T7" fmla="*/ 123 h 254"/>
                <a:gd name="T8" fmla="*/ 50 w 245"/>
                <a:gd name="T9" fmla="*/ 120 h 254"/>
                <a:gd name="T10" fmla="*/ 70 w 245"/>
                <a:gd name="T11" fmla="*/ 119 h 254"/>
                <a:gd name="T12" fmla="*/ 90 w 245"/>
                <a:gd name="T13" fmla="*/ 120 h 254"/>
                <a:gd name="T14" fmla="*/ 102 w 245"/>
                <a:gd name="T15" fmla="*/ 119 h 254"/>
                <a:gd name="T16" fmla="*/ 106 w 245"/>
                <a:gd name="T17" fmla="*/ 117 h 254"/>
                <a:gd name="T18" fmla="*/ 108 w 245"/>
                <a:gd name="T19" fmla="*/ 113 h 254"/>
                <a:gd name="T20" fmla="*/ 106 w 245"/>
                <a:gd name="T21" fmla="*/ 110 h 254"/>
                <a:gd name="T22" fmla="*/ 95 w 245"/>
                <a:gd name="T23" fmla="*/ 101 h 254"/>
                <a:gd name="T24" fmla="*/ 81 w 245"/>
                <a:gd name="T25" fmla="*/ 88 h 254"/>
                <a:gd name="T26" fmla="*/ 75 w 245"/>
                <a:gd name="T27" fmla="*/ 80 h 254"/>
                <a:gd name="T28" fmla="*/ 70 w 245"/>
                <a:gd name="T29" fmla="*/ 69 h 254"/>
                <a:gd name="T30" fmla="*/ 69 w 245"/>
                <a:gd name="T31" fmla="*/ 56 h 254"/>
                <a:gd name="T32" fmla="*/ 70 w 245"/>
                <a:gd name="T33" fmla="*/ 45 h 254"/>
                <a:gd name="T34" fmla="*/ 73 w 245"/>
                <a:gd name="T35" fmla="*/ 35 h 254"/>
                <a:gd name="T36" fmla="*/ 77 w 245"/>
                <a:gd name="T37" fmla="*/ 26 h 254"/>
                <a:gd name="T38" fmla="*/ 84 w 245"/>
                <a:gd name="T39" fmla="*/ 16 h 254"/>
                <a:gd name="T40" fmla="*/ 91 w 245"/>
                <a:gd name="T41" fmla="*/ 10 h 254"/>
                <a:gd name="T42" fmla="*/ 98 w 245"/>
                <a:gd name="T43" fmla="*/ 6 h 254"/>
                <a:gd name="T44" fmla="*/ 107 w 245"/>
                <a:gd name="T45" fmla="*/ 3 h 254"/>
                <a:gd name="T46" fmla="*/ 117 w 245"/>
                <a:gd name="T47" fmla="*/ 0 h 254"/>
                <a:gd name="T48" fmla="*/ 128 w 245"/>
                <a:gd name="T49" fmla="*/ 0 h 254"/>
                <a:gd name="T50" fmla="*/ 139 w 245"/>
                <a:gd name="T51" fmla="*/ 2 h 254"/>
                <a:gd name="T52" fmla="*/ 149 w 245"/>
                <a:gd name="T53" fmla="*/ 6 h 254"/>
                <a:gd name="T54" fmla="*/ 159 w 245"/>
                <a:gd name="T55" fmla="*/ 12 h 254"/>
                <a:gd name="T56" fmla="*/ 166 w 245"/>
                <a:gd name="T57" fmla="*/ 20 h 254"/>
                <a:gd name="T58" fmla="*/ 172 w 245"/>
                <a:gd name="T59" fmla="*/ 28 h 254"/>
                <a:gd name="T60" fmla="*/ 174 w 245"/>
                <a:gd name="T61" fmla="*/ 33 h 254"/>
                <a:gd name="T62" fmla="*/ 178 w 245"/>
                <a:gd name="T63" fmla="*/ 43 h 254"/>
                <a:gd name="T64" fmla="*/ 178 w 245"/>
                <a:gd name="T65" fmla="*/ 49 h 254"/>
                <a:gd name="T66" fmla="*/ 178 w 245"/>
                <a:gd name="T67" fmla="*/ 61 h 254"/>
                <a:gd name="T68" fmla="*/ 175 w 245"/>
                <a:gd name="T69" fmla="*/ 74 h 254"/>
                <a:gd name="T70" fmla="*/ 170 w 245"/>
                <a:gd name="T71" fmla="*/ 84 h 254"/>
                <a:gd name="T72" fmla="*/ 160 w 245"/>
                <a:gd name="T73" fmla="*/ 96 h 254"/>
                <a:gd name="T74" fmla="*/ 146 w 245"/>
                <a:gd name="T75" fmla="*/ 107 h 254"/>
                <a:gd name="T76" fmla="*/ 141 w 245"/>
                <a:gd name="T77" fmla="*/ 112 h 254"/>
                <a:gd name="T78" fmla="*/ 141 w 245"/>
                <a:gd name="T79" fmla="*/ 114 h 254"/>
                <a:gd name="T80" fmla="*/ 142 w 245"/>
                <a:gd name="T81" fmla="*/ 117 h 254"/>
                <a:gd name="T82" fmla="*/ 145 w 245"/>
                <a:gd name="T83" fmla="*/ 119 h 254"/>
                <a:gd name="T84" fmla="*/ 156 w 245"/>
                <a:gd name="T85" fmla="*/ 119 h 254"/>
                <a:gd name="T86" fmla="*/ 168 w 245"/>
                <a:gd name="T87" fmla="*/ 119 h 254"/>
                <a:gd name="T88" fmla="*/ 194 w 245"/>
                <a:gd name="T89" fmla="*/ 120 h 254"/>
                <a:gd name="T90" fmla="*/ 205 w 245"/>
                <a:gd name="T91" fmla="*/ 122 h 254"/>
                <a:gd name="T92" fmla="*/ 212 w 245"/>
                <a:gd name="T93" fmla="*/ 126 h 254"/>
                <a:gd name="T94" fmla="*/ 220 w 245"/>
                <a:gd name="T95" fmla="*/ 135 h 254"/>
                <a:gd name="T96" fmla="*/ 224 w 245"/>
                <a:gd name="T97" fmla="*/ 148 h 254"/>
                <a:gd name="T98" fmla="*/ 205 w 245"/>
                <a:gd name="T99" fmla="*/ 254 h 254"/>
                <a:gd name="T100" fmla="*/ 190 w 245"/>
                <a:gd name="T101" fmla="*/ 234 h 254"/>
                <a:gd name="T102" fmla="*/ 187 w 245"/>
                <a:gd name="T103" fmla="*/ 254 h 254"/>
                <a:gd name="T104" fmla="*/ 59 w 245"/>
                <a:gd name="T105" fmla="*/ 245 h 254"/>
                <a:gd name="T106" fmla="*/ 54 w 245"/>
                <a:gd name="T107" fmla="*/ 226 h 254"/>
                <a:gd name="T108" fmla="*/ 43 w 245"/>
                <a:gd name="T109" fmla="*/ 254 h 25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5"/>
                <a:gd name="T166" fmla="*/ 0 h 254"/>
                <a:gd name="T167" fmla="*/ 245 w 245"/>
                <a:gd name="T168" fmla="*/ 254 h 25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5" h="254">
                  <a:moveTo>
                    <a:pt x="0" y="254"/>
                  </a:moveTo>
                  <a:lnTo>
                    <a:pt x="24" y="145"/>
                  </a:lnTo>
                  <a:lnTo>
                    <a:pt x="26" y="139"/>
                  </a:lnTo>
                  <a:lnTo>
                    <a:pt x="28" y="134"/>
                  </a:lnTo>
                  <a:lnTo>
                    <a:pt x="31" y="129"/>
                  </a:lnTo>
                  <a:lnTo>
                    <a:pt x="33" y="127"/>
                  </a:lnTo>
                  <a:lnTo>
                    <a:pt x="34" y="126"/>
                  </a:lnTo>
                  <a:lnTo>
                    <a:pt x="39" y="123"/>
                  </a:lnTo>
                  <a:lnTo>
                    <a:pt x="44" y="121"/>
                  </a:lnTo>
                  <a:lnTo>
                    <a:pt x="50" y="120"/>
                  </a:lnTo>
                  <a:lnTo>
                    <a:pt x="57" y="119"/>
                  </a:lnTo>
                  <a:lnTo>
                    <a:pt x="70" y="119"/>
                  </a:lnTo>
                  <a:lnTo>
                    <a:pt x="78" y="120"/>
                  </a:lnTo>
                  <a:lnTo>
                    <a:pt x="90" y="120"/>
                  </a:lnTo>
                  <a:lnTo>
                    <a:pt x="96" y="120"/>
                  </a:lnTo>
                  <a:lnTo>
                    <a:pt x="102" y="119"/>
                  </a:lnTo>
                  <a:lnTo>
                    <a:pt x="104" y="118"/>
                  </a:lnTo>
                  <a:lnTo>
                    <a:pt x="106" y="117"/>
                  </a:lnTo>
                  <a:lnTo>
                    <a:pt x="108" y="115"/>
                  </a:lnTo>
                  <a:lnTo>
                    <a:pt x="108" y="113"/>
                  </a:lnTo>
                  <a:lnTo>
                    <a:pt x="107" y="111"/>
                  </a:lnTo>
                  <a:lnTo>
                    <a:pt x="106" y="110"/>
                  </a:lnTo>
                  <a:lnTo>
                    <a:pt x="101" y="106"/>
                  </a:lnTo>
                  <a:lnTo>
                    <a:pt x="95" y="101"/>
                  </a:lnTo>
                  <a:lnTo>
                    <a:pt x="88" y="95"/>
                  </a:lnTo>
                  <a:lnTo>
                    <a:pt x="81" y="88"/>
                  </a:lnTo>
                  <a:lnTo>
                    <a:pt x="77" y="84"/>
                  </a:lnTo>
                  <a:lnTo>
                    <a:pt x="75" y="80"/>
                  </a:lnTo>
                  <a:lnTo>
                    <a:pt x="72" y="75"/>
                  </a:lnTo>
                  <a:lnTo>
                    <a:pt x="70" y="69"/>
                  </a:lnTo>
                  <a:lnTo>
                    <a:pt x="69" y="63"/>
                  </a:lnTo>
                  <a:lnTo>
                    <a:pt x="69" y="56"/>
                  </a:lnTo>
                  <a:lnTo>
                    <a:pt x="69" y="51"/>
                  </a:lnTo>
                  <a:lnTo>
                    <a:pt x="70" y="45"/>
                  </a:lnTo>
                  <a:lnTo>
                    <a:pt x="71" y="40"/>
                  </a:lnTo>
                  <a:lnTo>
                    <a:pt x="73" y="35"/>
                  </a:lnTo>
                  <a:lnTo>
                    <a:pt x="75" y="30"/>
                  </a:lnTo>
                  <a:lnTo>
                    <a:pt x="77" y="26"/>
                  </a:lnTo>
                  <a:lnTo>
                    <a:pt x="80" y="21"/>
                  </a:lnTo>
                  <a:lnTo>
                    <a:pt x="84" y="16"/>
                  </a:lnTo>
                  <a:lnTo>
                    <a:pt x="87" y="13"/>
                  </a:lnTo>
                  <a:lnTo>
                    <a:pt x="91" y="10"/>
                  </a:lnTo>
                  <a:lnTo>
                    <a:pt x="96" y="7"/>
                  </a:lnTo>
                  <a:lnTo>
                    <a:pt x="98" y="6"/>
                  </a:lnTo>
                  <a:lnTo>
                    <a:pt x="101" y="5"/>
                  </a:lnTo>
                  <a:lnTo>
                    <a:pt x="107" y="3"/>
                  </a:lnTo>
                  <a:lnTo>
                    <a:pt x="112" y="1"/>
                  </a:lnTo>
                  <a:lnTo>
                    <a:pt x="117" y="0"/>
                  </a:lnTo>
                  <a:lnTo>
                    <a:pt x="123" y="0"/>
                  </a:lnTo>
                  <a:lnTo>
                    <a:pt x="128" y="0"/>
                  </a:lnTo>
                  <a:lnTo>
                    <a:pt x="134" y="1"/>
                  </a:lnTo>
                  <a:lnTo>
                    <a:pt x="139" y="2"/>
                  </a:lnTo>
                  <a:lnTo>
                    <a:pt x="144" y="4"/>
                  </a:lnTo>
                  <a:lnTo>
                    <a:pt x="149" y="6"/>
                  </a:lnTo>
                  <a:lnTo>
                    <a:pt x="153" y="9"/>
                  </a:lnTo>
                  <a:lnTo>
                    <a:pt x="159" y="12"/>
                  </a:lnTo>
                  <a:lnTo>
                    <a:pt x="163" y="15"/>
                  </a:lnTo>
                  <a:lnTo>
                    <a:pt x="166" y="20"/>
                  </a:lnTo>
                  <a:lnTo>
                    <a:pt x="169" y="24"/>
                  </a:lnTo>
                  <a:lnTo>
                    <a:pt x="172" y="28"/>
                  </a:lnTo>
                  <a:lnTo>
                    <a:pt x="173" y="31"/>
                  </a:lnTo>
                  <a:lnTo>
                    <a:pt x="174" y="33"/>
                  </a:lnTo>
                  <a:lnTo>
                    <a:pt x="176" y="38"/>
                  </a:lnTo>
                  <a:lnTo>
                    <a:pt x="178" y="43"/>
                  </a:lnTo>
                  <a:lnTo>
                    <a:pt x="178" y="46"/>
                  </a:lnTo>
                  <a:lnTo>
                    <a:pt x="178" y="49"/>
                  </a:lnTo>
                  <a:lnTo>
                    <a:pt x="179" y="54"/>
                  </a:lnTo>
                  <a:lnTo>
                    <a:pt x="178" y="61"/>
                  </a:lnTo>
                  <a:lnTo>
                    <a:pt x="177" y="68"/>
                  </a:lnTo>
                  <a:lnTo>
                    <a:pt x="175" y="74"/>
                  </a:lnTo>
                  <a:lnTo>
                    <a:pt x="173" y="79"/>
                  </a:lnTo>
                  <a:lnTo>
                    <a:pt x="170" y="84"/>
                  </a:lnTo>
                  <a:lnTo>
                    <a:pt x="167" y="88"/>
                  </a:lnTo>
                  <a:lnTo>
                    <a:pt x="160" y="96"/>
                  </a:lnTo>
                  <a:lnTo>
                    <a:pt x="152" y="102"/>
                  </a:lnTo>
                  <a:lnTo>
                    <a:pt x="146" y="107"/>
                  </a:lnTo>
                  <a:lnTo>
                    <a:pt x="142" y="110"/>
                  </a:lnTo>
                  <a:lnTo>
                    <a:pt x="141" y="112"/>
                  </a:lnTo>
                  <a:lnTo>
                    <a:pt x="140" y="113"/>
                  </a:lnTo>
                  <a:lnTo>
                    <a:pt x="141" y="114"/>
                  </a:lnTo>
                  <a:lnTo>
                    <a:pt x="141" y="115"/>
                  </a:lnTo>
                  <a:lnTo>
                    <a:pt x="142" y="117"/>
                  </a:lnTo>
                  <a:lnTo>
                    <a:pt x="143" y="118"/>
                  </a:lnTo>
                  <a:lnTo>
                    <a:pt x="145" y="119"/>
                  </a:lnTo>
                  <a:lnTo>
                    <a:pt x="149" y="119"/>
                  </a:lnTo>
                  <a:lnTo>
                    <a:pt x="156" y="119"/>
                  </a:lnTo>
                  <a:lnTo>
                    <a:pt x="161" y="119"/>
                  </a:lnTo>
                  <a:lnTo>
                    <a:pt x="168" y="119"/>
                  </a:lnTo>
                  <a:lnTo>
                    <a:pt x="187" y="119"/>
                  </a:lnTo>
                  <a:lnTo>
                    <a:pt x="194" y="120"/>
                  </a:lnTo>
                  <a:lnTo>
                    <a:pt x="201" y="121"/>
                  </a:lnTo>
                  <a:lnTo>
                    <a:pt x="205" y="122"/>
                  </a:lnTo>
                  <a:lnTo>
                    <a:pt x="207" y="123"/>
                  </a:lnTo>
                  <a:lnTo>
                    <a:pt x="212" y="126"/>
                  </a:lnTo>
                  <a:lnTo>
                    <a:pt x="216" y="130"/>
                  </a:lnTo>
                  <a:lnTo>
                    <a:pt x="220" y="135"/>
                  </a:lnTo>
                  <a:lnTo>
                    <a:pt x="222" y="141"/>
                  </a:lnTo>
                  <a:lnTo>
                    <a:pt x="224" y="148"/>
                  </a:lnTo>
                  <a:lnTo>
                    <a:pt x="245" y="254"/>
                  </a:lnTo>
                  <a:lnTo>
                    <a:pt x="205" y="254"/>
                  </a:lnTo>
                  <a:lnTo>
                    <a:pt x="196" y="214"/>
                  </a:lnTo>
                  <a:lnTo>
                    <a:pt x="190" y="234"/>
                  </a:lnTo>
                  <a:lnTo>
                    <a:pt x="188" y="244"/>
                  </a:lnTo>
                  <a:lnTo>
                    <a:pt x="187" y="254"/>
                  </a:lnTo>
                  <a:lnTo>
                    <a:pt x="61" y="254"/>
                  </a:lnTo>
                  <a:lnTo>
                    <a:pt x="59" y="245"/>
                  </a:lnTo>
                  <a:lnTo>
                    <a:pt x="57" y="235"/>
                  </a:lnTo>
                  <a:lnTo>
                    <a:pt x="54" y="226"/>
                  </a:lnTo>
                  <a:lnTo>
                    <a:pt x="51" y="218"/>
                  </a:lnTo>
                  <a:lnTo>
                    <a:pt x="43" y="254"/>
                  </a:lnTo>
                  <a:lnTo>
                    <a:pt x="0" y="2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 b="0">
                <a:solidFill>
                  <a:srgbClr val="414142"/>
                </a:solidFill>
                <a:latin typeface="+mn-lt"/>
                <a:cs typeface="+mn-cs"/>
              </a:endParaRPr>
            </a:p>
          </p:txBody>
        </p:sp>
        <p:sp>
          <p:nvSpPr>
            <p:cNvPr id="296134" name="Freeform 400"/>
            <p:cNvSpPr>
              <a:spLocks/>
            </p:cNvSpPr>
            <p:nvPr/>
          </p:nvSpPr>
          <p:spPr bwMode="auto">
            <a:xfrm>
              <a:off x="2545" y="1633"/>
              <a:ext cx="245" cy="254"/>
            </a:xfrm>
            <a:custGeom>
              <a:avLst/>
              <a:gdLst>
                <a:gd name="T0" fmla="*/ 22 w 245"/>
                <a:gd name="T1" fmla="*/ 145 h 254"/>
                <a:gd name="T2" fmla="*/ 27 w 245"/>
                <a:gd name="T3" fmla="*/ 134 h 254"/>
                <a:gd name="T4" fmla="*/ 31 w 245"/>
                <a:gd name="T5" fmla="*/ 127 h 254"/>
                <a:gd name="T6" fmla="*/ 38 w 245"/>
                <a:gd name="T7" fmla="*/ 123 h 254"/>
                <a:gd name="T8" fmla="*/ 46 w 245"/>
                <a:gd name="T9" fmla="*/ 120 h 254"/>
                <a:gd name="T10" fmla="*/ 55 w 245"/>
                <a:gd name="T11" fmla="*/ 119 h 254"/>
                <a:gd name="T12" fmla="*/ 77 w 245"/>
                <a:gd name="T13" fmla="*/ 120 h 254"/>
                <a:gd name="T14" fmla="*/ 96 w 245"/>
                <a:gd name="T15" fmla="*/ 120 h 254"/>
                <a:gd name="T16" fmla="*/ 103 w 245"/>
                <a:gd name="T17" fmla="*/ 118 h 254"/>
                <a:gd name="T18" fmla="*/ 106 w 245"/>
                <a:gd name="T19" fmla="*/ 115 h 254"/>
                <a:gd name="T20" fmla="*/ 106 w 245"/>
                <a:gd name="T21" fmla="*/ 111 h 254"/>
                <a:gd name="T22" fmla="*/ 100 w 245"/>
                <a:gd name="T23" fmla="*/ 106 h 254"/>
                <a:gd name="T24" fmla="*/ 87 w 245"/>
                <a:gd name="T25" fmla="*/ 95 h 254"/>
                <a:gd name="T26" fmla="*/ 77 w 245"/>
                <a:gd name="T27" fmla="*/ 84 h 254"/>
                <a:gd name="T28" fmla="*/ 71 w 245"/>
                <a:gd name="T29" fmla="*/ 75 h 254"/>
                <a:gd name="T30" fmla="*/ 68 w 245"/>
                <a:gd name="T31" fmla="*/ 63 h 254"/>
                <a:gd name="T32" fmla="*/ 68 w 245"/>
                <a:gd name="T33" fmla="*/ 51 h 254"/>
                <a:gd name="T34" fmla="*/ 70 w 245"/>
                <a:gd name="T35" fmla="*/ 40 h 254"/>
                <a:gd name="T36" fmla="*/ 74 w 245"/>
                <a:gd name="T37" fmla="*/ 30 h 254"/>
                <a:gd name="T38" fmla="*/ 80 w 245"/>
                <a:gd name="T39" fmla="*/ 21 h 254"/>
                <a:gd name="T40" fmla="*/ 87 w 245"/>
                <a:gd name="T41" fmla="*/ 13 h 254"/>
                <a:gd name="T42" fmla="*/ 95 w 245"/>
                <a:gd name="T43" fmla="*/ 7 h 254"/>
                <a:gd name="T44" fmla="*/ 100 w 245"/>
                <a:gd name="T45" fmla="*/ 5 h 254"/>
                <a:gd name="T46" fmla="*/ 110 w 245"/>
                <a:gd name="T47" fmla="*/ 1 h 254"/>
                <a:gd name="T48" fmla="*/ 122 w 245"/>
                <a:gd name="T49" fmla="*/ 0 h 254"/>
                <a:gd name="T50" fmla="*/ 133 w 245"/>
                <a:gd name="T51" fmla="*/ 1 h 254"/>
                <a:gd name="T52" fmla="*/ 144 w 245"/>
                <a:gd name="T53" fmla="*/ 4 h 254"/>
                <a:gd name="T54" fmla="*/ 153 w 245"/>
                <a:gd name="T55" fmla="*/ 9 h 254"/>
                <a:gd name="T56" fmla="*/ 161 w 245"/>
                <a:gd name="T57" fmla="*/ 15 h 254"/>
                <a:gd name="T58" fmla="*/ 169 w 245"/>
                <a:gd name="T59" fmla="*/ 24 h 254"/>
                <a:gd name="T60" fmla="*/ 173 w 245"/>
                <a:gd name="T61" fmla="*/ 31 h 254"/>
                <a:gd name="T62" fmla="*/ 176 w 245"/>
                <a:gd name="T63" fmla="*/ 38 h 254"/>
                <a:gd name="T64" fmla="*/ 177 w 245"/>
                <a:gd name="T65" fmla="*/ 46 h 254"/>
                <a:gd name="T66" fmla="*/ 178 w 245"/>
                <a:gd name="T67" fmla="*/ 54 h 254"/>
                <a:gd name="T68" fmla="*/ 176 w 245"/>
                <a:gd name="T69" fmla="*/ 68 h 254"/>
                <a:gd name="T70" fmla="*/ 172 w 245"/>
                <a:gd name="T71" fmla="*/ 79 h 254"/>
                <a:gd name="T72" fmla="*/ 166 w 245"/>
                <a:gd name="T73" fmla="*/ 88 h 254"/>
                <a:gd name="T74" fmla="*/ 152 w 245"/>
                <a:gd name="T75" fmla="*/ 102 h 254"/>
                <a:gd name="T76" fmla="*/ 141 w 245"/>
                <a:gd name="T77" fmla="*/ 110 h 254"/>
                <a:gd name="T78" fmla="*/ 140 w 245"/>
                <a:gd name="T79" fmla="*/ 113 h 254"/>
                <a:gd name="T80" fmla="*/ 140 w 245"/>
                <a:gd name="T81" fmla="*/ 115 h 254"/>
                <a:gd name="T82" fmla="*/ 142 w 245"/>
                <a:gd name="T83" fmla="*/ 118 h 254"/>
                <a:gd name="T84" fmla="*/ 148 w 245"/>
                <a:gd name="T85" fmla="*/ 119 h 254"/>
                <a:gd name="T86" fmla="*/ 159 w 245"/>
                <a:gd name="T87" fmla="*/ 119 h 254"/>
                <a:gd name="T88" fmla="*/ 186 w 245"/>
                <a:gd name="T89" fmla="*/ 119 h 254"/>
                <a:gd name="T90" fmla="*/ 200 w 245"/>
                <a:gd name="T91" fmla="*/ 121 h 254"/>
                <a:gd name="T92" fmla="*/ 206 w 245"/>
                <a:gd name="T93" fmla="*/ 123 h 254"/>
                <a:gd name="T94" fmla="*/ 216 w 245"/>
                <a:gd name="T95" fmla="*/ 130 h 254"/>
                <a:gd name="T96" fmla="*/ 222 w 245"/>
                <a:gd name="T97" fmla="*/ 141 h 254"/>
                <a:gd name="T98" fmla="*/ 245 w 245"/>
                <a:gd name="T99" fmla="*/ 254 h 254"/>
                <a:gd name="T100" fmla="*/ 195 w 245"/>
                <a:gd name="T101" fmla="*/ 214 h 254"/>
                <a:gd name="T102" fmla="*/ 188 w 245"/>
                <a:gd name="T103" fmla="*/ 244 h 254"/>
                <a:gd name="T104" fmla="*/ 59 w 245"/>
                <a:gd name="T105" fmla="*/ 254 h 254"/>
                <a:gd name="T106" fmla="*/ 53 w 245"/>
                <a:gd name="T107" fmla="*/ 226 h 254"/>
                <a:gd name="T108" fmla="*/ 43 w 245"/>
                <a:gd name="T109" fmla="*/ 254 h 25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5"/>
                <a:gd name="T166" fmla="*/ 0 h 254"/>
                <a:gd name="T167" fmla="*/ 245 w 245"/>
                <a:gd name="T168" fmla="*/ 254 h 25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5" h="254">
                  <a:moveTo>
                    <a:pt x="0" y="254"/>
                  </a:moveTo>
                  <a:lnTo>
                    <a:pt x="22" y="145"/>
                  </a:lnTo>
                  <a:lnTo>
                    <a:pt x="24" y="139"/>
                  </a:lnTo>
                  <a:lnTo>
                    <a:pt x="27" y="134"/>
                  </a:lnTo>
                  <a:lnTo>
                    <a:pt x="30" y="129"/>
                  </a:lnTo>
                  <a:lnTo>
                    <a:pt x="31" y="127"/>
                  </a:lnTo>
                  <a:lnTo>
                    <a:pt x="33" y="125"/>
                  </a:lnTo>
                  <a:lnTo>
                    <a:pt x="38" y="123"/>
                  </a:lnTo>
                  <a:lnTo>
                    <a:pt x="43" y="121"/>
                  </a:lnTo>
                  <a:lnTo>
                    <a:pt x="46" y="120"/>
                  </a:lnTo>
                  <a:lnTo>
                    <a:pt x="49" y="120"/>
                  </a:lnTo>
                  <a:lnTo>
                    <a:pt x="55" y="119"/>
                  </a:lnTo>
                  <a:lnTo>
                    <a:pt x="69" y="119"/>
                  </a:lnTo>
                  <a:lnTo>
                    <a:pt x="77" y="120"/>
                  </a:lnTo>
                  <a:lnTo>
                    <a:pt x="89" y="120"/>
                  </a:lnTo>
                  <a:lnTo>
                    <a:pt x="96" y="120"/>
                  </a:lnTo>
                  <a:lnTo>
                    <a:pt x="101" y="119"/>
                  </a:lnTo>
                  <a:lnTo>
                    <a:pt x="103" y="118"/>
                  </a:lnTo>
                  <a:lnTo>
                    <a:pt x="105" y="117"/>
                  </a:lnTo>
                  <a:lnTo>
                    <a:pt x="106" y="115"/>
                  </a:lnTo>
                  <a:lnTo>
                    <a:pt x="106" y="113"/>
                  </a:lnTo>
                  <a:lnTo>
                    <a:pt x="106" y="111"/>
                  </a:lnTo>
                  <a:lnTo>
                    <a:pt x="104" y="110"/>
                  </a:lnTo>
                  <a:lnTo>
                    <a:pt x="100" y="106"/>
                  </a:lnTo>
                  <a:lnTo>
                    <a:pt x="94" y="101"/>
                  </a:lnTo>
                  <a:lnTo>
                    <a:pt x="87" y="95"/>
                  </a:lnTo>
                  <a:lnTo>
                    <a:pt x="80" y="88"/>
                  </a:lnTo>
                  <a:lnTo>
                    <a:pt x="77" y="84"/>
                  </a:lnTo>
                  <a:lnTo>
                    <a:pt x="74" y="80"/>
                  </a:lnTo>
                  <a:lnTo>
                    <a:pt x="71" y="75"/>
                  </a:lnTo>
                  <a:lnTo>
                    <a:pt x="70" y="69"/>
                  </a:lnTo>
                  <a:lnTo>
                    <a:pt x="68" y="63"/>
                  </a:lnTo>
                  <a:lnTo>
                    <a:pt x="68" y="56"/>
                  </a:lnTo>
                  <a:lnTo>
                    <a:pt x="68" y="51"/>
                  </a:lnTo>
                  <a:lnTo>
                    <a:pt x="69" y="45"/>
                  </a:lnTo>
                  <a:lnTo>
                    <a:pt x="70" y="40"/>
                  </a:lnTo>
                  <a:lnTo>
                    <a:pt x="72" y="35"/>
                  </a:lnTo>
                  <a:lnTo>
                    <a:pt x="74" y="30"/>
                  </a:lnTo>
                  <a:lnTo>
                    <a:pt x="77" y="26"/>
                  </a:lnTo>
                  <a:lnTo>
                    <a:pt x="80" y="21"/>
                  </a:lnTo>
                  <a:lnTo>
                    <a:pt x="83" y="16"/>
                  </a:lnTo>
                  <a:lnTo>
                    <a:pt x="87" y="13"/>
                  </a:lnTo>
                  <a:lnTo>
                    <a:pt x="91" y="10"/>
                  </a:lnTo>
                  <a:lnTo>
                    <a:pt x="95" y="7"/>
                  </a:lnTo>
                  <a:lnTo>
                    <a:pt x="98" y="6"/>
                  </a:lnTo>
                  <a:lnTo>
                    <a:pt x="100" y="5"/>
                  </a:lnTo>
                  <a:lnTo>
                    <a:pt x="105" y="3"/>
                  </a:lnTo>
                  <a:lnTo>
                    <a:pt x="110" y="1"/>
                  </a:lnTo>
                  <a:lnTo>
                    <a:pt x="117" y="0"/>
                  </a:lnTo>
                  <a:lnTo>
                    <a:pt x="122" y="0"/>
                  </a:lnTo>
                  <a:lnTo>
                    <a:pt x="128" y="0"/>
                  </a:lnTo>
                  <a:lnTo>
                    <a:pt x="133" y="1"/>
                  </a:lnTo>
                  <a:lnTo>
                    <a:pt x="138" y="2"/>
                  </a:lnTo>
                  <a:lnTo>
                    <a:pt x="144" y="4"/>
                  </a:lnTo>
                  <a:lnTo>
                    <a:pt x="148" y="6"/>
                  </a:lnTo>
                  <a:lnTo>
                    <a:pt x="153" y="9"/>
                  </a:lnTo>
                  <a:lnTo>
                    <a:pt x="157" y="12"/>
                  </a:lnTo>
                  <a:lnTo>
                    <a:pt x="161" y="15"/>
                  </a:lnTo>
                  <a:lnTo>
                    <a:pt x="166" y="20"/>
                  </a:lnTo>
                  <a:lnTo>
                    <a:pt x="169" y="24"/>
                  </a:lnTo>
                  <a:lnTo>
                    <a:pt x="171" y="28"/>
                  </a:lnTo>
                  <a:lnTo>
                    <a:pt x="173" y="31"/>
                  </a:lnTo>
                  <a:lnTo>
                    <a:pt x="174" y="33"/>
                  </a:lnTo>
                  <a:lnTo>
                    <a:pt x="176" y="38"/>
                  </a:lnTo>
                  <a:lnTo>
                    <a:pt x="177" y="43"/>
                  </a:lnTo>
                  <a:lnTo>
                    <a:pt x="177" y="46"/>
                  </a:lnTo>
                  <a:lnTo>
                    <a:pt x="178" y="49"/>
                  </a:lnTo>
                  <a:lnTo>
                    <a:pt x="178" y="54"/>
                  </a:lnTo>
                  <a:lnTo>
                    <a:pt x="178" y="61"/>
                  </a:lnTo>
                  <a:lnTo>
                    <a:pt x="176" y="68"/>
                  </a:lnTo>
                  <a:lnTo>
                    <a:pt x="175" y="74"/>
                  </a:lnTo>
                  <a:lnTo>
                    <a:pt x="172" y="79"/>
                  </a:lnTo>
                  <a:lnTo>
                    <a:pt x="169" y="84"/>
                  </a:lnTo>
                  <a:lnTo>
                    <a:pt x="166" y="88"/>
                  </a:lnTo>
                  <a:lnTo>
                    <a:pt x="158" y="96"/>
                  </a:lnTo>
                  <a:lnTo>
                    <a:pt x="152" y="102"/>
                  </a:lnTo>
                  <a:lnTo>
                    <a:pt x="146" y="107"/>
                  </a:lnTo>
                  <a:lnTo>
                    <a:pt x="141" y="110"/>
                  </a:lnTo>
                  <a:lnTo>
                    <a:pt x="140" y="112"/>
                  </a:lnTo>
                  <a:lnTo>
                    <a:pt x="140" y="113"/>
                  </a:lnTo>
                  <a:lnTo>
                    <a:pt x="140" y="114"/>
                  </a:lnTo>
                  <a:lnTo>
                    <a:pt x="140" y="115"/>
                  </a:lnTo>
                  <a:lnTo>
                    <a:pt x="141" y="117"/>
                  </a:lnTo>
                  <a:lnTo>
                    <a:pt x="142" y="118"/>
                  </a:lnTo>
                  <a:lnTo>
                    <a:pt x="145" y="119"/>
                  </a:lnTo>
                  <a:lnTo>
                    <a:pt x="148" y="119"/>
                  </a:lnTo>
                  <a:lnTo>
                    <a:pt x="154" y="119"/>
                  </a:lnTo>
                  <a:lnTo>
                    <a:pt x="159" y="119"/>
                  </a:lnTo>
                  <a:lnTo>
                    <a:pt x="167" y="119"/>
                  </a:lnTo>
                  <a:lnTo>
                    <a:pt x="186" y="119"/>
                  </a:lnTo>
                  <a:lnTo>
                    <a:pt x="194" y="120"/>
                  </a:lnTo>
                  <a:lnTo>
                    <a:pt x="200" y="121"/>
                  </a:lnTo>
                  <a:lnTo>
                    <a:pt x="203" y="122"/>
                  </a:lnTo>
                  <a:lnTo>
                    <a:pt x="206" y="123"/>
                  </a:lnTo>
                  <a:lnTo>
                    <a:pt x="211" y="126"/>
                  </a:lnTo>
                  <a:lnTo>
                    <a:pt x="216" y="130"/>
                  </a:lnTo>
                  <a:lnTo>
                    <a:pt x="219" y="135"/>
                  </a:lnTo>
                  <a:lnTo>
                    <a:pt x="222" y="141"/>
                  </a:lnTo>
                  <a:lnTo>
                    <a:pt x="224" y="148"/>
                  </a:lnTo>
                  <a:lnTo>
                    <a:pt x="245" y="254"/>
                  </a:lnTo>
                  <a:lnTo>
                    <a:pt x="203" y="254"/>
                  </a:lnTo>
                  <a:lnTo>
                    <a:pt x="195" y="214"/>
                  </a:lnTo>
                  <a:lnTo>
                    <a:pt x="190" y="234"/>
                  </a:lnTo>
                  <a:lnTo>
                    <a:pt x="188" y="244"/>
                  </a:lnTo>
                  <a:lnTo>
                    <a:pt x="186" y="254"/>
                  </a:lnTo>
                  <a:lnTo>
                    <a:pt x="59" y="254"/>
                  </a:lnTo>
                  <a:lnTo>
                    <a:pt x="55" y="235"/>
                  </a:lnTo>
                  <a:lnTo>
                    <a:pt x="53" y="226"/>
                  </a:lnTo>
                  <a:lnTo>
                    <a:pt x="50" y="218"/>
                  </a:lnTo>
                  <a:lnTo>
                    <a:pt x="43" y="254"/>
                  </a:lnTo>
                  <a:lnTo>
                    <a:pt x="0" y="2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 b="0">
                <a:solidFill>
                  <a:srgbClr val="414142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37925" name="Rectangle 10"/>
          <p:cNvSpPr>
            <a:spLocks noChangeArrowheads="1"/>
          </p:cNvSpPr>
          <p:nvPr>
            <p:custDataLst>
              <p:tags r:id="rId30"/>
            </p:custDataLst>
          </p:nvPr>
        </p:nvSpPr>
        <p:spPr bwMode="gray">
          <a:xfrm>
            <a:off x="5476875" y="4826000"/>
            <a:ext cx="188753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7432" tIns="27432" rIns="27432" bIns="27432" anchor="ctr"/>
          <a:lstStyle/>
          <a:p>
            <a:pPr algn="ctr"/>
            <a:r>
              <a:rPr lang="ru-RU" sz="800" b="0" i="1">
                <a:solidFill>
                  <a:srgbClr val="9933FF"/>
                </a:solidFill>
              </a:rPr>
              <a:t>Управляющие воздействие нижнего уровня</a:t>
            </a:r>
          </a:p>
        </p:txBody>
      </p:sp>
      <p:sp>
        <p:nvSpPr>
          <p:cNvPr id="37926" name="Rectangle 10"/>
          <p:cNvSpPr>
            <a:spLocks noChangeArrowheads="1"/>
          </p:cNvSpPr>
          <p:nvPr>
            <p:custDataLst>
              <p:tags r:id="rId31"/>
            </p:custDataLst>
          </p:nvPr>
        </p:nvSpPr>
        <p:spPr bwMode="gray">
          <a:xfrm>
            <a:off x="5365750" y="3349625"/>
            <a:ext cx="194468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7432" tIns="27432" rIns="27432" bIns="27432" anchor="ctr"/>
          <a:lstStyle/>
          <a:p>
            <a:pPr algn="ctr"/>
            <a:r>
              <a:rPr lang="ru-RU" sz="800" b="0" i="1">
                <a:solidFill>
                  <a:srgbClr val="008000"/>
                </a:solidFill>
              </a:rPr>
              <a:t>Управляющее </a:t>
            </a:r>
          </a:p>
          <a:p>
            <a:pPr algn="ctr"/>
            <a:r>
              <a:rPr lang="ru-RU" sz="800" b="0" i="1">
                <a:solidFill>
                  <a:srgbClr val="008000"/>
                </a:solidFill>
              </a:rPr>
              <a:t>воздействие </a:t>
            </a:r>
          </a:p>
          <a:p>
            <a:pPr algn="ctr"/>
            <a:r>
              <a:rPr lang="ru-RU" sz="800" b="0" i="1">
                <a:solidFill>
                  <a:srgbClr val="008000"/>
                </a:solidFill>
              </a:rPr>
              <a:t>верхнего уровня</a:t>
            </a:r>
          </a:p>
        </p:txBody>
      </p:sp>
      <p:sp>
        <p:nvSpPr>
          <p:cNvPr id="37927" name="Rectangle 10"/>
          <p:cNvSpPr>
            <a:spLocks noChangeArrowheads="1"/>
          </p:cNvSpPr>
          <p:nvPr>
            <p:custDataLst>
              <p:tags r:id="rId32"/>
            </p:custDataLst>
          </p:nvPr>
        </p:nvSpPr>
        <p:spPr bwMode="gray">
          <a:xfrm>
            <a:off x="7897813" y="3905250"/>
            <a:ext cx="1685925" cy="3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7432" tIns="27432" rIns="27432" bIns="27432" anchor="ctr"/>
          <a:lstStyle/>
          <a:p>
            <a:pPr algn="ctr"/>
            <a:r>
              <a:rPr lang="ru-RU" sz="800" b="0" i="1">
                <a:solidFill>
                  <a:srgbClr val="FFC000"/>
                </a:solidFill>
              </a:rPr>
              <a:t>Координация и контроль </a:t>
            </a:r>
          </a:p>
          <a:p>
            <a:pPr algn="ctr"/>
            <a:r>
              <a:rPr lang="ru-RU" sz="800" b="0" i="1">
                <a:solidFill>
                  <a:srgbClr val="FFC000"/>
                </a:solidFill>
              </a:rPr>
              <a:t>деятельности</a:t>
            </a:r>
          </a:p>
        </p:txBody>
      </p:sp>
      <p:sp>
        <p:nvSpPr>
          <p:cNvPr id="37928" name="Rectangle 10"/>
          <p:cNvSpPr>
            <a:spLocks noChangeArrowheads="1"/>
          </p:cNvSpPr>
          <p:nvPr>
            <p:custDataLst>
              <p:tags r:id="rId33"/>
            </p:custDataLst>
          </p:nvPr>
        </p:nvSpPr>
        <p:spPr bwMode="gray">
          <a:xfrm>
            <a:off x="7970838" y="2916238"/>
            <a:ext cx="16859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7432" tIns="27432" rIns="27432" bIns="27432" anchor="ctr"/>
          <a:lstStyle/>
          <a:p>
            <a:r>
              <a:rPr lang="ru-RU" sz="800" b="0" i="1"/>
              <a:t>Координация по вопросам проведения в отрасли един. госполитики по безоп-ти</a:t>
            </a:r>
          </a:p>
        </p:txBody>
      </p:sp>
      <p:sp>
        <p:nvSpPr>
          <p:cNvPr id="37929" name="Rectangle 10"/>
          <p:cNvSpPr>
            <a:spLocks noChangeArrowheads="1"/>
          </p:cNvSpPr>
          <p:nvPr>
            <p:custDataLst>
              <p:tags r:id="rId34"/>
            </p:custDataLst>
          </p:nvPr>
        </p:nvSpPr>
        <p:spPr bwMode="gray">
          <a:xfrm>
            <a:off x="6929438" y="5511800"/>
            <a:ext cx="152400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7432" tIns="27432" rIns="27432" bIns="27432" anchor="ctr"/>
          <a:lstStyle/>
          <a:p>
            <a:pPr algn="ctr"/>
            <a:r>
              <a:rPr lang="ru-RU" sz="800" b="0" i="1"/>
              <a:t>Реагирование на ЧС</a:t>
            </a:r>
          </a:p>
        </p:txBody>
      </p:sp>
      <p:sp>
        <p:nvSpPr>
          <p:cNvPr id="37930" name="Rectangle 10"/>
          <p:cNvSpPr>
            <a:spLocks noChangeArrowheads="1"/>
          </p:cNvSpPr>
          <p:nvPr>
            <p:custDataLst>
              <p:tags r:id="rId35"/>
            </p:custDataLst>
          </p:nvPr>
        </p:nvSpPr>
        <p:spPr bwMode="gray">
          <a:xfrm>
            <a:off x="6618288" y="5054600"/>
            <a:ext cx="1354137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7432" tIns="27432" rIns="27432" bIns="27432" anchor="ctr"/>
          <a:lstStyle/>
          <a:p>
            <a:pPr algn="ctr"/>
            <a:r>
              <a:rPr lang="ru-RU" sz="800" b="0" i="1">
                <a:solidFill>
                  <a:srgbClr val="00B0F0"/>
                </a:solidFill>
              </a:rPr>
              <a:t>Инспекционная проверка</a:t>
            </a:r>
          </a:p>
        </p:txBody>
      </p:sp>
      <p:cxnSp>
        <p:nvCxnSpPr>
          <p:cNvPr id="37931" name="Elbow Connector 94"/>
          <p:cNvCxnSpPr>
            <a:cxnSpLocks noChangeShapeType="1"/>
            <a:stCxn id="37895" idx="3"/>
            <a:endCxn id="37905" idx="0"/>
          </p:cNvCxnSpPr>
          <p:nvPr>
            <p:custDataLst>
              <p:tags r:id="rId36"/>
            </p:custDataLst>
          </p:nvPr>
        </p:nvCxnSpPr>
        <p:spPr bwMode="auto">
          <a:xfrm>
            <a:off x="7219950" y="3014663"/>
            <a:ext cx="700088" cy="25400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miter lim="800000"/>
            <a:headEnd type="stealth" w="med" len="lg"/>
            <a:tailEnd type="stealth" w="med" len="lg"/>
          </a:ln>
        </p:spPr>
      </p:cxnSp>
      <p:sp>
        <p:nvSpPr>
          <p:cNvPr id="37932" name="Right Arrow 41"/>
          <p:cNvSpPr>
            <a:spLocks noChangeArrowheads="1"/>
          </p:cNvSpPr>
          <p:nvPr>
            <p:custDataLst>
              <p:tags r:id="rId37"/>
            </p:custDataLst>
          </p:nvPr>
        </p:nvSpPr>
        <p:spPr bwMode="auto">
          <a:xfrm rot="-5400000">
            <a:off x="5095081" y="886619"/>
            <a:ext cx="612775" cy="2935288"/>
          </a:xfrm>
          <a:prstGeom prst="rightArrow">
            <a:avLst>
              <a:gd name="adj1" fmla="val 60454"/>
              <a:gd name="adj2" fmla="val 59181"/>
            </a:avLst>
          </a:prstGeom>
          <a:solidFill>
            <a:srgbClr val="008000">
              <a:alpha val="81175"/>
            </a:srgbClr>
          </a:solidFill>
          <a:ln w="12700" algn="ctr">
            <a:solidFill>
              <a:srgbClr val="1F435F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/>
            <a:r>
              <a:rPr lang="ru-RU" sz="800" b="0">
                <a:solidFill>
                  <a:schemeClr val="bg1"/>
                </a:solidFill>
              </a:rPr>
              <a:t>Предложения по повышению уровня безопасности и предупреждению ЧС</a:t>
            </a:r>
          </a:p>
        </p:txBody>
      </p:sp>
      <p:sp>
        <p:nvSpPr>
          <p:cNvPr id="37933" name="Rectangle 10"/>
          <p:cNvSpPr>
            <a:spLocks noChangeArrowheads="1"/>
          </p:cNvSpPr>
          <p:nvPr>
            <p:custDataLst>
              <p:tags r:id="rId38"/>
            </p:custDataLst>
          </p:nvPr>
        </p:nvSpPr>
        <p:spPr bwMode="gray">
          <a:xfrm>
            <a:off x="4211638" y="4206875"/>
            <a:ext cx="2211387" cy="503238"/>
          </a:xfrm>
          <a:prstGeom prst="rect">
            <a:avLst/>
          </a:prstGeom>
          <a:solidFill>
            <a:srgbClr val="00CCFF">
              <a:alpha val="41960"/>
            </a:srgbClr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27432" tIns="27432" rIns="27432" bIns="27432"/>
          <a:lstStyle/>
          <a:p>
            <a:pPr algn="ctr"/>
            <a:r>
              <a:rPr lang="ru-RU" sz="800" b="0"/>
              <a:t>Дивизионы</a:t>
            </a:r>
          </a:p>
        </p:txBody>
      </p:sp>
      <p:sp>
        <p:nvSpPr>
          <p:cNvPr id="37934" name="Rectangle 61"/>
          <p:cNvSpPr>
            <a:spLocks noChangeArrowheads="1"/>
          </p:cNvSpPr>
          <p:nvPr/>
        </p:nvSpPr>
        <p:spPr bwMode="gray">
          <a:xfrm>
            <a:off x="7724775" y="4338638"/>
            <a:ext cx="439738" cy="271462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008000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 rtl="1"/>
            <a:endParaRPr lang="ru-RU" sz="800" b="0">
              <a:solidFill>
                <a:srgbClr val="000000"/>
              </a:solidFill>
            </a:endParaRPr>
          </a:p>
        </p:txBody>
      </p:sp>
      <p:grpSp>
        <p:nvGrpSpPr>
          <p:cNvPr id="4" name="Group 397"/>
          <p:cNvGrpSpPr>
            <a:grpSpLocks noChangeAspect="1"/>
          </p:cNvGrpSpPr>
          <p:nvPr>
            <p:custDataLst>
              <p:tags r:id="rId39"/>
            </p:custDataLst>
          </p:nvPr>
        </p:nvGrpSpPr>
        <p:grpSpPr bwMode="auto">
          <a:xfrm flipH="1">
            <a:off x="7826250" y="4362937"/>
            <a:ext cx="259230" cy="216900"/>
            <a:chOff x="2231" y="1271"/>
            <a:chExt cx="605" cy="616"/>
          </a:xfrm>
          <a:solidFill>
            <a:srgbClr val="002060"/>
          </a:solidFill>
        </p:grpSpPr>
        <p:sp>
          <p:nvSpPr>
            <p:cNvPr id="7" name="Freeform 398"/>
            <p:cNvSpPr>
              <a:spLocks/>
            </p:cNvSpPr>
            <p:nvPr/>
          </p:nvSpPr>
          <p:spPr bwMode="auto">
            <a:xfrm>
              <a:off x="2231" y="1271"/>
              <a:ext cx="605" cy="401"/>
            </a:xfrm>
            <a:custGeom>
              <a:avLst/>
              <a:gdLst>
                <a:gd name="T0" fmla="*/ 40 w 605"/>
                <a:gd name="T1" fmla="*/ 178 h 401"/>
                <a:gd name="T2" fmla="*/ 42 w 605"/>
                <a:gd name="T3" fmla="*/ 169 h 401"/>
                <a:gd name="T4" fmla="*/ 15 w 605"/>
                <a:gd name="T5" fmla="*/ 143 h 401"/>
                <a:gd name="T6" fmla="*/ 11 w 605"/>
                <a:gd name="T7" fmla="*/ 115 h 401"/>
                <a:gd name="T8" fmla="*/ 19 w 605"/>
                <a:gd name="T9" fmla="*/ 93 h 401"/>
                <a:gd name="T10" fmla="*/ 37 w 605"/>
                <a:gd name="T11" fmla="*/ 76 h 401"/>
                <a:gd name="T12" fmla="*/ 61 w 605"/>
                <a:gd name="T13" fmla="*/ 70 h 401"/>
                <a:gd name="T14" fmla="*/ 90 w 605"/>
                <a:gd name="T15" fmla="*/ 78 h 401"/>
                <a:gd name="T16" fmla="*/ 106 w 605"/>
                <a:gd name="T17" fmla="*/ 96 h 401"/>
                <a:gd name="T18" fmla="*/ 113 w 605"/>
                <a:gd name="T19" fmla="*/ 121 h 401"/>
                <a:gd name="T20" fmla="*/ 106 w 605"/>
                <a:gd name="T21" fmla="*/ 147 h 401"/>
                <a:gd name="T22" fmla="*/ 80 w 605"/>
                <a:gd name="T23" fmla="*/ 169 h 401"/>
                <a:gd name="T24" fmla="*/ 80 w 605"/>
                <a:gd name="T25" fmla="*/ 176 h 401"/>
                <a:gd name="T26" fmla="*/ 107 w 605"/>
                <a:gd name="T27" fmla="*/ 178 h 401"/>
                <a:gd name="T28" fmla="*/ 141 w 605"/>
                <a:gd name="T29" fmla="*/ 184 h 401"/>
                <a:gd name="T30" fmla="*/ 153 w 605"/>
                <a:gd name="T31" fmla="*/ 201 h 401"/>
                <a:gd name="T32" fmla="*/ 187 w 605"/>
                <a:gd name="T33" fmla="*/ 148 h 401"/>
                <a:gd name="T34" fmla="*/ 203 w 605"/>
                <a:gd name="T35" fmla="*/ 133 h 401"/>
                <a:gd name="T36" fmla="*/ 252 w 605"/>
                <a:gd name="T37" fmla="*/ 131 h 401"/>
                <a:gd name="T38" fmla="*/ 259 w 605"/>
                <a:gd name="T39" fmla="*/ 127 h 401"/>
                <a:gd name="T40" fmla="*/ 247 w 605"/>
                <a:gd name="T41" fmla="*/ 115 h 401"/>
                <a:gd name="T42" fmla="*/ 228 w 605"/>
                <a:gd name="T43" fmla="*/ 93 h 401"/>
                <a:gd name="T44" fmla="*/ 226 w 605"/>
                <a:gd name="T45" fmla="*/ 65 h 401"/>
                <a:gd name="T46" fmla="*/ 237 w 605"/>
                <a:gd name="T47" fmla="*/ 44 h 401"/>
                <a:gd name="T48" fmla="*/ 252 w 605"/>
                <a:gd name="T49" fmla="*/ 32 h 401"/>
                <a:gd name="T50" fmla="*/ 274 w 605"/>
                <a:gd name="T51" fmla="*/ 26 h 401"/>
                <a:gd name="T52" fmla="*/ 304 w 605"/>
                <a:gd name="T53" fmla="*/ 34 h 401"/>
                <a:gd name="T54" fmla="*/ 320 w 605"/>
                <a:gd name="T55" fmla="*/ 50 h 401"/>
                <a:gd name="T56" fmla="*/ 327 w 605"/>
                <a:gd name="T57" fmla="*/ 74 h 401"/>
                <a:gd name="T58" fmla="*/ 319 w 605"/>
                <a:gd name="T59" fmla="*/ 100 h 401"/>
                <a:gd name="T60" fmla="*/ 294 w 605"/>
                <a:gd name="T61" fmla="*/ 124 h 401"/>
                <a:gd name="T62" fmla="*/ 298 w 605"/>
                <a:gd name="T63" fmla="*/ 130 h 401"/>
                <a:gd name="T64" fmla="*/ 347 w 605"/>
                <a:gd name="T65" fmla="*/ 133 h 401"/>
                <a:gd name="T66" fmla="*/ 361 w 605"/>
                <a:gd name="T67" fmla="*/ 142 h 401"/>
                <a:gd name="T68" fmla="*/ 382 w 605"/>
                <a:gd name="T69" fmla="*/ 220 h 401"/>
                <a:gd name="T70" fmla="*/ 409 w 605"/>
                <a:gd name="T71" fmla="*/ 116 h 401"/>
                <a:gd name="T72" fmla="*/ 436 w 605"/>
                <a:gd name="T73" fmla="*/ 108 h 401"/>
                <a:gd name="T74" fmla="*/ 474 w 605"/>
                <a:gd name="T75" fmla="*/ 107 h 401"/>
                <a:gd name="T76" fmla="*/ 472 w 605"/>
                <a:gd name="T77" fmla="*/ 97 h 401"/>
                <a:gd name="T78" fmla="*/ 452 w 605"/>
                <a:gd name="T79" fmla="*/ 78 h 401"/>
                <a:gd name="T80" fmla="*/ 444 w 605"/>
                <a:gd name="T81" fmla="*/ 51 h 401"/>
                <a:gd name="T82" fmla="*/ 452 w 605"/>
                <a:gd name="T83" fmla="*/ 22 h 401"/>
                <a:gd name="T84" fmla="*/ 469 w 605"/>
                <a:gd name="T85" fmla="*/ 6 h 401"/>
                <a:gd name="T86" fmla="*/ 494 w 605"/>
                <a:gd name="T87" fmla="*/ 0 h 401"/>
                <a:gd name="T88" fmla="*/ 518 w 605"/>
                <a:gd name="T89" fmla="*/ 6 h 401"/>
                <a:gd name="T90" fmla="*/ 537 w 605"/>
                <a:gd name="T91" fmla="*/ 21 h 401"/>
                <a:gd name="T92" fmla="*/ 546 w 605"/>
                <a:gd name="T93" fmla="*/ 45 h 401"/>
                <a:gd name="T94" fmla="*/ 541 w 605"/>
                <a:gd name="T95" fmla="*/ 73 h 401"/>
                <a:gd name="T96" fmla="*/ 516 w 605"/>
                <a:gd name="T97" fmla="*/ 96 h 401"/>
                <a:gd name="T98" fmla="*/ 512 w 605"/>
                <a:gd name="T99" fmla="*/ 104 h 401"/>
                <a:gd name="T100" fmla="*/ 525 w 605"/>
                <a:gd name="T101" fmla="*/ 108 h 401"/>
                <a:gd name="T102" fmla="*/ 571 w 605"/>
                <a:gd name="T103" fmla="*/ 111 h 401"/>
                <a:gd name="T104" fmla="*/ 585 w 605"/>
                <a:gd name="T105" fmla="*/ 128 h 401"/>
                <a:gd name="T106" fmla="*/ 559 w 605"/>
                <a:gd name="T107" fmla="*/ 197 h 401"/>
                <a:gd name="T108" fmla="*/ 347 w 605"/>
                <a:gd name="T109" fmla="*/ 240 h 401"/>
                <a:gd name="T110" fmla="*/ 248 w 605"/>
                <a:gd name="T111" fmla="*/ 254 h 401"/>
                <a:gd name="T112" fmla="*/ 165 w 605"/>
                <a:gd name="T113" fmla="*/ 274 h 401"/>
                <a:gd name="T114" fmla="*/ 119 w 605"/>
                <a:gd name="T115" fmla="*/ 293 h 401"/>
                <a:gd name="T116" fmla="*/ 56 w 605"/>
                <a:gd name="T117" fmla="*/ 335 h 401"/>
                <a:gd name="T118" fmla="*/ 30 w 605"/>
                <a:gd name="T119" fmla="*/ 363 h 401"/>
                <a:gd name="T120" fmla="*/ 7 w 605"/>
                <a:gd name="T121" fmla="*/ 400 h 401"/>
                <a:gd name="T122" fmla="*/ 1 w 605"/>
                <a:gd name="T123" fmla="*/ 399 h 40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05"/>
                <a:gd name="T187" fmla="*/ 0 h 401"/>
                <a:gd name="T188" fmla="*/ 605 w 605"/>
                <a:gd name="T189" fmla="*/ 401 h 40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05" h="401">
                  <a:moveTo>
                    <a:pt x="0" y="178"/>
                  </a:moveTo>
                  <a:lnTo>
                    <a:pt x="28" y="178"/>
                  </a:lnTo>
                  <a:lnTo>
                    <a:pt x="32" y="178"/>
                  </a:lnTo>
                  <a:lnTo>
                    <a:pt x="38" y="178"/>
                  </a:lnTo>
                  <a:lnTo>
                    <a:pt x="40" y="178"/>
                  </a:lnTo>
                  <a:lnTo>
                    <a:pt x="42" y="176"/>
                  </a:lnTo>
                  <a:lnTo>
                    <a:pt x="43" y="175"/>
                  </a:lnTo>
                  <a:lnTo>
                    <a:pt x="44" y="173"/>
                  </a:lnTo>
                  <a:lnTo>
                    <a:pt x="43" y="171"/>
                  </a:lnTo>
                  <a:lnTo>
                    <a:pt x="42" y="169"/>
                  </a:lnTo>
                  <a:lnTo>
                    <a:pt x="39" y="166"/>
                  </a:lnTo>
                  <a:lnTo>
                    <a:pt x="27" y="157"/>
                  </a:lnTo>
                  <a:lnTo>
                    <a:pt x="21" y="150"/>
                  </a:lnTo>
                  <a:lnTo>
                    <a:pt x="18" y="147"/>
                  </a:lnTo>
                  <a:lnTo>
                    <a:pt x="15" y="143"/>
                  </a:lnTo>
                  <a:lnTo>
                    <a:pt x="13" y="138"/>
                  </a:lnTo>
                  <a:lnTo>
                    <a:pt x="12" y="133"/>
                  </a:lnTo>
                  <a:lnTo>
                    <a:pt x="11" y="126"/>
                  </a:lnTo>
                  <a:lnTo>
                    <a:pt x="10" y="120"/>
                  </a:lnTo>
                  <a:lnTo>
                    <a:pt x="11" y="115"/>
                  </a:lnTo>
                  <a:lnTo>
                    <a:pt x="11" y="110"/>
                  </a:lnTo>
                  <a:lnTo>
                    <a:pt x="13" y="105"/>
                  </a:lnTo>
                  <a:lnTo>
                    <a:pt x="14" y="101"/>
                  </a:lnTo>
                  <a:lnTo>
                    <a:pt x="16" y="97"/>
                  </a:lnTo>
                  <a:lnTo>
                    <a:pt x="19" y="93"/>
                  </a:lnTo>
                  <a:lnTo>
                    <a:pt x="22" y="89"/>
                  </a:lnTo>
                  <a:lnTo>
                    <a:pt x="25" y="85"/>
                  </a:lnTo>
                  <a:lnTo>
                    <a:pt x="28" y="81"/>
                  </a:lnTo>
                  <a:lnTo>
                    <a:pt x="32" y="79"/>
                  </a:lnTo>
                  <a:lnTo>
                    <a:pt x="37" y="76"/>
                  </a:lnTo>
                  <a:lnTo>
                    <a:pt x="41" y="74"/>
                  </a:lnTo>
                  <a:lnTo>
                    <a:pt x="46" y="73"/>
                  </a:lnTo>
                  <a:lnTo>
                    <a:pt x="51" y="71"/>
                  </a:lnTo>
                  <a:lnTo>
                    <a:pt x="56" y="71"/>
                  </a:lnTo>
                  <a:lnTo>
                    <a:pt x="61" y="70"/>
                  </a:lnTo>
                  <a:lnTo>
                    <a:pt x="66" y="71"/>
                  </a:lnTo>
                  <a:lnTo>
                    <a:pt x="71" y="71"/>
                  </a:lnTo>
                  <a:lnTo>
                    <a:pt x="76" y="72"/>
                  </a:lnTo>
                  <a:lnTo>
                    <a:pt x="81" y="74"/>
                  </a:lnTo>
                  <a:lnTo>
                    <a:pt x="90" y="78"/>
                  </a:lnTo>
                  <a:lnTo>
                    <a:pt x="94" y="81"/>
                  </a:lnTo>
                  <a:lnTo>
                    <a:pt x="98" y="85"/>
                  </a:lnTo>
                  <a:lnTo>
                    <a:pt x="101" y="89"/>
                  </a:lnTo>
                  <a:lnTo>
                    <a:pt x="104" y="92"/>
                  </a:lnTo>
                  <a:lnTo>
                    <a:pt x="106" y="96"/>
                  </a:lnTo>
                  <a:lnTo>
                    <a:pt x="109" y="101"/>
                  </a:lnTo>
                  <a:lnTo>
                    <a:pt x="110" y="105"/>
                  </a:lnTo>
                  <a:lnTo>
                    <a:pt x="111" y="110"/>
                  </a:lnTo>
                  <a:lnTo>
                    <a:pt x="112" y="115"/>
                  </a:lnTo>
                  <a:lnTo>
                    <a:pt x="113" y="121"/>
                  </a:lnTo>
                  <a:lnTo>
                    <a:pt x="112" y="126"/>
                  </a:lnTo>
                  <a:lnTo>
                    <a:pt x="111" y="133"/>
                  </a:lnTo>
                  <a:lnTo>
                    <a:pt x="110" y="138"/>
                  </a:lnTo>
                  <a:lnTo>
                    <a:pt x="108" y="143"/>
                  </a:lnTo>
                  <a:lnTo>
                    <a:pt x="106" y="147"/>
                  </a:lnTo>
                  <a:lnTo>
                    <a:pt x="102" y="152"/>
                  </a:lnTo>
                  <a:lnTo>
                    <a:pt x="99" y="156"/>
                  </a:lnTo>
                  <a:lnTo>
                    <a:pt x="94" y="159"/>
                  </a:lnTo>
                  <a:lnTo>
                    <a:pt x="84" y="166"/>
                  </a:lnTo>
                  <a:lnTo>
                    <a:pt x="80" y="169"/>
                  </a:lnTo>
                  <a:lnTo>
                    <a:pt x="78" y="170"/>
                  </a:lnTo>
                  <a:lnTo>
                    <a:pt x="78" y="173"/>
                  </a:lnTo>
                  <a:lnTo>
                    <a:pt x="78" y="174"/>
                  </a:lnTo>
                  <a:lnTo>
                    <a:pt x="79" y="175"/>
                  </a:lnTo>
                  <a:lnTo>
                    <a:pt x="80" y="176"/>
                  </a:lnTo>
                  <a:lnTo>
                    <a:pt x="82" y="177"/>
                  </a:lnTo>
                  <a:lnTo>
                    <a:pt x="86" y="178"/>
                  </a:lnTo>
                  <a:lnTo>
                    <a:pt x="91" y="179"/>
                  </a:lnTo>
                  <a:lnTo>
                    <a:pt x="100" y="179"/>
                  </a:lnTo>
                  <a:lnTo>
                    <a:pt x="107" y="178"/>
                  </a:lnTo>
                  <a:lnTo>
                    <a:pt x="124" y="178"/>
                  </a:lnTo>
                  <a:lnTo>
                    <a:pt x="130" y="179"/>
                  </a:lnTo>
                  <a:lnTo>
                    <a:pt x="134" y="180"/>
                  </a:lnTo>
                  <a:lnTo>
                    <a:pt x="137" y="180"/>
                  </a:lnTo>
                  <a:lnTo>
                    <a:pt x="141" y="184"/>
                  </a:lnTo>
                  <a:lnTo>
                    <a:pt x="143" y="185"/>
                  </a:lnTo>
                  <a:lnTo>
                    <a:pt x="145" y="187"/>
                  </a:lnTo>
                  <a:lnTo>
                    <a:pt x="148" y="191"/>
                  </a:lnTo>
                  <a:lnTo>
                    <a:pt x="151" y="196"/>
                  </a:lnTo>
                  <a:lnTo>
                    <a:pt x="153" y="201"/>
                  </a:lnTo>
                  <a:lnTo>
                    <a:pt x="155" y="207"/>
                  </a:lnTo>
                  <a:lnTo>
                    <a:pt x="164" y="255"/>
                  </a:lnTo>
                  <a:lnTo>
                    <a:pt x="181" y="163"/>
                  </a:lnTo>
                  <a:lnTo>
                    <a:pt x="184" y="155"/>
                  </a:lnTo>
                  <a:lnTo>
                    <a:pt x="187" y="148"/>
                  </a:lnTo>
                  <a:lnTo>
                    <a:pt x="189" y="143"/>
                  </a:lnTo>
                  <a:lnTo>
                    <a:pt x="191" y="141"/>
                  </a:lnTo>
                  <a:lnTo>
                    <a:pt x="193" y="139"/>
                  </a:lnTo>
                  <a:lnTo>
                    <a:pt x="198" y="135"/>
                  </a:lnTo>
                  <a:lnTo>
                    <a:pt x="203" y="133"/>
                  </a:lnTo>
                  <a:lnTo>
                    <a:pt x="210" y="131"/>
                  </a:lnTo>
                  <a:lnTo>
                    <a:pt x="219" y="131"/>
                  </a:lnTo>
                  <a:lnTo>
                    <a:pt x="235" y="131"/>
                  </a:lnTo>
                  <a:lnTo>
                    <a:pt x="247" y="130"/>
                  </a:lnTo>
                  <a:lnTo>
                    <a:pt x="252" y="131"/>
                  </a:lnTo>
                  <a:lnTo>
                    <a:pt x="254" y="130"/>
                  </a:lnTo>
                  <a:lnTo>
                    <a:pt x="256" y="129"/>
                  </a:lnTo>
                  <a:lnTo>
                    <a:pt x="257" y="129"/>
                  </a:lnTo>
                  <a:lnTo>
                    <a:pt x="258" y="128"/>
                  </a:lnTo>
                  <a:lnTo>
                    <a:pt x="259" y="127"/>
                  </a:lnTo>
                  <a:lnTo>
                    <a:pt x="259" y="126"/>
                  </a:lnTo>
                  <a:lnTo>
                    <a:pt x="259" y="124"/>
                  </a:lnTo>
                  <a:lnTo>
                    <a:pt x="258" y="123"/>
                  </a:lnTo>
                  <a:lnTo>
                    <a:pt x="255" y="120"/>
                  </a:lnTo>
                  <a:lnTo>
                    <a:pt x="247" y="115"/>
                  </a:lnTo>
                  <a:lnTo>
                    <a:pt x="242" y="111"/>
                  </a:lnTo>
                  <a:lnTo>
                    <a:pt x="238" y="107"/>
                  </a:lnTo>
                  <a:lnTo>
                    <a:pt x="235" y="103"/>
                  </a:lnTo>
                  <a:lnTo>
                    <a:pt x="231" y="98"/>
                  </a:lnTo>
                  <a:lnTo>
                    <a:pt x="228" y="93"/>
                  </a:lnTo>
                  <a:lnTo>
                    <a:pt x="226" y="87"/>
                  </a:lnTo>
                  <a:lnTo>
                    <a:pt x="225" y="81"/>
                  </a:lnTo>
                  <a:lnTo>
                    <a:pt x="225" y="75"/>
                  </a:lnTo>
                  <a:lnTo>
                    <a:pt x="225" y="70"/>
                  </a:lnTo>
                  <a:lnTo>
                    <a:pt x="226" y="65"/>
                  </a:lnTo>
                  <a:lnTo>
                    <a:pt x="227" y="61"/>
                  </a:lnTo>
                  <a:lnTo>
                    <a:pt x="229" y="56"/>
                  </a:lnTo>
                  <a:lnTo>
                    <a:pt x="231" y="52"/>
                  </a:lnTo>
                  <a:lnTo>
                    <a:pt x="234" y="48"/>
                  </a:lnTo>
                  <a:lnTo>
                    <a:pt x="237" y="44"/>
                  </a:lnTo>
                  <a:lnTo>
                    <a:pt x="240" y="41"/>
                  </a:lnTo>
                  <a:lnTo>
                    <a:pt x="244" y="38"/>
                  </a:lnTo>
                  <a:lnTo>
                    <a:pt x="248" y="35"/>
                  </a:lnTo>
                  <a:lnTo>
                    <a:pt x="249" y="34"/>
                  </a:lnTo>
                  <a:lnTo>
                    <a:pt x="252" y="32"/>
                  </a:lnTo>
                  <a:lnTo>
                    <a:pt x="256" y="30"/>
                  </a:lnTo>
                  <a:lnTo>
                    <a:pt x="260" y="28"/>
                  </a:lnTo>
                  <a:lnTo>
                    <a:pt x="265" y="27"/>
                  </a:lnTo>
                  <a:lnTo>
                    <a:pt x="269" y="26"/>
                  </a:lnTo>
                  <a:lnTo>
                    <a:pt x="274" y="26"/>
                  </a:lnTo>
                  <a:lnTo>
                    <a:pt x="285" y="27"/>
                  </a:lnTo>
                  <a:lnTo>
                    <a:pt x="290" y="28"/>
                  </a:lnTo>
                  <a:lnTo>
                    <a:pt x="295" y="29"/>
                  </a:lnTo>
                  <a:lnTo>
                    <a:pt x="299" y="31"/>
                  </a:lnTo>
                  <a:lnTo>
                    <a:pt x="304" y="34"/>
                  </a:lnTo>
                  <a:lnTo>
                    <a:pt x="308" y="37"/>
                  </a:lnTo>
                  <a:lnTo>
                    <a:pt x="311" y="40"/>
                  </a:lnTo>
                  <a:lnTo>
                    <a:pt x="315" y="43"/>
                  </a:lnTo>
                  <a:lnTo>
                    <a:pt x="318" y="46"/>
                  </a:lnTo>
                  <a:lnTo>
                    <a:pt x="320" y="50"/>
                  </a:lnTo>
                  <a:lnTo>
                    <a:pt x="323" y="54"/>
                  </a:lnTo>
                  <a:lnTo>
                    <a:pt x="324" y="59"/>
                  </a:lnTo>
                  <a:lnTo>
                    <a:pt x="326" y="64"/>
                  </a:lnTo>
                  <a:lnTo>
                    <a:pt x="326" y="69"/>
                  </a:lnTo>
                  <a:lnTo>
                    <a:pt x="327" y="74"/>
                  </a:lnTo>
                  <a:lnTo>
                    <a:pt x="326" y="80"/>
                  </a:lnTo>
                  <a:lnTo>
                    <a:pt x="325" y="86"/>
                  </a:lnTo>
                  <a:lnTo>
                    <a:pt x="324" y="91"/>
                  </a:lnTo>
                  <a:lnTo>
                    <a:pt x="321" y="96"/>
                  </a:lnTo>
                  <a:lnTo>
                    <a:pt x="319" y="100"/>
                  </a:lnTo>
                  <a:lnTo>
                    <a:pt x="316" y="103"/>
                  </a:lnTo>
                  <a:lnTo>
                    <a:pt x="310" y="110"/>
                  </a:lnTo>
                  <a:lnTo>
                    <a:pt x="299" y="119"/>
                  </a:lnTo>
                  <a:lnTo>
                    <a:pt x="295" y="123"/>
                  </a:lnTo>
                  <a:lnTo>
                    <a:pt x="294" y="124"/>
                  </a:lnTo>
                  <a:lnTo>
                    <a:pt x="293" y="126"/>
                  </a:lnTo>
                  <a:lnTo>
                    <a:pt x="294" y="128"/>
                  </a:lnTo>
                  <a:lnTo>
                    <a:pt x="295" y="129"/>
                  </a:lnTo>
                  <a:lnTo>
                    <a:pt x="296" y="130"/>
                  </a:lnTo>
                  <a:lnTo>
                    <a:pt x="298" y="130"/>
                  </a:lnTo>
                  <a:lnTo>
                    <a:pt x="302" y="131"/>
                  </a:lnTo>
                  <a:lnTo>
                    <a:pt x="305" y="131"/>
                  </a:lnTo>
                  <a:lnTo>
                    <a:pt x="336" y="131"/>
                  </a:lnTo>
                  <a:lnTo>
                    <a:pt x="344" y="131"/>
                  </a:lnTo>
                  <a:lnTo>
                    <a:pt x="347" y="133"/>
                  </a:lnTo>
                  <a:lnTo>
                    <a:pt x="350" y="134"/>
                  </a:lnTo>
                  <a:lnTo>
                    <a:pt x="355" y="137"/>
                  </a:lnTo>
                  <a:lnTo>
                    <a:pt x="358" y="138"/>
                  </a:lnTo>
                  <a:lnTo>
                    <a:pt x="360" y="140"/>
                  </a:lnTo>
                  <a:lnTo>
                    <a:pt x="361" y="142"/>
                  </a:lnTo>
                  <a:lnTo>
                    <a:pt x="363" y="145"/>
                  </a:lnTo>
                  <a:lnTo>
                    <a:pt x="365" y="150"/>
                  </a:lnTo>
                  <a:lnTo>
                    <a:pt x="368" y="156"/>
                  </a:lnTo>
                  <a:lnTo>
                    <a:pt x="369" y="163"/>
                  </a:lnTo>
                  <a:lnTo>
                    <a:pt x="382" y="220"/>
                  </a:lnTo>
                  <a:lnTo>
                    <a:pt x="401" y="131"/>
                  </a:lnTo>
                  <a:lnTo>
                    <a:pt x="403" y="124"/>
                  </a:lnTo>
                  <a:lnTo>
                    <a:pt x="405" y="122"/>
                  </a:lnTo>
                  <a:lnTo>
                    <a:pt x="406" y="119"/>
                  </a:lnTo>
                  <a:lnTo>
                    <a:pt x="409" y="116"/>
                  </a:lnTo>
                  <a:lnTo>
                    <a:pt x="413" y="113"/>
                  </a:lnTo>
                  <a:lnTo>
                    <a:pt x="418" y="111"/>
                  </a:lnTo>
                  <a:lnTo>
                    <a:pt x="423" y="109"/>
                  </a:lnTo>
                  <a:lnTo>
                    <a:pt x="429" y="109"/>
                  </a:lnTo>
                  <a:lnTo>
                    <a:pt x="436" y="108"/>
                  </a:lnTo>
                  <a:lnTo>
                    <a:pt x="459" y="108"/>
                  </a:lnTo>
                  <a:lnTo>
                    <a:pt x="464" y="109"/>
                  </a:lnTo>
                  <a:lnTo>
                    <a:pt x="470" y="109"/>
                  </a:lnTo>
                  <a:lnTo>
                    <a:pt x="472" y="108"/>
                  </a:lnTo>
                  <a:lnTo>
                    <a:pt x="474" y="107"/>
                  </a:lnTo>
                  <a:lnTo>
                    <a:pt x="476" y="105"/>
                  </a:lnTo>
                  <a:lnTo>
                    <a:pt x="476" y="103"/>
                  </a:lnTo>
                  <a:lnTo>
                    <a:pt x="476" y="101"/>
                  </a:lnTo>
                  <a:lnTo>
                    <a:pt x="475" y="99"/>
                  </a:lnTo>
                  <a:lnTo>
                    <a:pt x="472" y="97"/>
                  </a:lnTo>
                  <a:lnTo>
                    <a:pt x="464" y="91"/>
                  </a:lnTo>
                  <a:lnTo>
                    <a:pt x="461" y="89"/>
                  </a:lnTo>
                  <a:lnTo>
                    <a:pt x="459" y="87"/>
                  </a:lnTo>
                  <a:lnTo>
                    <a:pt x="455" y="83"/>
                  </a:lnTo>
                  <a:lnTo>
                    <a:pt x="452" y="78"/>
                  </a:lnTo>
                  <a:lnTo>
                    <a:pt x="449" y="73"/>
                  </a:lnTo>
                  <a:lnTo>
                    <a:pt x="447" y="68"/>
                  </a:lnTo>
                  <a:lnTo>
                    <a:pt x="445" y="62"/>
                  </a:lnTo>
                  <a:lnTo>
                    <a:pt x="445" y="56"/>
                  </a:lnTo>
                  <a:lnTo>
                    <a:pt x="444" y="51"/>
                  </a:lnTo>
                  <a:lnTo>
                    <a:pt x="444" y="46"/>
                  </a:lnTo>
                  <a:lnTo>
                    <a:pt x="445" y="41"/>
                  </a:lnTo>
                  <a:lnTo>
                    <a:pt x="446" y="36"/>
                  </a:lnTo>
                  <a:lnTo>
                    <a:pt x="448" y="30"/>
                  </a:lnTo>
                  <a:lnTo>
                    <a:pt x="452" y="22"/>
                  </a:lnTo>
                  <a:lnTo>
                    <a:pt x="455" y="18"/>
                  </a:lnTo>
                  <a:lnTo>
                    <a:pt x="458" y="14"/>
                  </a:lnTo>
                  <a:lnTo>
                    <a:pt x="461" y="11"/>
                  </a:lnTo>
                  <a:lnTo>
                    <a:pt x="465" y="8"/>
                  </a:lnTo>
                  <a:lnTo>
                    <a:pt x="469" y="6"/>
                  </a:lnTo>
                  <a:lnTo>
                    <a:pt x="473" y="4"/>
                  </a:lnTo>
                  <a:lnTo>
                    <a:pt x="478" y="2"/>
                  </a:lnTo>
                  <a:lnTo>
                    <a:pt x="484" y="1"/>
                  </a:lnTo>
                  <a:lnTo>
                    <a:pt x="489" y="0"/>
                  </a:lnTo>
                  <a:lnTo>
                    <a:pt x="494" y="0"/>
                  </a:lnTo>
                  <a:lnTo>
                    <a:pt x="499" y="0"/>
                  </a:lnTo>
                  <a:lnTo>
                    <a:pt x="504" y="1"/>
                  </a:lnTo>
                  <a:lnTo>
                    <a:pt x="509" y="2"/>
                  </a:lnTo>
                  <a:lnTo>
                    <a:pt x="513" y="4"/>
                  </a:lnTo>
                  <a:lnTo>
                    <a:pt x="518" y="6"/>
                  </a:lnTo>
                  <a:lnTo>
                    <a:pt x="522" y="8"/>
                  </a:lnTo>
                  <a:lnTo>
                    <a:pt x="526" y="11"/>
                  </a:lnTo>
                  <a:lnTo>
                    <a:pt x="531" y="14"/>
                  </a:lnTo>
                  <a:lnTo>
                    <a:pt x="534" y="18"/>
                  </a:lnTo>
                  <a:lnTo>
                    <a:pt x="537" y="21"/>
                  </a:lnTo>
                  <a:lnTo>
                    <a:pt x="540" y="26"/>
                  </a:lnTo>
                  <a:lnTo>
                    <a:pt x="542" y="30"/>
                  </a:lnTo>
                  <a:lnTo>
                    <a:pt x="543" y="35"/>
                  </a:lnTo>
                  <a:lnTo>
                    <a:pt x="545" y="40"/>
                  </a:lnTo>
                  <a:lnTo>
                    <a:pt x="546" y="45"/>
                  </a:lnTo>
                  <a:lnTo>
                    <a:pt x="546" y="50"/>
                  </a:lnTo>
                  <a:lnTo>
                    <a:pt x="546" y="56"/>
                  </a:lnTo>
                  <a:lnTo>
                    <a:pt x="545" y="62"/>
                  </a:lnTo>
                  <a:lnTo>
                    <a:pt x="543" y="68"/>
                  </a:lnTo>
                  <a:lnTo>
                    <a:pt x="541" y="73"/>
                  </a:lnTo>
                  <a:lnTo>
                    <a:pt x="538" y="78"/>
                  </a:lnTo>
                  <a:lnTo>
                    <a:pt x="534" y="83"/>
                  </a:lnTo>
                  <a:lnTo>
                    <a:pt x="530" y="87"/>
                  </a:lnTo>
                  <a:lnTo>
                    <a:pt x="524" y="91"/>
                  </a:lnTo>
                  <a:lnTo>
                    <a:pt x="516" y="96"/>
                  </a:lnTo>
                  <a:lnTo>
                    <a:pt x="514" y="97"/>
                  </a:lnTo>
                  <a:lnTo>
                    <a:pt x="513" y="99"/>
                  </a:lnTo>
                  <a:lnTo>
                    <a:pt x="512" y="100"/>
                  </a:lnTo>
                  <a:lnTo>
                    <a:pt x="511" y="102"/>
                  </a:lnTo>
                  <a:lnTo>
                    <a:pt x="512" y="104"/>
                  </a:lnTo>
                  <a:lnTo>
                    <a:pt x="513" y="106"/>
                  </a:lnTo>
                  <a:lnTo>
                    <a:pt x="515" y="107"/>
                  </a:lnTo>
                  <a:lnTo>
                    <a:pt x="517" y="108"/>
                  </a:lnTo>
                  <a:lnTo>
                    <a:pt x="521" y="108"/>
                  </a:lnTo>
                  <a:lnTo>
                    <a:pt x="525" y="108"/>
                  </a:lnTo>
                  <a:lnTo>
                    <a:pt x="559" y="108"/>
                  </a:lnTo>
                  <a:lnTo>
                    <a:pt x="562" y="109"/>
                  </a:lnTo>
                  <a:lnTo>
                    <a:pt x="566" y="109"/>
                  </a:lnTo>
                  <a:lnTo>
                    <a:pt x="568" y="110"/>
                  </a:lnTo>
                  <a:lnTo>
                    <a:pt x="571" y="111"/>
                  </a:lnTo>
                  <a:lnTo>
                    <a:pt x="573" y="112"/>
                  </a:lnTo>
                  <a:lnTo>
                    <a:pt x="576" y="114"/>
                  </a:lnTo>
                  <a:lnTo>
                    <a:pt x="580" y="118"/>
                  </a:lnTo>
                  <a:lnTo>
                    <a:pt x="583" y="122"/>
                  </a:lnTo>
                  <a:lnTo>
                    <a:pt x="585" y="128"/>
                  </a:lnTo>
                  <a:lnTo>
                    <a:pt x="587" y="134"/>
                  </a:lnTo>
                  <a:lnTo>
                    <a:pt x="588" y="141"/>
                  </a:lnTo>
                  <a:lnTo>
                    <a:pt x="605" y="239"/>
                  </a:lnTo>
                  <a:lnTo>
                    <a:pt x="568" y="239"/>
                  </a:lnTo>
                  <a:lnTo>
                    <a:pt x="559" y="197"/>
                  </a:lnTo>
                  <a:lnTo>
                    <a:pt x="549" y="239"/>
                  </a:lnTo>
                  <a:lnTo>
                    <a:pt x="436" y="239"/>
                  </a:lnTo>
                  <a:lnTo>
                    <a:pt x="426" y="197"/>
                  </a:lnTo>
                  <a:lnTo>
                    <a:pt x="416" y="239"/>
                  </a:lnTo>
                  <a:lnTo>
                    <a:pt x="347" y="240"/>
                  </a:lnTo>
                  <a:lnTo>
                    <a:pt x="342" y="220"/>
                  </a:lnTo>
                  <a:lnTo>
                    <a:pt x="336" y="240"/>
                  </a:lnTo>
                  <a:lnTo>
                    <a:pt x="306" y="244"/>
                  </a:lnTo>
                  <a:lnTo>
                    <a:pt x="277" y="248"/>
                  </a:lnTo>
                  <a:lnTo>
                    <a:pt x="248" y="254"/>
                  </a:lnTo>
                  <a:lnTo>
                    <a:pt x="219" y="260"/>
                  </a:lnTo>
                  <a:lnTo>
                    <a:pt x="209" y="226"/>
                  </a:lnTo>
                  <a:lnTo>
                    <a:pt x="200" y="265"/>
                  </a:lnTo>
                  <a:lnTo>
                    <a:pt x="183" y="269"/>
                  </a:lnTo>
                  <a:lnTo>
                    <a:pt x="165" y="274"/>
                  </a:lnTo>
                  <a:lnTo>
                    <a:pt x="148" y="281"/>
                  </a:lnTo>
                  <a:lnTo>
                    <a:pt x="140" y="284"/>
                  </a:lnTo>
                  <a:lnTo>
                    <a:pt x="131" y="288"/>
                  </a:lnTo>
                  <a:lnTo>
                    <a:pt x="124" y="265"/>
                  </a:lnTo>
                  <a:lnTo>
                    <a:pt x="119" y="293"/>
                  </a:lnTo>
                  <a:lnTo>
                    <a:pt x="106" y="300"/>
                  </a:lnTo>
                  <a:lnTo>
                    <a:pt x="93" y="308"/>
                  </a:lnTo>
                  <a:lnTo>
                    <a:pt x="79" y="316"/>
                  </a:lnTo>
                  <a:lnTo>
                    <a:pt x="67" y="325"/>
                  </a:lnTo>
                  <a:lnTo>
                    <a:pt x="56" y="335"/>
                  </a:lnTo>
                  <a:lnTo>
                    <a:pt x="51" y="340"/>
                  </a:lnTo>
                  <a:lnTo>
                    <a:pt x="46" y="346"/>
                  </a:lnTo>
                  <a:lnTo>
                    <a:pt x="40" y="351"/>
                  </a:lnTo>
                  <a:lnTo>
                    <a:pt x="36" y="357"/>
                  </a:lnTo>
                  <a:lnTo>
                    <a:pt x="30" y="363"/>
                  </a:lnTo>
                  <a:lnTo>
                    <a:pt x="26" y="369"/>
                  </a:lnTo>
                  <a:lnTo>
                    <a:pt x="16" y="387"/>
                  </a:lnTo>
                  <a:lnTo>
                    <a:pt x="13" y="392"/>
                  </a:lnTo>
                  <a:lnTo>
                    <a:pt x="10" y="397"/>
                  </a:lnTo>
                  <a:lnTo>
                    <a:pt x="7" y="400"/>
                  </a:lnTo>
                  <a:lnTo>
                    <a:pt x="6" y="401"/>
                  </a:lnTo>
                  <a:lnTo>
                    <a:pt x="4" y="401"/>
                  </a:lnTo>
                  <a:lnTo>
                    <a:pt x="3" y="401"/>
                  </a:lnTo>
                  <a:lnTo>
                    <a:pt x="1" y="400"/>
                  </a:lnTo>
                  <a:lnTo>
                    <a:pt x="1" y="399"/>
                  </a:lnTo>
                  <a:lnTo>
                    <a:pt x="0" y="397"/>
                  </a:lnTo>
                  <a:lnTo>
                    <a:pt x="0" y="393"/>
                  </a:lnTo>
                  <a:lnTo>
                    <a:pt x="0" y="390"/>
                  </a:lnTo>
                  <a:lnTo>
                    <a:pt x="0" y="1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 b="0">
                <a:solidFill>
                  <a:srgbClr val="414142"/>
                </a:solidFill>
                <a:latin typeface="+mn-lt"/>
                <a:cs typeface="+mn-cs"/>
              </a:endParaRPr>
            </a:p>
          </p:txBody>
        </p:sp>
        <p:sp>
          <p:nvSpPr>
            <p:cNvPr id="9" name="Freeform 399"/>
            <p:cNvSpPr>
              <a:spLocks/>
            </p:cNvSpPr>
            <p:nvPr/>
          </p:nvSpPr>
          <p:spPr bwMode="auto">
            <a:xfrm>
              <a:off x="2259" y="1633"/>
              <a:ext cx="245" cy="254"/>
            </a:xfrm>
            <a:custGeom>
              <a:avLst/>
              <a:gdLst>
                <a:gd name="T0" fmla="*/ 24 w 245"/>
                <a:gd name="T1" fmla="*/ 145 h 254"/>
                <a:gd name="T2" fmla="*/ 28 w 245"/>
                <a:gd name="T3" fmla="*/ 134 h 254"/>
                <a:gd name="T4" fmla="*/ 33 w 245"/>
                <a:gd name="T5" fmla="*/ 127 h 254"/>
                <a:gd name="T6" fmla="*/ 39 w 245"/>
                <a:gd name="T7" fmla="*/ 123 h 254"/>
                <a:gd name="T8" fmla="*/ 50 w 245"/>
                <a:gd name="T9" fmla="*/ 120 h 254"/>
                <a:gd name="T10" fmla="*/ 70 w 245"/>
                <a:gd name="T11" fmla="*/ 119 h 254"/>
                <a:gd name="T12" fmla="*/ 90 w 245"/>
                <a:gd name="T13" fmla="*/ 120 h 254"/>
                <a:gd name="T14" fmla="*/ 102 w 245"/>
                <a:gd name="T15" fmla="*/ 119 h 254"/>
                <a:gd name="T16" fmla="*/ 106 w 245"/>
                <a:gd name="T17" fmla="*/ 117 h 254"/>
                <a:gd name="T18" fmla="*/ 108 w 245"/>
                <a:gd name="T19" fmla="*/ 113 h 254"/>
                <a:gd name="T20" fmla="*/ 106 w 245"/>
                <a:gd name="T21" fmla="*/ 110 h 254"/>
                <a:gd name="T22" fmla="*/ 95 w 245"/>
                <a:gd name="T23" fmla="*/ 101 h 254"/>
                <a:gd name="T24" fmla="*/ 81 w 245"/>
                <a:gd name="T25" fmla="*/ 88 h 254"/>
                <a:gd name="T26" fmla="*/ 75 w 245"/>
                <a:gd name="T27" fmla="*/ 80 h 254"/>
                <a:gd name="T28" fmla="*/ 70 w 245"/>
                <a:gd name="T29" fmla="*/ 69 h 254"/>
                <a:gd name="T30" fmla="*/ 69 w 245"/>
                <a:gd name="T31" fmla="*/ 56 h 254"/>
                <a:gd name="T32" fmla="*/ 70 w 245"/>
                <a:gd name="T33" fmla="*/ 45 h 254"/>
                <a:gd name="T34" fmla="*/ 73 w 245"/>
                <a:gd name="T35" fmla="*/ 35 h 254"/>
                <a:gd name="T36" fmla="*/ 77 w 245"/>
                <a:gd name="T37" fmla="*/ 26 h 254"/>
                <a:gd name="T38" fmla="*/ 84 w 245"/>
                <a:gd name="T39" fmla="*/ 16 h 254"/>
                <a:gd name="T40" fmla="*/ 91 w 245"/>
                <a:gd name="T41" fmla="*/ 10 h 254"/>
                <a:gd name="T42" fmla="*/ 98 w 245"/>
                <a:gd name="T43" fmla="*/ 6 h 254"/>
                <a:gd name="T44" fmla="*/ 107 w 245"/>
                <a:gd name="T45" fmla="*/ 3 h 254"/>
                <a:gd name="T46" fmla="*/ 117 w 245"/>
                <a:gd name="T47" fmla="*/ 0 h 254"/>
                <a:gd name="T48" fmla="*/ 128 w 245"/>
                <a:gd name="T49" fmla="*/ 0 h 254"/>
                <a:gd name="T50" fmla="*/ 139 w 245"/>
                <a:gd name="T51" fmla="*/ 2 h 254"/>
                <a:gd name="T52" fmla="*/ 149 w 245"/>
                <a:gd name="T53" fmla="*/ 6 h 254"/>
                <a:gd name="T54" fmla="*/ 159 w 245"/>
                <a:gd name="T55" fmla="*/ 12 h 254"/>
                <a:gd name="T56" fmla="*/ 166 w 245"/>
                <a:gd name="T57" fmla="*/ 20 h 254"/>
                <a:gd name="T58" fmla="*/ 172 w 245"/>
                <a:gd name="T59" fmla="*/ 28 h 254"/>
                <a:gd name="T60" fmla="*/ 174 w 245"/>
                <a:gd name="T61" fmla="*/ 33 h 254"/>
                <a:gd name="T62" fmla="*/ 178 w 245"/>
                <a:gd name="T63" fmla="*/ 43 h 254"/>
                <a:gd name="T64" fmla="*/ 178 w 245"/>
                <a:gd name="T65" fmla="*/ 49 h 254"/>
                <a:gd name="T66" fmla="*/ 178 w 245"/>
                <a:gd name="T67" fmla="*/ 61 h 254"/>
                <a:gd name="T68" fmla="*/ 175 w 245"/>
                <a:gd name="T69" fmla="*/ 74 h 254"/>
                <a:gd name="T70" fmla="*/ 170 w 245"/>
                <a:gd name="T71" fmla="*/ 84 h 254"/>
                <a:gd name="T72" fmla="*/ 160 w 245"/>
                <a:gd name="T73" fmla="*/ 96 h 254"/>
                <a:gd name="T74" fmla="*/ 146 w 245"/>
                <a:gd name="T75" fmla="*/ 107 h 254"/>
                <a:gd name="T76" fmla="*/ 141 w 245"/>
                <a:gd name="T77" fmla="*/ 112 h 254"/>
                <a:gd name="T78" fmla="*/ 141 w 245"/>
                <a:gd name="T79" fmla="*/ 114 h 254"/>
                <a:gd name="T80" fmla="*/ 142 w 245"/>
                <a:gd name="T81" fmla="*/ 117 h 254"/>
                <a:gd name="T82" fmla="*/ 145 w 245"/>
                <a:gd name="T83" fmla="*/ 119 h 254"/>
                <a:gd name="T84" fmla="*/ 156 w 245"/>
                <a:gd name="T85" fmla="*/ 119 h 254"/>
                <a:gd name="T86" fmla="*/ 168 w 245"/>
                <a:gd name="T87" fmla="*/ 119 h 254"/>
                <a:gd name="T88" fmla="*/ 194 w 245"/>
                <a:gd name="T89" fmla="*/ 120 h 254"/>
                <a:gd name="T90" fmla="*/ 205 w 245"/>
                <a:gd name="T91" fmla="*/ 122 h 254"/>
                <a:gd name="T92" fmla="*/ 212 w 245"/>
                <a:gd name="T93" fmla="*/ 126 h 254"/>
                <a:gd name="T94" fmla="*/ 220 w 245"/>
                <a:gd name="T95" fmla="*/ 135 h 254"/>
                <a:gd name="T96" fmla="*/ 224 w 245"/>
                <a:gd name="T97" fmla="*/ 148 h 254"/>
                <a:gd name="T98" fmla="*/ 205 w 245"/>
                <a:gd name="T99" fmla="*/ 254 h 254"/>
                <a:gd name="T100" fmla="*/ 190 w 245"/>
                <a:gd name="T101" fmla="*/ 234 h 254"/>
                <a:gd name="T102" fmla="*/ 187 w 245"/>
                <a:gd name="T103" fmla="*/ 254 h 254"/>
                <a:gd name="T104" fmla="*/ 59 w 245"/>
                <a:gd name="T105" fmla="*/ 245 h 254"/>
                <a:gd name="T106" fmla="*/ 54 w 245"/>
                <a:gd name="T107" fmla="*/ 226 h 254"/>
                <a:gd name="T108" fmla="*/ 43 w 245"/>
                <a:gd name="T109" fmla="*/ 254 h 25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5"/>
                <a:gd name="T166" fmla="*/ 0 h 254"/>
                <a:gd name="T167" fmla="*/ 245 w 245"/>
                <a:gd name="T168" fmla="*/ 254 h 25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5" h="254">
                  <a:moveTo>
                    <a:pt x="0" y="254"/>
                  </a:moveTo>
                  <a:lnTo>
                    <a:pt x="24" y="145"/>
                  </a:lnTo>
                  <a:lnTo>
                    <a:pt x="26" y="139"/>
                  </a:lnTo>
                  <a:lnTo>
                    <a:pt x="28" y="134"/>
                  </a:lnTo>
                  <a:lnTo>
                    <a:pt x="31" y="129"/>
                  </a:lnTo>
                  <a:lnTo>
                    <a:pt x="33" y="127"/>
                  </a:lnTo>
                  <a:lnTo>
                    <a:pt x="34" y="126"/>
                  </a:lnTo>
                  <a:lnTo>
                    <a:pt x="39" y="123"/>
                  </a:lnTo>
                  <a:lnTo>
                    <a:pt x="44" y="121"/>
                  </a:lnTo>
                  <a:lnTo>
                    <a:pt x="50" y="120"/>
                  </a:lnTo>
                  <a:lnTo>
                    <a:pt x="57" y="119"/>
                  </a:lnTo>
                  <a:lnTo>
                    <a:pt x="70" y="119"/>
                  </a:lnTo>
                  <a:lnTo>
                    <a:pt x="78" y="120"/>
                  </a:lnTo>
                  <a:lnTo>
                    <a:pt x="90" y="120"/>
                  </a:lnTo>
                  <a:lnTo>
                    <a:pt x="96" y="120"/>
                  </a:lnTo>
                  <a:lnTo>
                    <a:pt x="102" y="119"/>
                  </a:lnTo>
                  <a:lnTo>
                    <a:pt x="104" y="118"/>
                  </a:lnTo>
                  <a:lnTo>
                    <a:pt x="106" y="117"/>
                  </a:lnTo>
                  <a:lnTo>
                    <a:pt x="108" y="115"/>
                  </a:lnTo>
                  <a:lnTo>
                    <a:pt x="108" y="113"/>
                  </a:lnTo>
                  <a:lnTo>
                    <a:pt x="107" y="111"/>
                  </a:lnTo>
                  <a:lnTo>
                    <a:pt x="106" y="110"/>
                  </a:lnTo>
                  <a:lnTo>
                    <a:pt x="101" y="106"/>
                  </a:lnTo>
                  <a:lnTo>
                    <a:pt x="95" y="101"/>
                  </a:lnTo>
                  <a:lnTo>
                    <a:pt x="88" y="95"/>
                  </a:lnTo>
                  <a:lnTo>
                    <a:pt x="81" y="88"/>
                  </a:lnTo>
                  <a:lnTo>
                    <a:pt x="77" y="84"/>
                  </a:lnTo>
                  <a:lnTo>
                    <a:pt x="75" y="80"/>
                  </a:lnTo>
                  <a:lnTo>
                    <a:pt x="72" y="75"/>
                  </a:lnTo>
                  <a:lnTo>
                    <a:pt x="70" y="69"/>
                  </a:lnTo>
                  <a:lnTo>
                    <a:pt x="69" y="63"/>
                  </a:lnTo>
                  <a:lnTo>
                    <a:pt x="69" y="56"/>
                  </a:lnTo>
                  <a:lnTo>
                    <a:pt x="69" y="51"/>
                  </a:lnTo>
                  <a:lnTo>
                    <a:pt x="70" y="45"/>
                  </a:lnTo>
                  <a:lnTo>
                    <a:pt x="71" y="40"/>
                  </a:lnTo>
                  <a:lnTo>
                    <a:pt x="73" y="35"/>
                  </a:lnTo>
                  <a:lnTo>
                    <a:pt x="75" y="30"/>
                  </a:lnTo>
                  <a:lnTo>
                    <a:pt x="77" y="26"/>
                  </a:lnTo>
                  <a:lnTo>
                    <a:pt x="80" y="21"/>
                  </a:lnTo>
                  <a:lnTo>
                    <a:pt x="84" y="16"/>
                  </a:lnTo>
                  <a:lnTo>
                    <a:pt x="87" y="13"/>
                  </a:lnTo>
                  <a:lnTo>
                    <a:pt x="91" y="10"/>
                  </a:lnTo>
                  <a:lnTo>
                    <a:pt x="96" y="7"/>
                  </a:lnTo>
                  <a:lnTo>
                    <a:pt x="98" y="6"/>
                  </a:lnTo>
                  <a:lnTo>
                    <a:pt x="101" y="5"/>
                  </a:lnTo>
                  <a:lnTo>
                    <a:pt x="107" y="3"/>
                  </a:lnTo>
                  <a:lnTo>
                    <a:pt x="112" y="1"/>
                  </a:lnTo>
                  <a:lnTo>
                    <a:pt x="117" y="0"/>
                  </a:lnTo>
                  <a:lnTo>
                    <a:pt x="123" y="0"/>
                  </a:lnTo>
                  <a:lnTo>
                    <a:pt x="128" y="0"/>
                  </a:lnTo>
                  <a:lnTo>
                    <a:pt x="134" y="1"/>
                  </a:lnTo>
                  <a:lnTo>
                    <a:pt x="139" y="2"/>
                  </a:lnTo>
                  <a:lnTo>
                    <a:pt x="144" y="4"/>
                  </a:lnTo>
                  <a:lnTo>
                    <a:pt x="149" y="6"/>
                  </a:lnTo>
                  <a:lnTo>
                    <a:pt x="153" y="9"/>
                  </a:lnTo>
                  <a:lnTo>
                    <a:pt x="159" y="12"/>
                  </a:lnTo>
                  <a:lnTo>
                    <a:pt x="163" y="15"/>
                  </a:lnTo>
                  <a:lnTo>
                    <a:pt x="166" y="20"/>
                  </a:lnTo>
                  <a:lnTo>
                    <a:pt x="169" y="24"/>
                  </a:lnTo>
                  <a:lnTo>
                    <a:pt x="172" y="28"/>
                  </a:lnTo>
                  <a:lnTo>
                    <a:pt x="173" y="31"/>
                  </a:lnTo>
                  <a:lnTo>
                    <a:pt x="174" y="33"/>
                  </a:lnTo>
                  <a:lnTo>
                    <a:pt x="176" y="38"/>
                  </a:lnTo>
                  <a:lnTo>
                    <a:pt x="178" y="43"/>
                  </a:lnTo>
                  <a:lnTo>
                    <a:pt x="178" y="46"/>
                  </a:lnTo>
                  <a:lnTo>
                    <a:pt x="178" y="49"/>
                  </a:lnTo>
                  <a:lnTo>
                    <a:pt x="179" y="54"/>
                  </a:lnTo>
                  <a:lnTo>
                    <a:pt x="178" y="61"/>
                  </a:lnTo>
                  <a:lnTo>
                    <a:pt x="177" y="68"/>
                  </a:lnTo>
                  <a:lnTo>
                    <a:pt x="175" y="74"/>
                  </a:lnTo>
                  <a:lnTo>
                    <a:pt x="173" y="79"/>
                  </a:lnTo>
                  <a:lnTo>
                    <a:pt x="170" y="84"/>
                  </a:lnTo>
                  <a:lnTo>
                    <a:pt x="167" y="88"/>
                  </a:lnTo>
                  <a:lnTo>
                    <a:pt x="160" y="96"/>
                  </a:lnTo>
                  <a:lnTo>
                    <a:pt x="152" y="102"/>
                  </a:lnTo>
                  <a:lnTo>
                    <a:pt x="146" y="107"/>
                  </a:lnTo>
                  <a:lnTo>
                    <a:pt x="142" y="110"/>
                  </a:lnTo>
                  <a:lnTo>
                    <a:pt x="141" y="112"/>
                  </a:lnTo>
                  <a:lnTo>
                    <a:pt x="140" y="113"/>
                  </a:lnTo>
                  <a:lnTo>
                    <a:pt x="141" y="114"/>
                  </a:lnTo>
                  <a:lnTo>
                    <a:pt x="141" y="115"/>
                  </a:lnTo>
                  <a:lnTo>
                    <a:pt x="142" y="117"/>
                  </a:lnTo>
                  <a:lnTo>
                    <a:pt x="143" y="118"/>
                  </a:lnTo>
                  <a:lnTo>
                    <a:pt x="145" y="119"/>
                  </a:lnTo>
                  <a:lnTo>
                    <a:pt x="149" y="119"/>
                  </a:lnTo>
                  <a:lnTo>
                    <a:pt x="156" y="119"/>
                  </a:lnTo>
                  <a:lnTo>
                    <a:pt x="161" y="119"/>
                  </a:lnTo>
                  <a:lnTo>
                    <a:pt x="168" y="119"/>
                  </a:lnTo>
                  <a:lnTo>
                    <a:pt x="187" y="119"/>
                  </a:lnTo>
                  <a:lnTo>
                    <a:pt x="194" y="120"/>
                  </a:lnTo>
                  <a:lnTo>
                    <a:pt x="201" y="121"/>
                  </a:lnTo>
                  <a:lnTo>
                    <a:pt x="205" y="122"/>
                  </a:lnTo>
                  <a:lnTo>
                    <a:pt x="207" y="123"/>
                  </a:lnTo>
                  <a:lnTo>
                    <a:pt x="212" y="126"/>
                  </a:lnTo>
                  <a:lnTo>
                    <a:pt x="216" y="130"/>
                  </a:lnTo>
                  <a:lnTo>
                    <a:pt x="220" y="135"/>
                  </a:lnTo>
                  <a:lnTo>
                    <a:pt x="222" y="141"/>
                  </a:lnTo>
                  <a:lnTo>
                    <a:pt x="224" y="148"/>
                  </a:lnTo>
                  <a:lnTo>
                    <a:pt x="245" y="254"/>
                  </a:lnTo>
                  <a:lnTo>
                    <a:pt x="205" y="254"/>
                  </a:lnTo>
                  <a:lnTo>
                    <a:pt x="196" y="214"/>
                  </a:lnTo>
                  <a:lnTo>
                    <a:pt x="190" y="234"/>
                  </a:lnTo>
                  <a:lnTo>
                    <a:pt x="188" y="244"/>
                  </a:lnTo>
                  <a:lnTo>
                    <a:pt x="187" y="254"/>
                  </a:lnTo>
                  <a:lnTo>
                    <a:pt x="61" y="254"/>
                  </a:lnTo>
                  <a:lnTo>
                    <a:pt x="59" y="245"/>
                  </a:lnTo>
                  <a:lnTo>
                    <a:pt x="57" y="235"/>
                  </a:lnTo>
                  <a:lnTo>
                    <a:pt x="54" y="226"/>
                  </a:lnTo>
                  <a:lnTo>
                    <a:pt x="51" y="218"/>
                  </a:lnTo>
                  <a:lnTo>
                    <a:pt x="43" y="254"/>
                  </a:lnTo>
                  <a:lnTo>
                    <a:pt x="0" y="2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 b="0">
                <a:solidFill>
                  <a:srgbClr val="414142"/>
                </a:solidFill>
                <a:latin typeface="+mn-lt"/>
                <a:cs typeface="+mn-cs"/>
              </a:endParaRPr>
            </a:p>
          </p:txBody>
        </p:sp>
        <p:sp>
          <p:nvSpPr>
            <p:cNvPr id="10" name="Freeform 400"/>
            <p:cNvSpPr>
              <a:spLocks/>
            </p:cNvSpPr>
            <p:nvPr/>
          </p:nvSpPr>
          <p:spPr bwMode="auto">
            <a:xfrm>
              <a:off x="2545" y="1633"/>
              <a:ext cx="245" cy="254"/>
            </a:xfrm>
            <a:custGeom>
              <a:avLst/>
              <a:gdLst>
                <a:gd name="T0" fmla="*/ 22 w 245"/>
                <a:gd name="T1" fmla="*/ 145 h 254"/>
                <a:gd name="T2" fmla="*/ 27 w 245"/>
                <a:gd name="T3" fmla="*/ 134 h 254"/>
                <a:gd name="T4" fmla="*/ 31 w 245"/>
                <a:gd name="T5" fmla="*/ 127 h 254"/>
                <a:gd name="T6" fmla="*/ 38 w 245"/>
                <a:gd name="T7" fmla="*/ 123 h 254"/>
                <a:gd name="T8" fmla="*/ 46 w 245"/>
                <a:gd name="T9" fmla="*/ 120 h 254"/>
                <a:gd name="T10" fmla="*/ 55 w 245"/>
                <a:gd name="T11" fmla="*/ 119 h 254"/>
                <a:gd name="T12" fmla="*/ 77 w 245"/>
                <a:gd name="T13" fmla="*/ 120 h 254"/>
                <a:gd name="T14" fmla="*/ 96 w 245"/>
                <a:gd name="T15" fmla="*/ 120 h 254"/>
                <a:gd name="T16" fmla="*/ 103 w 245"/>
                <a:gd name="T17" fmla="*/ 118 h 254"/>
                <a:gd name="T18" fmla="*/ 106 w 245"/>
                <a:gd name="T19" fmla="*/ 115 h 254"/>
                <a:gd name="T20" fmla="*/ 106 w 245"/>
                <a:gd name="T21" fmla="*/ 111 h 254"/>
                <a:gd name="T22" fmla="*/ 100 w 245"/>
                <a:gd name="T23" fmla="*/ 106 h 254"/>
                <a:gd name="T24" fmla="*/ 87 w 245"/>
                <a:gd name="T25" fmla="*/ 95 h 254"/>
                <a:gd name="T26" fmla="*/ 77 w 245"/>
                <a:gd name="T27" fmla="*/ 84 h 254"/>
                <a:gd name="T28" fmla="*/ 71 w 245"/>
                <a:gd name="T29" fmla="*/ 75 h 254"/>
                <a:gd name="T30" fmla="*/ 68 w 245"/>
                <a:gd name="T31" fmla="*/ 63 h 254"/>
                <a:gd name="T32" fmla="*/ 68 w 245"/>
                <a:gd name="T33" fmla="*/ 51 h 254"/>
                <a:gd name="T34" fmla="*/ 70 w 245"/>
                <a:gd name="T35" fmla="*/ 40 h 254"/>
                <a:gd name="T36" fmla="*/ 74 w 245"/>
                <a:gd name="T37" fmla="*/ 30 h 254"/>
                <a:gd name="T38" fmla="*/ 80 w 245"/>
                <a:gd name="T39" fmla="*/ 21 h 254"/>
                <a:gd name="T40" fmla="*/ 87 w 245"/>
                <a:gd name="T41" fmla="*/ 13 h 254"/>
                <a:gd name="T42" fmla="*/ 95 w 245"/>
                <a:gd name="T43" fmla="*/ 7 h 254"/>
                <a:gd name="T44" fmla="*/ 100 w 245"/>
                <a:gd name="T45" fmla="*/ 5 h 254"/>
                <a:gd name="T46" fmla="*/ 110 w 245"/>
                <a:gd name="T47" fmla="*/ 1 h 254"/>
                <a:gd name="T48" fmla="*/ 122 w 245"/>
                <a:gd name="T49" fmla="*/ 0 h 254"/>
                <a:gd name="T50" fmla="*/ 133 w 245"/>
                <a:gd name="T51" fmla="*/ 1 h 254"/>
                <a:gd name="T52" fmla="*/ 144 w 245"/>
                <a:gd name="T53" fmla="*/ 4 h 254"/>
                <a:gd name="T54" fmla="*/ 153 w 245"/>
                <a:gd name="T55" fmla="*/ 9 h 254"/>
                <a:gd name="T56" fmla="*/ 161 w 245"/>
                <a:gd name="T57" fmla="*/ 15 h 254"/>
                <a:gd name="T58" fmla="*/ 169 w 245"/>
                <a:gd name="T59" fmla="*/ 24 h 254"/>
                <a:gd name="T60" fmla="*/ 173 w 245"/>
                <a:gd name="T61" fmla="*/ 31 h 254"/>
                <a:gd name="T62" fmla="*/ 176 w 245"/>
                <a:gd name="T63" fmla="*/ 38 h 254"/>
                <a:gd name="T64" fmla="*/ 177 w 245"/>
                <a:gd name="T65" fmla="*/ 46 h 254"/>
                <a:gd name="T66" fmla="*/ 178 w 245"/>
                <a:gd name="T67" fmla="*/ 54 h 254"/>
                <a:gd name="T68" fmla="*/ 176 w 245"/>
                <a:gd name="T69" fmla="*/ 68 h 254"/>
                <a:gd name="T70" fmla="*/ 172 w 245"/>
                <a:gd name="T71" fmla="*/ 79 h 254"/>
                <a:gd name="T72" fmla="*/ 166 w 245"/>
                <a:gd name="T73" fmla="*/ 88 h 254"/>
                <a:gd name="T74" fmla="*/ 152 w 245"/>
                <a:gd name="T75" fmla="*/ 102 h 254"/>
                <a:gd name="T76" fmla="*/ 141 w 245"/>
                <a:gd name="T77" fmla="*/ 110 h 254"/>
                <a:gd name="T78" fmla="*/ 140 w 245"/>
                <a:gd name="T79" fmla="*/ 113 h 254"/>
                <a:gd name="T80" fmla="*/ 140 w 245"/>
                <a:gd name="T81" fmla="*/ 115 h 254"/>
                <a:gd name="T82" fmla="*/ 142 w 245"/>
                <a:gd name="T83" fmla="*/ 118 h 254"/>
                <a:gd name="T84" fmla="*/ 148 w 245"/>
                <a:gd name="T85" fmla="*/ 119 h 254"/>
                <a:gd name="T86" fmla="*/ 159 w 245"/>
                <a:gd name="T87" fmla="*/ 119 h 254"/>
                <a:gd name="T88" fmla="*/ 186 w 245"/>
                <a:gd name="T89" fmla="*/ 119 h 254"/>
                <a:gd name="T90" fmla="*/ 200 w 245"/>
                <a:gd name="T91" fmla="*/ 121 h 254"/>
                <a:gd name="T92" fmla="*/ 206 w 245"/>
                <a:gd name="T93" fmla="*/ 123 h 254"/>
                <a:gd name="T94" fmla="*/ 216 w 245"/>
                <a:gd name="T95" fmla="*/ 130 h 254"/>
                <a:gd name="T96" fmla="*/ 222 w 245"/>
                <a:gd name="T97" fmla="*/ 141 h 254"/>
                <a:gd name="T98" fmla="*/ 245 w 245"/>
                <a:gd name="T99" fmla="*/ 254 h 254"/>
                <a:gd name="T100" fmla="*/ 195 w 245"/>
                <a:gd name="T101" fmla="*/ 214 h 254"/>
                <a:gd name="T102" fmla="*/ 188 w 245"/>
                <a:gd name="T103" fmla="*/ 244 h 254"/>
                <a:gd name="T104" fmla="*/ 59 w 245"/>
                <a:gd name="T105" fmla="*/ 254 h 254"/>
                <a:gd name="T106" fmla="*/ 53 w 245"/>
                <a:gd name="T107" fmla="*/ 226 h 254"/>
                <a:gd name="T108" fmla="*/ 43 w 245"/>
                <a:gd name="T109" fmla="*/ 254 h 25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5"/>
                <a:gd name="T166" fmla="*/ 0 h 254"/>
                <a:gd name="T167" fmla="*/ 245 w 245"/>
                <a:gd name="T168" fmla="*/ 254 h 25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5" h="254">
                  <a:moveTo>
                    <a:pt x="0" y="254"/>
                  </a:moveTo>
                  <a:lnTo>
                    <a:pt x="22" y="145"/>
                  </a:lnTo>
                  <a:lnTo>
                    <a:pt x="24" y="139"/>
                  </a:lnTo>
                  <a:lnTo>
                    <a:pt x="27" y="134"/>
                  </a:lnTo>
                  <a:lnTo>
                    <a:pt x="30" y="129"/>
                  </a:lnTo>
                  <a:lnTo>
                    <a:pt x="31" y="127"/>
                  </a:lnTo>
                  <a:lnTo>
                    <a:pt x="33" y="125"/>
                  </a:lnTo>
                  <a:lnTo>
                    <a:pt x="38" y="123"/>
                  </a:lnTo>
                  <a:lnTo>
                    <a:pt x="43" y="121"/>
                  </a:lnTo>
                  <a:lnTo>
                    <a:pt x="46" y="120"/>
                  </a:lnTo>
                  <a:lnTo>
                    <a:pt x="49" y="120"/>
                  </a:lnTo>
                  <a:lnTo>
                    <a:pt x="55" y="119"/>
                  </a:lnTo>
                  <a:lnTo>
                    <a:pt x="69" y="119"/>
                  </a:lnTo>
                  <a:lnTo>
                    <a:pt x="77" y="120"/>
                  </a:lnTo>
                  <a:lnTo>
                    <a:pt x="89" y="120"/>
                  </a:lnTo>
                  <a:lnTo>
                    <a:pt x="96" y="120"/>
                  </a:lnTo>
                  <a:lnTo>
                    <a:pt x="101" y="119"/>
                  </a:lnTo>
                  <a:lnTo>
                    <a:pt x="103" y="118"/>
                  </a:lnTo>
                  <a:lnTo>
                    <a:pt x="105" y="117"/>
                  </a:lnTo>
                  <a:lnTo>
                    <a:pt x="106" y="115"/>
                  </a:lnTo>
                  <a:lnTo>
                    <a:pt x="106" y="113"/>
                  </a:lnTo>
                  <a:lnTo>
                    <a:pt x="106" y="111"/>
                  </a:lnTo>
                  <a:lnTo>
                    <a:pt x="104" y="110"/>
                  </a:lnTo>
                  <a:lnTo>
                    <a:pt x="100" y="106"/>
                  </a:lnTo>
                  <a:lnTo>
                    <a:pt x="94" y="101"/>
                  </a:lnTo>
                  <a:lnTo>
                    <a:pt x="87" y="95"/>
                  </a:lnTo>
                  <a:lnTo>
                    <a:pt x="80" y="88"/>
                  </a:lnTo>
                  <a:lnTo>
                    <a:pt x="77" y="84"/>
                  </a:lnTo>
                  <a:lnTo>
                    <a:pt x="74" y="80"/>
                  </a:lnTo>
                  <a:lnTo>
                    <a:pt x="71" y="75"/>
                  </a:lnTo>
                  <a:lnTo>
                    <a:pt x="70" y="69"/>
                  </a:lnTo>
                  <a:lnTo>
                    <a:pt x="68" y="63"/>
                  </a:lnTo>
                  <a:lnTo>
                    <a:pt x="68" y="56"/>
                  </a:lnTo>
                  <a:lnTo>
                    <a:pt x="68" y="51"/>
                  </a:lnTo>
                  <a:lnTo>
                    <a:pt x="69" y="45"/>
                  </a:lnTo>
                  <a:lnTo>
                    <a:pt x="70" y="40"/>
                  </a:lnTo>
                  <a:lnTo>
                    <a:pt x="72" y="35"/>
                  </a:lnTo>
                  <a:lnTo>
                    <a:pt x="74" y="30"/>
                  </a:lnTo>
                  <a:lnTo>
                    <a:pt x="77" y="26"/>
                  </a:lnTo>
                  <a:lnTo>
                    <a:pt x="80" y="21"/>
                  </a:lnTo>
                  <a:lnTo>
                    <a:pt x="83" y="16"/>
                  </a:lnTo>
                  <a:lnTo>
                    <a:pt x="87" y="13"/>
                  </a:lnTo>
                  <a:lnTo>
                    <a:pt x="91" y="10"/>
                  </a:lnTo>
                  <a:lnTo>
                    <a:pt x="95" y="7"/>
                  </a:lnTo>
                  <a:lnTo>
                    <a:pt x="98" y="6"/>
                  </a:lnTo>
                  <a:lnTo>
                    <a:pt x="100" y="5"/>
                  </a:lnTo>
                  <a:lnTo>
                    <a:pt x="105" y="3"/>
                  </a:lnTo>
                  <a:lnTo>
                    <a:pt x="110" y="1"/>
                  </a:lnTo>
                  <a:lnTo>
                    <a:pt x="117" y="0"/>
                  </a:lnTo>
                  <a:lnTo>
                    <a:pt x="122" y="0"/>
                  </a:lnTo>
                  <a:lnTo>
                    <a:pt x="128" y="0"/>
                  </a:lnTo>
                  <a:lnTo>
                    <a:pt x="133" y="1"/>
                  </a:lnTo>
                  <a:lnTo>
                    <a:pt x="138" y="2"/>
                  </a:lnTo>
                  <a:lnTo>
                    <a:pt x="144" y="4"/>
                  </a:lnTo>
                  <a:lnTo>
                    <a:pt x="148" y="6"/>
                  </a:lnTo>
                  <a:lnTo>
                    <a:pt x="153" y="9"/>
                  </a:lnTo>
                  <a:lnTo>
                    <a:pt x="157" y="12"/>
                  </a:lnTo>
                  <a:lnTo>
                    <a:pt x="161" y="15"/>
                  </a:lnTo>
                  <a:lnTo>
                    <a:pt x="166" y="20"/>
                  </a:lnTo>
                  <a:lnTo>
                    <a:pt x="169" y="24"/>
                  </a:lnTo>
                  <a:lnTo>
                    <a:pt x="171" y="28"/>
                  </a:lnTo>
                  <a:lnTo>
                    <a:pt x="173" y="31"/>
                  </a:lnTo>
                  <a:lnTo>
                    <a:pt x="174" y="33"/>
                  </a:lnTo>
                  <a:lnTo>
                    <a:pt x="176" y="38"/>
                  </a:lnTo>
                  <a:lnTo>
                    <a:pt x="177" y="43"/>
                  </a:lnTo>
                  <a:lnTo>
                    <a:pt x="177" y="46"/>
                  </a:lnTo>
                  <a:lnTo>
                    <a:pt x="178" y="49"/>
                  </a:lnTo>
                  <a:lnTo>
                    <a:pt x="178" y="54"/>
                  </a:lnTo>
                  <a:lnTo>
                    <a:pt x="178" y="61"/>
                  </a:lnTo>
                  <a:lnTo>
                    <a:pt x="176" y="68"/>
                  </a:lnTo>
                  <a:lnTo>
                    <a:pt x="175" y="74"/>
                  </a:lnTo>
                  <a:lnTo>
                    <a:pt x="172" y="79"/>
                  </a:lnTo>
                  <a:lnTo>
                    <a:pt x="169" y="84"/>
                  </a:lnTo>
                  <a:lnTo>
                    <a:pt x="166" y="88"/>
                  </a:lnTo>
                  <a:lnTo>
                    <a:pt x="158" y="96"/>
                  </a:lnTo>
                  <a:lnTo>
                    <a:pt x="152" y="102"/>
                  </a:lnTo>
                  <a:lnTo>
                    <a:pt x="146" y="107"/>
                  </a:lnTo>
                  <a:lnTo>
                    <a:pt x="141" y="110"/>
                  </a:lnTo>
                  <a:lnTo>
                    <a:pt x="140" y="112"/>
                  </a:lnTo>
                  <a:lnTo>
                    <a:pt x="140" y="113"/>
                  </a:lnTo>
                  <a:lnTo>
                    <a:pt x="140" y="114"/>
                  </a:lnTo>
                  <a:lnTo>
                    <a:pt x="140" y="115"/>
                  </a:lnTo>
                  <a:lnTo>
                    <a:pt x="141" y="117"/>
                  </a:lnTo>
                  <a:lnTo>
                    <a:pt x="142" y="118"/>
                  </a:lnTo>
                  <a:lnTo>
                    <a:pt x="145" y="119"/>
                  </a:lnTo>
                  <a:lnTo>
                    <a:pt x="148" y="119"/>
                  </a:lnTo>
                  <a:lnTo>
                    <a:pt x="154" y="119"/>
                  </a:lnTo>
                  <a:lnTo>
                    <a:pt x="159" y="119"/>
                  </a:lnTo>
                  <a:lnTo>
                    <a:pt x="167" y="119"/>
                  </a:lnTo>
                  <a:lnTo>
                    <a:pt x="186" y="119"/>
                  </a:lnTo>
                  <a:lnTo>
                    <a:pt x="194" y="120"/>
                  </a:lnTo>
                  <a:lnTo>
                    <a:pt x="200" y="121"/>
                  </a:lnTo>
                  <a:lnTo>
                    <a:pt x="203" y="122"/>
                  </a:lnTo>
                  <a:lnTo>
                    <a:pt x="206" y="123"/>
                  </a:lnTo>
                  <a:lnTo>
                    <a:pt x="211" y="126"/>
                  </a:lnTo>
                  <a:lnTo>
                    <a:pt x="216" y="130"/>
                  </a:lnTo>
                  <a:lnTo>
                    <a:pt x="219" y="135"/>
                  </a:lnTo>
                  <a:lnTo>
                    <a:pt x="222" y="141"/>
                  </a:lnTo>
                  <a:lnTo>
                    <a:pt x="224" y="148"/>
                  </a:lnTo>
                  <a:lnTo>
                    <a:pt x="245" y="254"/>
                  </a:lnTo>
                  <a:lnTo>
                    <a:pt x="203" y="254"/>
                  </a:lnTo>
                  <a:lnTo>
                    <a:pt x="195" y="214"/>
                  </a:lnTo>
                  <a:lnTo>
                    <a:pt x="190" y="234"/>
                  </a:lnTo>
                  <a:lnTo>
                    <a:pt x="188" y="244"/>
                  </a:lnTo>
                  <a:lnTo>
                    <a:pt x="186" y="254"/>
                  </a:lnTo>
                  <a:lnTo>
                    <a:pt x="59" y="254"/>
                  </a:lnTo>
                  <a:lnTo>
                    <a:pt x="55" y="235"/>
                  </a:lnTo>
                  <a:lnTo>
                    <a:pt x="53" y="226"/>
                  </a:lnTo>
                  <a:lnTo>
                    <a:pt x="50" y="218"/>
                  </a:lnTo>
                  <a:lnTo>
                    <a:pt x="43" y="254"/>
                  </a:lnTo>
                  <a:lnTo>
                    <a:pt x="0" y="2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 b="0">
                <a:solidFill>
                  <a:srgbClr val="414142"/>
                </a:solidFill>
                <a:latin typeface="+mn-lt"/>
                <a:cs typeface="+mn-cs"/>
              </a:endParaRPr>
            </a:p>
          </p:txBody>
        </p:sp>
      </p:grpSp>
      <p:cxnSp>
        <p:nvCxnSpPr>
          <p:cNvPr id="37936" name="Elbow Connector 94"/>
          <p:cNvCxnSpPr>
            <a:cxnSpLocks noChangeShapeType="1"/>
            <a:endCxn id="37909" idx="1"/>
          </p:cNvCxnSpPr>
          <p:nvPr>
            <p:custDataLst>
              <p:tags r:id="rId40"/>
            </p:custDataLst>
          </p:nvPr>
        </p:nvCxnSpPr>
        <p:spPr bwMode="auto">
          <a:xfrm rot="10800000">
            <a:off x="1870075" y="3040063"/>
            <a:ext cx="2365375" cy="2306637"/>
          </a:xfrm>
          <a:prstGeom prst="bentConnector3">
            <a:avLst>
              <a:gd name="adj1" fmla="val 123824"/>
            </a:avLst>
          </a:prstGeom>
          <a:noFill/>
          <a:ln w="9525" algn="ctr">
            <a:solidFill>
              <a:srgbClr val="333399"/>
            </a:solidFill>
            <a:prstDash val="dash"/>
            <a:round/>
            <a:headEnd type="none" w="med" len="lg"/>
            <a:tailEnd type="stealth" w="med" len="lg"/>
          </a:ln>
        </p:spPr>
      </p:cxnSp>
      <p:cxnSp>
        <p:nvCxnSpPr>
          <p:cNvPr id="37937" name="Elbow Connector 94"/>
          <p:cNvCxnSpPr>
            <a:cxnSpLocks noChangeShapeType="1"/>
            <a:stCxn id="37909" idx="2"/>
            <a:endCxn id="37895" idx="1"/>
          </p:cNvCxnSpPr>
          <p:nvPr>
            <p:custDataLst>
              <p:tags r:id="rId41"/>
            </p:custDataLst>
          </p:nvPr>
        </p:nvCxnSpPr>
        <p:spPr bwMode="auto">
          <a:xfrm rot="5400000" flipH="1" flipV="1">
            <a:off x="2696370" y="2478881"/>
            <a:ext cx="182562" cy="1254125"/>
          </a:xfrm>
          <a:prstGeom prst="bentConnector4">
            <a:avLst>
              <a:gd name="adj1" fmla="val -125218"/>
              <a:gd name="adj2" fmla="val 61773"/>
            </a:avLst>
          </a:prstGeom>
          <a:noFill/>
          <a:ln w="9525" algn="ctr">
            <a:solidFill>
              <a:srgbClr val="333399"/>
            </a:solidFill>
            <a:prstDash val="dash"/>
            <a:round/>
            <a:headEnd type="none" w="med" len="lg"/>
            <a:tailEnd type="stealth" w="med" len="lg"/>
          </a:ln>
        </p:spPr>
      </p:cxnSp>
      <p:cxnSp>
        <p:nvCxnSpPr>
          <p:cNvPr id="37938" name="Elbow Connector 94"/>
          <p:cNvCxnSpPr>
            <a:cxnSpLocks noChangeShapeType="1"/>
            <a:stCxn id="37904" idx="1"/>
            <a:endCxn id="37896" idx="1"/>
          </p:cNvCxnSpPr>
          <p:nvPr>
            <p:custDataLst>
              <p:tags r:id="rId42"/>
            </p:custDataLst>
          </p:nvPr>
        </p:nvCxnSpPr>
        <p:spPr bwMode="auto">
          <a:xfrm rot="10800000">
            <a:off x="4216400" y="5446713"/>
            <a:ext cx="1588" cy="566737"/>
          </a:xfrm>
          <a:prstGeom prst="bentConnector3">
            <a:avLst>
              <a:gd name="adj1" fmla="val 14500005"/>
            </a:avLst>
          </a:prstGeom>
          <a:noFill/>
          <a:ln w="9525" algn="ctr">
            <a:solidFill>
              <a:srgbClr val="333399"/>
            </a:solidFill>
            <a:prstDash val="dash"/>
            <a:round/>
            <a:headEnd type="none" w="med" len="lg"/>
            <a:tailEnd type="stealth" w="med" len="lg"/>
          </a:ln>
        </p:spPr>
      </p:cxnSp>
      <p:sp>
        <p:nvSpPr>
          <p:cNvPr id="37939" name="Rectangle 10"/>
          <p:cNvSpPr>
            <a:spLocks noChangeArrowheads="1"/>
          </p:cNvSpPr>
          <p:nvPr>
            <p:custDataLst>
              <p:tags r:id="rId43"/>
            </p:custDataLst>
          </p:nvPr>
        </p:nvSpPr>
        <p:spPr bwMode="gray">
          <a:xfrm>
            <a:off x="1357313" y="5414963"/>
            <a:ext cx="103822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7432" tIns="27432" rIns="27432" bIns="27432" anchor="ctr"/>
          <a:lstStyle/>
          <a:p>
            <a:pPr algn="ctr"/>
            <a:r>
              <a:rPr lang="ru-RU" sz="800" b="0" i="1">
                <a:solidFill>
                  <a:srgbClr val="3333CC"/>
                </a:solidFill>
              </a:rPr>
              <a:t>Обратная связь</a:t>
            </a:r>
          </a:p>
        </p:txBody>
      </p:sp>
      <p:sp>
        <p:nvSpPr>
          <p:cNvPr id="37940" name="Rectangle 61"/>
          <p:cNvSpPr>
            <a:spLocks noChangeArrowheads="1"/>
          </p:cNvSpPr>
          <p:nvPr/>
        </p:nvSpPr>
        <p:spPr bwMode="gray">
          <a:xfrm>
            <a:off x="5100638" y="4394200"/>
            <a:ext cx="439737" cy="271463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008000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 rtl="1"/>
            <a:endParaRPr lang="ru-RU" sz="800" b="0">
              <a:solidFill>
                <a:srgbClr val="000000"/>
              </a:solidFill>
            </a:endParaRPr>
          </a:p>
        </p:txBody>
      </p:sp>
      <p:grpSp>
        <p:nvGrpSpPr>
          <p:cNvPr id="5" name="Group 397"/>
          <p:cNvGrpSpPr>
            <a:grpSpLocks noChangeAspect="1"/>
          </p:cNvGrpSpPr>
          <p:nvPr>
            <p:custDataLst>
              <p:tags r:id="rId44"/>
            </p:custDataLst>
          </p:nvPr>
        </p:nvGrpSpPr>
        <p:grpSpPr bwMode="auto">
          <a:xfrm flipH="1">
            <a:off x="5202113" y="4428025"/>
            <a:ext cx="259229" cy="216899"/>
            <a:chOff x="2231" y="1271"/>
            <a:chExt cx="605" cy="616"/>
          </a:xfrm>
          <a:solidFill>
            <a:srgbClr val="002060"/>
          </a:solidFill>
        </p:grpSpPr>
        <p:sp>
          <p:nvSpPr>
            <p:cNvPr id="296140" name="Freeform 398"/>
            <p:cNvSpPr>
              <a:spLocks/>
            </p:cNvSpPr>
            <p:nvPr/>
          </p:nvSpPr>
          <p:spPr bwMode="auto">
            <a:xfrm>
              <a:off x="2231" y="1271"/>
              <a:ext cx="605" cy="401"/>
            </a:xfrm>
            <a:custGeom>
              <a:avLst/>
              <a:gdLst>
                <a:gd name="T0" fmla="*/ 40 w 605"/>
                <a:gd name="T1" fmla="*/ 178 h 401"/>
                <a:gd name="T2" fmla="*/ 42 w 605"/>
                <a:gd name="T3" fmla="*/ 169 h 401"/>
                <a:gd name="T4" fmla="*/ 15 w 605"/>
                <a:gd name="T5" fmla="*/ 143 h 401"/>
                <a:gd name="T6" fmla="*/ 11 w 605"/>
                <a:gd name="T7" fmla="*/ 115 h 401"/>
                <a:gd name="T8" fmla="*/ 19 w 605"/>
                <a:gd name="T9" fmla="*/ 93 h 401"/>
                <a:gd name="T10" fmla="*/ 37 w 605"/>
                <a:gd name="T11" fmla="*/ 76 h 401"/>
                <a:gd name="T12" fmla="*/ 61 w 605"/>
                <a:gd name="T13" fmla="*/ 70 h 401"/>
                <a:gd name="T14" fmla="*/ 90 w 605"/>
                <a:gd name="T15" fmla="*/ 78 h 401"/>
                <a:gd name="T16" fmla="*/ 106 w 605"/>
                <a:gd name="T17" fmla="*/ 96 h 401"/>
                <a:gd name="T18" fmla="*/ 113 w 605"/>
                <a:gd name="T19" fmla="*/ 121 h 401"/>
                <a:gd name="T20" fmla="*/ 106 w 605"/>
                <a:gd name="T21" fmla="*/ 147 h 401"/>
                <a:gd name="T22" fmla="*/ 80 w 605"/>
                <a:gd name="T23" fmla="*/ 169 h 401"/>
                <a:gd name="T24" fmla="*/ 80 w 605"/>
                <a:gd name="T25" fmla="*/ 176 h 401"/>
                <a:gd name="T26" fmla="*/ 107 w 605"/>
                <a:gd name="T27" fmla="*/ 178 h 401"/>
                <a:gd name="T28" fmla="*/ 141 w 605"/>
                <a:gd name="T29" fmla="*/ 184 h 401"/>
                <a:gd name="T30" fmla="*/ 153 w 605"/>
                <a:gd name="T31" fmla="*/ 201 h 401"/>
                <a:gd name="T32" fmla="*/ 187 w 605"/>
                <a:gd name="T33" fmla="*/ 148 h 401"/>
                <a:gd name="T34" fmla="*/ 203 w 605"/>
                <a:gd name="T35" fmla="*/ 133 h 401"/>
                <a:gd name="T36" fmla="*/ 252 w 605"/>
                <a:gd name="T37" fmla="*/ 131 h 401"/>
                <a:gd name="T38" fmla="*/ 259 w 605"/>
                <a:gd name="T39" fmla="*/ 127 h 401"/>
                <a:gd name="T40" fmla="*/ 247 w 605"/>
                <a:gd name="T41" fmla="*/ 115 h 401"/>
                <a:gd name="T42" fmla="*/ 228 w 605"/>
                <a:gd name="T43" fmla="*/ 93 h 401"/>
                <a:gd name="T44" fmla="*/ 226 w 605"/>
                <a:gd name="T45" fmla="*/ 65 h 401"/>
                <a:gd name="T46" fmla="*/ 237 w 605"/>
                <a:gd name="T47" fmla="*/ 44 h 401"/>
                <a:gd name="T48" fmla="*/ 252 w 605"/>
                <a:gd name="T49" fmla="*/ 32 h 401"/>
                <a:gd name="T50" fmla="*/ 274 w 605"/>
                <a:gd name="T51" fmla="*/ 26 h 401"/>
                <a:gd name="T52" fmla="*/ 304 w 605"/>
                <a:gd name="T53" fmla="*/ 34 h 401"/>
                <a:gd name="T54" fmla="*/ 320 w 605"/>
                <a:gd name="T55" fmla="*/ 50 h 401"/>
                <a:gd name="T56" fmla="*/ 327 w 605"/>
                <a:gd name="T57" fmla="*/ 74 h 401"/>
                <a:gd name="T58" fmla="*/ 319 w 605"/>
                <a:gd name="T59" fmla="*/ 100 h 401"/>
                <a:gd name="T60" fmla="*/ 294 w 605"/>
                <a:gd name="T61" fmla="*/ 124 h 401"/>
                <a:gd name="T62" fmla="*/ 298 w 605"/>
                <a:gd name="T63" fmla="*/ 130 h 401"/>
                <a:gd name="T64" fmla="*/ 347 w 605"/>
                <a:gd name="T65" fmla="*/ 133 h 401"/>
                <a:gd name="T66" fmla="*/ 361 w 605"/>
                <a:gd name="T67" fmla="*/ 142 h 401"/>
                <a:gd name="T68" fmla="*/ 382 w 605"/>
                <a:gd name="T69" fmla="*/ 220 h 401"/>
                <a:gd name="T70" fmla="*/ 409 w 605"/>
                <a:gd name="T71" fmla="*/ 116 h 401"/>
                <a:gd name="T72" fmla="*/ 436 w 605"/>
                <a:gd name="T73" fmla="*/ 108 h 401"/>
                <a:gd name="T74" fmla="*/ 474 w 605"/>
                <a:gd name="T75" fmla="*/ 107 h 401"/>
                <a:gd name="T76" fmla="*/ 472 w 605"/>
                <a:gd name="T77" fmla="*/ 97 h 401"/>
                <a:gd name="T78" fmla="*/ 452 w 605"/>
                <a:gd name="T79" fmla="*/ 78 h 401"/>
                <a:gd name="T80" fmla="*/ 444 w 605"/>
                <a:gd name="T81" fmla="*/ 51 h 401"/>
                <a:gd name="T82" fmla="*/ 452 w 605"/>
                <a:gd name="T83" fmla="*/ 22 h 401"/>
                <a:gd name="T84" fmla="*/ 469 w 605"/>
                <a:gd name="T85" fmla="*/ 6 h 401"/>
                <a:gd name="T86" fmla="*/ 494 w 605"/>
                <a:gd name="T87" fmla="*/ 0 h 401"/>
                <a:gd name="T88" fmla="*/ 518 w 605"/>
                <a:gd name="T89" fmla="*/ 6 h 401"/>
                <a:gd name="T90" fmla="*/ 537 w 605"/>
                <a:gd name="T91" fmla="*/ 21 h 401"/>
                <a:gd name="T92" fmla="*/ 546 w 605"/>
                <a:gd name="T93" fmla="*/ 45 h 401"/>
                <a:gd name="T94" fmla="*/ 541 w 605"/>
                <a:gd name="T95" fmla="*/ 73 h 401"/>
                <a:gd name="T96" fmla="*/ 516 w 605"/>
                <a:gd name="T97" fmla="*/ 96 h 401"/>
                <a:gd name="T98" fmla="*/ 512 w 605"/>
                <a:gd name="T99" fmla="*/ 104 h 401"/>
                <a:gd name="T100" fmla="*/ 525 w 605"/>
                <a:gd name="T101" fmla="*/ 108 h 401"/>
                <a:gd name="T102" fmla="*/ 571 w 605"/>
                <a:gd name="T103" fmla="*/ 111 h 401"/>
                <a:gd name="T104" fmla="*/ 585 w 605"/>
                <a:gd name="T105" fmla="*/ 128 h 401"/>
                <a:gd name="T106" fmla="*/ 559 w 605"/>
                <a:gd name="T107" fmla="*/ 197 h 401"/>
                <a:gd name="T108" fmla="*/ 347 w 605"/>
                <a:gd name="T109" fmla="*/ 240 h 401"/>
                <a:gd name="T110" fmla="*/ 248 w 605"/>
                <a:gd name="T111" fmla="*/ 254 h 401"/>
                <a:gd name="T112" fmla="*/ 165 w 605"/>
                <a:gd name="T113" fmla="*/ 274 h 401"/>
                <a:gd name="T114" fmla="*/ 119 w 605"/>
                <a:gd name="T115" fmla="*/ 293 h 401"/>
                <a:gd name="T116" fmla="*/ 56 w 605"/>
                <a:gd name="T117" fmla="*/ 335 h 401"/>
                <a:gd name="T118" fmla="*/ 30 w 605"/>
                <a:gd name="T119" fmla="*/ 363 h 401"/>
                <a:gd name="T120" fmla="*/ 7 w 605"/>
                <a:gd name="T121" fmla="*/ 400 h 401"/>
                <a:gd name="T122" fmla="*/ 1 w 605"/>
                <a:gd name="T123" fmla="*/ 399 h 40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05"/>
                <a:gd name="T187" fmla="*/ 0 h 401"/>
                <a:gd name="T188" fmla="*/ 605 w 605"/>
                <a:gd name="T189" fmla="*/ 401 h 40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05" h="401">
                  <a:moveTo>
                    <a:pt x="0" y="178"/>
                  </a:moveTo>
                  <a:lnTo>
                    <a:pt x="28" y="178"/>
                  </a:lnTo>
                  <a:lnTo>
                    <a:pt x="32" y="178"/>
                  </a:lnTo>
                  <a:lnTo>
                    <a:pt x="38" y="178"/>
                  </a:lnTo>
                  <a:lnTo>
                    <a:pt x="40" y="178"/>
                  </a:lnTo>
                  <a:lnTo>
                    <a:pt x="42" y="176"/>
                  </a:lnTo>
                  <a:lnTo>
                    <a:pt x="43" y="175"/>
                  </a:lnTo>
                  <a:lnTo>
                    <a:pt x="44" y="173"/>
                  </a:lnTo>
                  <a:lnTo>
                    <a:pt x="43" y="171"/>
                  </a:lnTo>
                  <a:lnTo>
                    <a:pt x="42" y="169"/>
                  </a:lnTo>
                  <a:lnTo>
                    <a:pt x="39" y="166"/>
                  </a:lnTo>
                  <a:lnTo>
                    <a:pt x="27" y="157"/>
                  </a:lnTo>
                  <a:lnTo>
                    <a:pt x="21" y="150"/>
                  </a:lnTo>
                  <a:lnTo>
                    <a:pt x="18" y="147"/>
                  </a:lnTo>
                  <a:lnTo>
                    <a:pt x="15" y="143"/>
                  </a:lnTo>
                  <a:lnTo>
                    <a:pt x="13" y="138"/>
                  </a:lnTo>
                  <a:lnTo>
                    <a:pt x="12" y="133"/>
                  </a:lnTo>
                  <a:lnTo>
                    <a:pt x="11" y="126"/>
                  </a:lnTo>
                  <a:lnTo>
                    <a:pt x="10" y="120"/>
                  </a:lnTo>
                  <a:lnTo>
                    <a:pt x="11" y="115"/>
                  </a:lnTo>
                  <a:lnTo>
                    <a:pt x="11" y="110"/>
                  </a:lnTo>
                  <a:lnTo>
                    <a:pt x="13" y="105"/>
                  </a:lnTo>
                  <a:lnTo>
                    <a:pt x="14" y="101"/>
                  </a:lnTo>
                  <a:lnTo>
                    <a:pt x="16" y="97"/>
                  </a:lnTo>
                  <a:lnTo>
                    <a:pt x="19" y="93"/>
                  </a:lnTo>
                  <a:lnTo>
                    <a:pt x="22" y="89"/>
                  </a:lnTo>
                  <a:lnTo>
                    <a:pt x="25" y="85"/>
                  </a:lnTo>
                  <a:lnTo>
                    <a:pt x="28" y="81"/>
                  </a:lnTo>
                  <a:lnTo>
                    <a:pt x="32" y="79"/>
                  </a:lnTo>
                  <a:lnTo>
                    <a:pt x="37" y="76"/>
                  </a:lnTo>
                  <a:lnTo>
                    <a:pt x="41" y="74"/>
                  </a:lnTo>
                  <a:lnTo>
                    <a:pt x="46" y="73"/>
                  </a:lnTo>
                  <a:lnTo>
                    <a:pt x="51" y="71"/>
                  </a:lnTo>
                  <a:lnTo>
                    <a:pt x="56" y="71"/>
                  </a:lnTo>
                  <a:lnTo>
                    <a:pt x="61" y="70"/>
                  </a:lnTo>
                  <a:lnTo>
                    <a:pt x="66" y="71"/>
                  </a:lnTo>
                  <a:lnTo>
                    <a:pt x="71" y="71"/>
                  </a:lnTo>
                  <a:lnTo>
                    <a:pt x="76" y="72"/>
                  </a:lnTo>
                  <a:lnTo>
                    <a:pt x="81" y="74"/>
                  </a:lnTo>
                  <a:lnTo>
                    <a:pt x="90" y="78"/>
                  </a:lnTo>
                  <a:lnTo>
                    <a:pt x="94" y="81"/>
                  </a:lnTo>
                  <a:lnTo>
                    <a:pt x="98" y="85"/>
                  </a:lnTo>
                  <a:lnTo>
                    <a:pt x="101" y="89"/>
                  </a:lnTo>
                  <a:lnTo>
                    <a:pt x="104" y="92"/>
                  </a:lnTo>
                  <a:lnTo>
                    <a:pt x="106" y="96"/>
                  </a:lnTo>
                  <a:lnTo>
                    <a:pt x="109" y="101"/>
                  </a:lnTo>
                  <a:lnTo>
                    <a:pt x="110" y="105"/>
                  </a:lnTo>
                  <a:lnTo>
                    <a:pt x="111" y="110"/>
                  </a:lnTo>
                  <a:lnTo>
                    <a:pt x="112" y="115"/>
                  </a:lnTo>
                  <a:lnTo>
                    <a:pt x="113" y="121"/>
                  </a:lnTo>
                  <a:lnTo>
                    <a:pt x="112" y="126"/>
                  </a:lnTo>
                  <a:lnTo>
                    <a:pt x="111" y="133"/>
                  </a:lnTo>
                  <a:lnTo>
                    <a:pt x="110" y="138"/>
                  </a:lnTo>
                  <a:lnTo>
                    <a:pt x="108" y="143"/>
                  </a:lnTo>
                  <a:lnTo>
                    <a:pt x="106" y="147"/>
                  </a:lnTo>
                  <a:lnTo>
                    <a:pt x="102" y="152"/>
                  </a:lnTo>
                  <a:lnTo>
                    <a:pt x="99" y="156"/>
                  </a:lnTo>
                  <a:lnTo>
                    <a:pt x="94" y="159"/>
                  </a:lnTo>
                  <a:lnTo>
                    <a:pt x="84" y="166"/>
                  </a:lnTo>
                  <a:lnTo>
                    <a:pt x="80" y="169"/>
                  </a:lnTo>
                  <a:lnTo>
                    <a:pt x="78" y="170"/>
                  </a:lnTo>
                  <a:lnTo>
                    <a:pt x="78" y="173"/>
                  </a:lnTo>
                  <a:lnTo>
                    <a:pt x="78" y="174"/>
                  </a:lnTo>
                  <a:lnTo>
                    <a:pt x="79" y="175"/>
                  </a:lnTo>
                  <a:lnTo>
                    <a:pt x="80" y="176"/>
                  </a:lnTo>
                  <a:lnTo>
                    <a:pt x="82" y="177"/>
                  </a:lnTo>
                  <a:lnTo>
                    <a:pt x="86" y="178"/>
                  </a:lnTo>
                  <a:lnTo>
                    <a:pt x="91" y="179"/>
                  </a:lnTo>
                  <a:lnTo>
                    <a:pt x="100" y="179"/>
                  </a:lnTo>
                  <a:lnTo>
                    <a:pt x="107" y="178"/>
                  </a:lnTo>
                  <a:lnTo>
                    <a:pt x="124" y="178"/>
                  </a:lnTo>
                  <a:lnTo>
                    <a:pt x="130" y="179"/>
                  </a:lnTo>
                  <a:lnTo>
                    <a:pt x="134" y="180"/>
                  </a:lnTo>
                  <a:lnTo>
                    <a:pt x="137" y="180"/>
                  </a:lnTo>
                  <a:lnTo>
                    <a:pt x="141" y="184"/>
                  </a:lnTo>
                  <a:lnTo>
                    <a:pt x="143" y="185"/>
                  </a:lnTo>
                  <a:lnTo>
                    <a:pt x="145" y="187"/>
                  </a:lnTo>
                  <a:lnTo>
                    <a:pt x="148" y="191"/>
                  </a:lnTo>
                  <a:lnTo>
                    <a:pt x="151" y="196"/>
                  </a:lnTo>
                  <a:lnTo>
                    <a:pt x="153" y="201"/>
                  </a:lnTo>
                  <a:lnTo>
                    <a:pt x="155" y="207"/>
                  </a:lnTo>
                  <a:lnTo>
                    <a:pt x="164" y="255"/>
                  </a:lnTo>
                  <a:lnTo>
                    <a:pt x="181" y="163"/>
                  </a:lnTo>
                  <a:lnTo>
                    <a:pt x="184" y="155"/>
                  </a:lnTo>
                  <a:lnTo>
                    <a:pt x="187" y="148"/>
                  </a:lnTo>
                  <a:lnTo>
                    <a:pt x="189" y="143"/>
                  </a:lnTo>
                  <a:lnTo>
                    <a:pt x="191" y="141"/>
                  </a:lnTo>
                  <a:lnTo>
                    <a:pt x="193" y="139"/>
                  </a:lnTo>
                  <a:lnTo>
                    <a:pt x="198" y="135"/>
                  </a:lnTo>
                  <a:lnTo>
                    <a:pt x="203" y="133"/>
                  </a:lnTo>
                  <a:lnTo>
                    <a:pt x="210" y="131"/>
                  </a:lnTo>
                  <a:lnTo>
                    <a:pt x="219" y="131"/>
                  </a:lnTo>
                  <a:lnTo>
                    <a:pt x="235" y="131"/>
                  </a:lnTo>
                  <a:lnTo>
                    <a:pt x="247" y="130"/>
                  </a:lnTo>
                  <a:lnTo>
                    <a:pt x="252" y="131"/>
                  </a:lnTo>
                  <a:lnTo>
                    <a:pt x="254" y="130"/>
                  </a:lnTo>
                  <a:lnTo>
                    <a:pt x="256" y="129"/>
                  </a:lnTo>
                  <a:lnTo>
                    <a:pt x="257" y="129"/>
                  </a:lnTo>
                  <a:lnTo>
                    <a:pt x="258" y="128"/>
                  </a:lnTo>
                  <a:lnTo>
                    <a:pt x="259" y="127"/>
                  </a:lnTo>
                  <a:lnTo>
                    <a:pt x="259" y="126"/>
                  </a:lnTo>
                  <a:lnTo>
                    <a:pt x="259" y="124"/>
                  </a:lnTo>
                  <a:lnTo>
                    <a:pt x="258" y="123"/>
                  </a:lnTo>
                  <a:lnTo>
                    <a:pt x="255" y="120"/>
                  </a:lnTo>
                  <a:lnTo>
                    <a:pt x="247" y="115"/>
                  </a:lnTo>
                  <a:lnTo>
                    <a:pt x="242" y="111"/>
                  </a:lnTo>
                  <a:lnTo>
                    <a:pt x="238" y="107"/>
                  </a:lnTo>
                  <a:lnTo>
                    <a:pt x="235" y="103"/>
                  </a:lnTo>
                  <a:lnTo>
                    <a:pt x="231" y="98"/>
                  </a:lnTo>
                  <a:lnTo>
                    <a:pt x="228" y="93"/>
                  </a:lnTo>
                  <a:lnTo>
                    <a:pt x="226" y="87"/>
                  </a:lnTo>
                  <a:lnTo>
                    <a:pt x="225" y="81"/>
                  </a:lnTo>
                  <a:lnTo>
                    <a:pt x="225" y="75"/>
                  </a:lnTo>
                  <a:lnTo>
                    <a:pt x="225" y="70"/>
                  </a:lnTo>
                  <a:lnTo>
                    <a:pt x="226" y="65"/>
                  </a:lnTo>
                  <a:lnTo>
                    <a:pt x="227" y="61"/>
                  </a:lnTo>
                  <a:lnTo>
                    <a:pt x="229" y="56"/>
                  </a:lnTo>
                  <a:lnTo>
                    <a:pt x="231" y="52"/>
                  </a:lnTo>
                  <a:lnTo>
                    <a:pt x="234" y="48"/>
                  </a:lnTo>
                  <a:lnTo>
                    <a:pt x="237" y="44"/>
                  </a:lnTo>
                  <a:lnTo>
                    <a:pt x="240" y="41"/>
                  </a:lnTo>
                  <a:lnTo>
                    <a:pt x="244" y="38"/>
                  </a:lnTo>
                  <a:lnTo>
                    <a:pt x="248" y="35"/>
                  </a:lnTo>
                  <a:lnTo>
                    <a:pt x="249" y="34"/>
                  </a:lnTo>
                  <a:lnTo>
                    <a:pt x="252" y="32"/>
                  </a:lnTo>
                  <a:lnTo>
                    <a:pt x="256" y="30"/>
                  </a:lnTo>
                  <a:lnTo>
                    <a:pt x="260" y="28"/>
                  </a:lnTo>
                  <a:lnTo>
                    <a:pt x="265" y="27"/>
                  </a:lnTo>
                  <a:lnTo>
                    <a:pt x="269" y="26"/>
                  </a:lnTo>
                  <a:lnTo>
                    <a:pt x="274" y="26"/>
                  </a:lnTo>
                  <a:lnTo>
                    <a:pt x="285" y="27"/>
                  </a:lnTo>
                  <a:lnTo>
                    <a:pt x="290" y="28"/>
                  </a:lnTo>
                  <a:lnTo>
                    <a:pt x="295" y="29"/>
                  </a:lnTo>
                  <a:lnTo>
                    <a:pt x="299" y="31"/>
                  </a:lnTo>
                  <a:lnTo>
                    <a:pt x="304" y="34"/>
                  </a:lnTo>
                  <a:lnTo>
                    <a:pt x="308" y="37"/>
                  </a:lnTo>
                  <a:lnTo>
                    <a:pt x="311" y="40"/>
                  </a:lnTo>
                  <a:lnTo>
                    <a:pt x="315" y="43"/>
                  </a:lnTo>
                  <a:lnTo>
                    <a:pt x="318" y="46"/>
                  </a:lnTo>
                  <a:lnTo>
                    <a:pt x="320" y="50"/>
                  </a:lnTo>
                  <a:lnTo>
                    <a:pt x="323" y="54"/>
                  </a:lnTo>
                  <a:lnTo>
                    <a:pt x="324" y="59"/>
                  </a:lnTo>
                  <a:lnTo>
                    <a:pt x="326" y="64"/>
                  </a:lnTo>
                  <a:lnTo>
                    <a:pt x="326" y="69"/>
                  </a:lnTo>
                  <a:lnTo>
                    <a:pt x="327" y="74"/>
                  </a:lnTo>
                  <a:lnTo>
                    <a:pt x="326" y="80"/>
                  </a:lnTo>
                  <a:lnTo>
                    <a:pt x="325" y="86"/>
                  </a:lnTo>
                  <a:lnTo>
                    <a:pt x="324" y="91"/>
                  </a:lnTo>
                  <a:lnTo>
                    <a:pt x="321" y="96"/>
                  </a:lnTo>
                  <a:lnTo>
                    <a:pt x="319" y="100"/>
                  </a:lnTo>
                  <a:lnTo>
                    <a:pt x="316" y="103"/>
                  </a:lnTo>
                  <a:lnTo>
                    <a:pt x="310" y="110"/>
                  </a:lnTo>
                  <a:lnTo>
                    <a:pt x="299" y="119"/>
                  </a:lnTo>
                  <a:lnTo>
                    <a:pt x="295" y="123"/>
                  </a:lnTo>
                  <a:lnTo>
                    <a:pt x="294" y="124"/>
                  </a:lnTo>
                  <a:lnTo>
                    <a:pt x="293" y="126"/>
                  </a:lnTo>
                  <a:lnTo>
                    <a:pt x="294" y="128"/>
                  </a:lnTo>
                  <a:lnTo>
                    <a:pt x="295" y="129"/>
                  </a:lnTo>
                  <a:lnTo>
                    <a:pt x="296" y="130"/>
                  </a:lnTo>
                  <a:lnTo>
                    <a:pt x="298" y="130"/>
                  </a:lnTo>
                  <a:lnTo>
                    <a:pt x="302" y="131"/>
                  </a:lnTo>
                  <a:lnTo>
                    <a:pt x="305" y="131"/>
                  </a:lnTo>
                  <a:lnTo>
                    <a:pt x="336" y="131"/>
                  </a:lnTo>
                  <a:lnTo>
                    <a:pt x="344" y="131"/>
                  </a:lnTo>
                  <a:lnTo>
                    <a:pt x="347" y="133"/>
                  </a:lnTo>
                  <a:lnTo>
                    <a:pt x="350" y="134"/>
                  </a:lnTo>
                  <a:lnTo>
                    <a:pt x="355" y="137"/>
                  </a:lnTo>
                  <a:lnTo>
                    <a:pt x="358" y="138"/>
                  </a:lnTo>
                  <a:lnTo>
                    <a:pt x="360" y="140"/>
                  </a:lnTo>
                  <a:lnTo>
                    <a:pt x="361" y="142"/>
                  </a:lnTo>
                  <a:lnTo>
                    <a:pt x="363" y="145"/>
                  </a:lnTo>
                  <a:lnTo>
                    <a:pt x="365" y="150"/>
                  </a:lnTo>
                  <a:lnTo>
                    <a:pt x="368" y="156"/>
                  </a:lnTo>
                  <a:lnTo>
                    <a:pt x="369" y="163"/>
                  </a:lnTo>
                  <a:lnTo>
                    <a:pt x="382" y="220"/>
                  </a:lnTo>
                  <a:lnTo>
                    <a:pt x="401" y="131"/>
                  </a:lnTo>
                  <a:lnTo>
                    <a:pt x="403" y="124"/>
                  </a:lnTo>
                  <a:lnTo>
                    <a:pt x="405" y="122"/>
                  </a:lnTo>
                  <a:lnTo>
                    <a:pt x="406" y="119"/>
                  </a:lnTo>
                  <a:lnTo>
                    <a:pt x="409" y="116"/>
                  </a:lnTo>
                  <a:lnTo>
                    <a:pt x="413" y="113"/>
                  </a:lnTo>
                  <a:lnTo>
                    <a:pt x="418" y="111"/>
                  </a:lnTo>
                  <a:lnTo>
                    <a:pt x="423" y="109"/>
                  </a:lnTo>
                  <a:lnTo>
                    <a:pt x="429" y="109"/>
                  </a:lnTo>
                  <a:lnTo>
                    <a:pt x="436" y="108"/>
                  </a:lnTo>
                  <a:lnTo>
                    <a:pt x="459" y="108"/>
                  </a:lnTo>
                  <a:lnTo>
                    <a:pt x="464" y="109"/>
                  </a:lnTo>
                  <a:lnTo>
                    <a:pt x="470" y="109"/>
                  </a:lnTo>
                  <a:lnTo>
                    <a:pt x="472" y="108"/>
                  </a:lnTo>
                  <a:lnTo>
                    <a:pt x="474" y="107"/>
                  </a:lnTo>
                  <a:lnTo>
                    <a:pt x="476" y="105"/>
                  </a:lnTo>
                  <a:lnTo>
                    <a:pt x="476" y="103"/>
                  </a:lnTo>
                  <a:lnTo>
                    <a:pt x="476" y="101"/>
                  </a:lnTo>
                  <a:lnTo>
                    <a:pt x="475" y="99"/>
                  </a:lnTo>
                  <a:lnTo>
                    <a:pt x="472" y="97"/>
                  </a:lnTo>
                  <a:lnTo>
                    <a:pt x="464" y="91"/>
                  </a:lnTo>
                  <a:lnTo>
                    <a:pt x="461" y="89"/>
                  </a:lnTo>
                  <a:lnTo>
                    <a:pt x="459" y="87"/>
                  </a:lnTo>
                  <a:lnTo>
                    <a:pt x="455" y="83"/>
                  </a:lnTo>
                  <a:lnTo>
                    <a:pt x="452" y="78"/>
                  </a:lnTo>
                  <a:lnTo>
                    <a:pt x="449" y="73"/>
                  </a:lnTo>
                  <a:lnTo>
                    <a:pt x="447" y="68"/>
                  </a:lnTo>
                  <a:lnTo>
                    <a:pt x="445" y="62"/>
                  </a:lnTo>
                  <a:lnTo>
                    <a:pt x="445" y="56"/>
                  </a:lnTo>
                  <a:lnTo>
                    <a:pt x="444" y="51"/>
                  </a:lnTo>
                  <a:lnTo>
                    <a:pt x="444" y="46"/>
                  </a:lnTo>
                  <a:lnTo>
                    <a:pt x="445" y="41"/>
                  </a:lnTo>
                  <a:lnTo>
                    <a:pt x="446" y="36"/>
                  </a:lnTo>
                  <a:lnTo>
                    <a:pt x="448" y="30"/>
                  </a:lnTo>
                  <a:lnTo>
                    <a:pt x="452" y="22"/>
                  </a:lnTo>
                  <a:lnTo>
                    <a:pt x="455" y="18"/>
                  </a:lnTo>
                  <a:lnTo>
                    <a:pt x="458" y="14"/>
                  </a:lnTo>
                  <a:lnTo>
                    <a:pt x="461" y="11"/>
                  </a:lnTo>
                  <a:lnTo>
                    <a:pt x="465" y="8"/>
                  </a:lnTo>
                  <a:lnTo>
                    <a:pt x="469" y="6"/>
                  </a:lnTo>
                  <a:lnTo>
                    <a:pt x="473" y="4"/>
                  </a:lnTo>
                  <a:lnTo>
                    <a:pt x="478" y="2"/>
                  </a:lnTo>
                  <a:lnTo>
                    <a:pt x="484" y="1"/>
                  </a:lnTo>
                  <a:lnTo>
                    <a:pt x="489" y="0"/>
                  </a:lnTo>
                  <a:lnTo>
                    <a:pt x="494" y="0"/>
                  </a:lnTo>
                  <a:lnTo>
                    <a:pt x="499" y="0"/>
                  </a:lnTo>
                  <a:lnTo>
                    <a:pt x="504" y="1"/>
                  </a:lnTo>
                  <a:lnTo>
                    <a:pt x="509" y="2"/>
                  </a:lnTo>
                  <a:lnTo>
                    <a:pt x="513" y="4"/>
                  </a:lnTo>
                  <a:lnTo>
                    <a:pt x="518" y="6"/>
                  </a:lnTo>
                  <a:lnTo>
                    <a:pt x="522" y="8"/>
                  </a:lnTo>
                  <a:lnTo>
                    <a:pt x="526" y="11"/>
                  </a:lnTo>
                  <a:lnTo>
                    <a:pt x="531" y="14"/>
                  </a:lnTo>
                  <a:lnTo>
                    <a:pt x="534" y="18"/>
                  </a:lnTo>
                  <a:lnTo>
                    <a:pt x="537" y="21"/>
                  </a:lnTo>
                  <a:lnTo>
                    <a:pt x="540" y="26"/>
                  </a:lnTo>
                  <a:lnTo>
                    <a:pt x="542" y="30"/>
                  </a:lnTo>
                  <a:lnTo>
                    <a:pt x="543" y="35"/>
                  </a:lnTo>
                  <a:lnTo>
                    <a:pt x="545" y="40"/>
                  </a:lnTo>
                  <a:lnTo>
                    <a:pt x="546" y="45"/>
                  </a:lnTo>
                  <a:lnTo>
                    <a:pt x="546" y="50"/>
                  </a:lnTo>
                  <a:lnTo>
                    <a:pt x="546" y="56"/>
                  </a:lnTo>
                  <a:lnTo>
                    <a:pt x="545" y="62"/>
                  </a:lnTo>
                  <a:lnTo>
                    <a:pt x="543" y="68"/>
                  </a:lnTo>
                  <a:lnTo>
                    <a:pt x="541" y="73"/>
                  </a:lnTo>
                  <a:lnTo>
                    <a:pt x="538" y="78"/>
                  </a:lnTo>
                  <a:lnTo>
                    <a:pt x="534" y="83"/>
                  </a:lnTo>
                  <a:lnTo>
                    <a:pt x="530" y="87"/>
                  </a:lnTo>
                  <a:lnTo>
                    <a:pt x="524" y="91"/>
                  </a:lnTo>
                  <a:lnTo>
                    <a:pt x="516" y="96"/>
                  </a:lnTo>
                  <a:lnTo>
                    <a:pt x="514" y="97"/>
                  </a:lnTo>
                  <a:lnTo>
                    <a:pt x="513" y="99"/>
                  </a:lnTo>
                  <a:lnTo>
                    <a:pt x="512" y="100"/>
                  </a:lnTo>
                  <a:lnTo>
                    <a:pt x="511" y="102"/>
                  </a:lnTo>
                  <a:lnTo>
                    <a:pt x="512" y="104"/>
                  </a:lnTo>
                  <a:lnTo>
                    <a:pt x="513" y="106"/>
                  </a:lnTo>
                  <a:lnTo>
                    <a:pt x="515" y="107"/>
                  </a:lnTo>
                  <a:lnTo>
                    <a:pt x="517" y="108"/>
                  </a:lnTo>
                  <a:lnTo>
                    <a:pt x="521" y="108"/>
                  </a:lnTo>
                  <a:lnTo>
                    <a:pt x="525" y="108"/>
                  </a:lnTo>
                  <a:lnTo>
                    <a:pt x="559" y="108"/>
                  </a:lnTo>
                  <a:lnTo>
                    <a:pt x="562" y="109"/>
                  </a:lnTo>
                  <a:lnTo>
                    <a:pt x="566" y="109"/>
                  </a:lnTo>
                  <a:lnTo>
                    <a:pt x="568" y="110"/>
                  </a:lnTo>
                  <a:lnTo>
                    <a:pt x="571" y="111"/>
                  </a:lnTo>
                  <a:lnTo>
                    <a:pt x="573" y="112"/>
                  </a:lnTo>
                  <a:lnTo>
                    <a:pt x="576" y="114"/>
                  </a:lnTo>
                  <a:lnTo>
                    <a:pt x="580" y="118"/>
                  </a:lnTo>
                  <a:lnTo>
                    <a:pt x="583" y="122"/>
                  </a:lnTo>
                  <a:lnTo>
                    <a:pt x="585" y="128"/>
                  </a:lnTo>
                  <a:lnTo>
                    <a:pt x="587" y="134"/>
                  </a:lnTo>
                  <a:lnTo>
                    <a:pt x="588" y="141"/>
                  </a:lnTo>
                  <a:lnTo>
                    <a:pt x="605" y="239"/>
                  </a:lnTo>
                  <a:lnTo>
                    <a:pt x="568" y="239"/>
                  </a:lnTo>
                  <a:lnTo>
                    <a:pt x="559" y="197"/>
                  </a:lnTo>
                  <a:lnTo>
                    <a:pt x="549" y="239"/>
                  </a:lnTo>
                  <a:lnTo>
                    <a:pt x="436" y="239"/>
                  </a:lnTo>
                  <a:lnTo>
                    <a:pt x="426" y="197"/>
                  </a:lnTo>
                  <a:lnTo>
                    <a:pt x="416" y="239"/>
                  </a:lnTo>
                  <a:lnTo>
                    <a:pt x="347" y="240"/>
                  </a:lnTo>
                  <a:lnTo>
                    <a:pt x="342" y="220"/>
                  </a:lnTo>
                  <a:lnTo>
                    <a:pt x="336" y="240"/>
                  </a:lnTo>
                  <a:lnTo>
                    <a:pt x="306" y="244"/>
                  </a:lnTo>
                  <a:lnTo>
                    <a:pt x="277" y="248"/>
                  </a:lnTo>
                  <a:lnTo>
                    <a:pt x="248" y="254"/>
                  </a:lnTo>
                  <a:lnTo>
                    <a:pt x="219" y="260"/>
                  </a:lnTo>
                  <a:lnTo>
                    <a:pt x="209" y="226"/>
                  </a:lnTo>
                  <a:lnTo>
                    <a:pt x="200" y="265"/>
                  </a:lnTo>
                  <a:lnTo>
                    <a:pt x="183" y="269"/>
                  </a:lnTo>
                  <a:lnTo>
                    <a:pt x="165" y="274"/>
                  </a:lnTo>
                  <a:lnTo>
                    <a:pt x="148" y="281"/>
                  </a:lnTo>
                  <a:lnTo>
                    <a:pt x="140" y="284"/>
                  </a:lnTo>
                  <a:lnTo>
                    <a:pt x="131" y="288"/>
                  </a:lnTo>
                  <a:lnTo>
                    <a:pt x="124" y="265"/>
                  </a:lnTo>
                  <a:lnTo>
                    <a:pt x="119" y="293"/>
                  </a:lnTo>
                  <a:lnTo>
                    <a:pt x="106" y="300"/>
                  </a:lnTo>
                  <a:lnTo>
                    <a:pt x="93" y="308"/>
                  </a:lnTo>
                  <a:lnTo>
                    <a:pt x="79" y="316"/>
                  </a:lnTo>
                  <a:lnTo>
                    <a:pt x="67" y="325"/>
                  </a:lnTo>
                  <a:lnTo>
                    <a:pt x="56" y="335"/>
                  </a:lnTo>
                  <a:lnTo>
                    <a:pt x="51" y="340"/>
                  </a:lnTo>
                  <a:lnTo>
                    <a:pt x="46" y="346"/>
                  </a:lnTo>
                  <a:lnTo>
                    <a:pt x="40" y="351"/>
                  </a:lnTo>
                  <a:lnTo>
                    <a:pt x="36" y="357"/>
                  </a:lnTo>
                  <a:lnTo>
                    <a:pt x="30" y="363"/>
                  </a:lnTo>
                  <a:lnTo>
                    <a:pt x="26" y="369"/>
                  </a:lnTo>
                  <a:lnTo>
                    <a:pt x="16" y="387"/>
                  </a:lnTo>
                  <a:lnTo>
                    <a:pt x="13" y="392"/>
                  </a:lnTo>
                  <a:lnTo>
                    <a:pt x="10" y="397"/>
                  </a:lnTo>
                  <a:lnTo>
                    <a:pt x="7" y="400"/>
                  </a:lnTo>
                  <a:lnTo>
                    <a:pt x="6" y="401"/>
                  </a:lnTo>
                  <a:lnTo>
                    <a:pt x="4" y="401"/>
                  </a:lnTo>
                  <a:lnTo>
                    <a:pt x="3" y="401"/>
                  </a:lnTo>
                  <a:lnTo>
                    <a:pt x="1" y="400"/>
                  </a:lnTo>
                  <a:lnTo>
                    <a:pt x="1" y="399"/>
                  </a:lnTo>
                  <a:lnTo>
                    <a:pt x="0" y="397"/>
                  </a:lnTo>
                  <a:lnTo>
                    <a:pt x="0" y="393"/>
                  </a:lnTo>
                  <a:lnTo>
                    <a:pt x="0" y="390"/>
                  </a:lnTo>
                  <a:lnTo>
                    <a:pt x="0" y="1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 b="0">
                <a:solidFill>
                  <a:srgbClr val="414142"/>
                </a:solidFill>
                <a:latin typeface="+mn-lt"/>
                <a:cs typeface="+mn-cs"/>
              </a:endParaRPr>
            </a:p>
          </p:txBody>
        </p:sp>
        <p:sp>
          <p:nvSpPr>
            <p:cNvPr id="296141" name="Freeform 399"/>
            <p:cNvSpPr>
              <a:spLocks/>
            </p:cNvSpPr>
            <p:nvPr/>
          </p:nvSpPr>
          <p:spPr bwMode="auto">
            <a:xfrm>
              <a:off x="2259" y="1633"/>
              <a:ext cx="245" cy="254"/>
            </a:xfrm>
            <a:custGeom>
              <a:avLst/>
              <a:gdLst>
                <a:gd name="T0" fmla="*/ 24 w 245"/>
                <a:gd name="T1" fmla="*/ 145 h 254"/>
                <a:gd name="T2" fmla="*/ 28 w 245"/>
                <a:gd name="T3" fmla="*/ 134 h 254"/>
                <a:gd name="T4" fmla="*/ 33 w 245"/>
                <a:gd name="T5" fmla="*/ 127 h 254"/>
                <a:gd name="T6" fmla="*/ 39 w 245"/>
                <a:gd name="T7" fmla="*/ 123 h 254"/>
                <a:gd name="T8" fmla="*/ 50 w 245"/>
                <a:gd name="T9" fmla="*/ 120 h 254"/>
                <a:gd name="T10" fmla="*/ 70 w 245"/>
                <a:gd name="T11" fmla="*/ 119 h 254"/>
                <a:gd name="T12" fmla="*/ 90 w 245"/>
                <a:gd name="T13" fmla="*/ 120 h 254"/>
                <a:gd name="T14" fmla="*/ 102 w 245"/>
                <a:gd name="T15" fmla="*/ 119 h 254"/>
                <a:gd name="T16" fmla="*/ 106 w 245"/>
                <a:gd name="T17" fmla="*/ 117 h 254"/>
                <a:gd name="T18" fmla="*/ 108 w 245"/>
                <a:gd name="T19" fmla="*/ 113 h 254"/>
                <a:gd name="T20" fmla="*/ 106 w 245"/>
                <a:gd name="T21" fmla="*/ 110 h 254"/>
                <a:gd name="T22" fmla="*/ 95 w 245"/>
                <a:gd name="T23" fmla="*/ 101 h 254"/>
                <a:gd name="T24" fmla="*/ 81 w 245"/>
                <a:gd name="T25" fmla="*/ 88 h 254"/>
                <a:gd name="T26" fmla="*/ 75 w 245"/>
                <a:gd name="T27" fmla="*/ 80 h 254"/>
                <a:gd name="T28" fmla="*/ 70 w 245"/>
                <a:gd name="T29" fmla="*/ 69 h 254"/>
                <a:gd name="T30" fmla="*/ 69 w 245"/>
                <a:gd name="T31" fmla="*/ 56 h 254"/>
                <a:gd name="T32" fmla="*/ 70 w 245"/>
                <a:gd name="T33" fmla="*/ 45 h 254"/>
                <a:gd name="T34" fmla="*/ 73 w 245"/>
                <a:gd name="T35" fmla="*/ 35 h 254"/>
                <a:gd name="T36" fmla="*/ 77 w 245"/>
                <a:gd name="T37" fmla="*/ 26 h 254"/>
                <a:gd name="T38" fmla="*/ 84 w 245"/>
                <a:gd name="T39" fmla="*/ 16 h 254"/>
                <a:gd name="T40" fmla="*/ 91 w 245"/>
                <a:gd name="T41" fmla="*/ 10 h 254"/>
                <a:gd name="T42" fmla="*/ 98 w 245"/>
                <a:gd name="T43" fmla="*/ 6 h 254"/>
                <a:gd name="T44" fmla="*/ 107 w 245"/>
                <a:gd name="T45" fmla="*/ 3 h 254"/>
                <a:gd name="T46" fmla="*/ 117 w 245"/>
                <a:gd name="T47" fmla="*/ 0 h 254"/>
                <a:gd name="T48" fmla="*/ 128 w 245"/>
                <a:gd name="T49" fmla="*/ 0 h 254"/>
                <a:gd name="T50" fmla="*/ 139 w 245"/>
                <a:gd name="T51" fmla="*/ 2 h 254"/>
                <a:gd name="T52" fmla="*/ 149 w 245"/>
                <a:gd name="T53" fmla="*/ 6 h 254"/>
                <a:gd name="T54" fmla="*/ 159 w 245"/>
                <a:gd name="T55" fmla="*/ 12 h 254"/>
                <a:gd name="T56" fmla="*/ 166 w 245"/>
                <a:gd name="T57" fmla="*/ 20 h 254"/>
                <a:gd name="T58" fmla="*/ 172 w 245"/>
                <a:gd name="T59" fmla="*/ 28 h 254"/>
                <a:gd name="T60" fmla="*/ 174 w 245"/>
                <a:gd name="T61" fmla="*/ 33 h 254"/>
                <a:gd name="T62" fmla="*/ 178 w 245"/>
                <a:gd name="T63" fmla="*/ 43 h 254"/>
                <a:gd name="T64" fmla="*/ 178 w 245"/>
                <a:gd name="T65" fmla="*/ 49 h 254"/>
                <a:gd name="T66" fmla="*/ 178 w 245"/>
                <a:gd name="T67" fmla="*/ 61 h 254"/>
                <a:gd name="T68" fmla="*/ 175 w 245"/>
                <a:gd name="T69" fmla="*/ 74 h 254"/>
                <a:gd name="T70" fmla="*/ 170 w 245"/>
                <a:gd name="T71" fmla="*/ 84 h 254"/>
                <a:gd name="T72" fmla="*/ 160 w 245"/>
                <a:gd name="T73" fmla="*/ 96 h 254"/>
                <a:gd name="T74" fmla="*/ 146 w 245"/>
                <a:gd name="T75" fmla="*/ 107 h 254"/>
                <a:gd name="T76" fmla="*/ 141 w 245"/>
                <a:gd name="T77" fmla="*/ 112 h 254"/>
                <a:gd name="T78" fmla="*/ 141 w 245"/>
                <a:gd name="T79" fmla="*/ 114 h 254"/>
                <a:gd name="T80" fmla="*/ 142 w 245"/>
                <a:gd name="T81" fmla="*/ 117 h 254"/>
                <a:gd name="T82" fmla="*/ 145 w 245"/>
                <a:gd name="T83" fmla="*/ 119 h 254"/>
                <a:gd name="T84" fmla="*/ 156 w 245"/>
                <a:gd name="T85" fmla="*/ 119 h 254"/>
                <a:gd name="T86" fmla="*/ 168 w 245"/>
                <a:gd name="T87" fmla="*/ 119 h 254"/>
                <a:gd name="T88" fmla="*/ 194 w 245"/>
                <a:gd name="T89" fmla="*/ 120 h 254"/>
                <a:gd name="T90" fmla="*/ 205 w 245"/>
                <a:gd name="T91" fmla="*/ 122 h 254"/>
                <a:gd name="T92" fmla="*/ 212 w 245"/>
                <a:gd name="T93" fmla="*/ 126 h 254"/>
                <a:gd name="T94" fmla="*/ 220 w 245"/>
                <a:gd name="T95" fmla="*/ 135 h 254"/>
                <a:gd name="T96" fmla="*/ 224 w 245"/>
                <a:gd name="T97" fmla="*/ 148 h 254"/>
                <a:gd name="T98" fmla="*/ 205 w 245"/>
                <a:gd name="T99" fmla="*/ 254 h 254"/>
                <a:gd name="T100" fmla="*/ 190 w 245"/>
                <a:gd name="T101" fmla="*/ 234 h 254"/>
                <a:gd name="T102" fmla="*/ 187 w 245"/>
                <a:gd name="T103" fmla="*/ 254 h 254"/>
                <a:gd name="T104" fmla="*/ 59 w 245"/>
                <a:gd name="T105" fmla="*/ 245 h 254"/>
                <a:gd name="T106" fmla="*/ 54 w 245"/>
                <a:gd name="T107" fmla="*/ 226 h 254"/>
                <a:gd name="T108" fmla="*/ 43 w 245"/>
                <a:gd name="T109" fmla="*/ 254 h 25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5"/>
                <a:gd name="T166" fmla="*/ 0 h 254"/>
                <a:gd name="T167" fmla="*/ 245 w 245"/>
                <a:gd name="T168" fmla="*/ 254 h 25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5" h="254">
                  <a:moveTo>
                    <a:pt x="0" y="254"/>
                  </a:moveTo>
                  <a:lnTo>
                    <a:pt x="24" y="145"/>
                  </a:lnTo>
                  <a:lnTo>
                    <a:pt x="26" y="139"/>
                  </a:lnTo>
                  <a:lnTo>
                    <a:pt x="28" y="134"/>
                  </a:lnTo>
                  <a:lnTo>
                    <a:pt x="31" y="129"/>
                  </a:lnTo>
                  <a:lnTo>
                    <a:pt x="33" y="127"/>
                  </a:lnTo>
                  <a:lnTo>
                    <a:pt x="34" y="126"/>
                  </a:lnTo>
                  <a:lnTo>
                    <a:pt x="39" y="123"/>
                  </a:lnTo>
                  <a:lnTo>
                    <a:pt x="44" y="121"/>
                  </a:lnTo>
                  <a:lnTo>
                    <a:pt x="50" y="120"/>
                  </a:lnTo>
                  <a:lnTo>
                    <a:pt x="57" y="119"/>
                  </a:lnTo>
                  <a:lnTo>
                    <a:pt x="70" y="119"/>
                  </a:lnTo>
                  <a:lnTo>
                    <a:pt x="78" y="120"/>
                  </a:lnTo>
                  <a:lnTo>
                    <a:pt x="90" y="120"/>
                  </a:lnTo>
                  <a:lnTo>
                    <a:pt x="96" y="120"/>
                  </a:lnTo>
                  <a:lnTo>
                    <a:pt x="102" y="119"/>
                  </a:lnTo>
                  <a:lnTo>
                    <a:pt x="104" y="118"/>
                  </a:lnTo>
                  <a:lnTo>
                    <a:pt x="106" y="117"/>
                  </a:lnTo>
                  <a:lnTo>
                    <a:pt x="108" y="115"/>
                  </a:lnTo>
                  <a:lnTo>
                    <a:pt x="108" y="113"/>
                  </a:lnTo>
                  <a:lnTo>
                    <a:pt x="107" y="111"/>
                  </a:lnTo>
                  <a:lnTo>
                    <a:pt x="106" y="110"/>
                  </a:lnTo>
                  <a:lnTo>
                    <a:pt x="101" y="106"/>
                  </a:lnTo>
                  <a:lnTo>
                    <a:pt x="95" y="101"/>
                  </a:lnTo>
                  <a:lnTo>
                    <a:pt x="88" y="95"/>
                  </a:lnTo>
                  <a:lnTo>
                    <a:pt x="81" y="88"/>
                  </a:lnTo>
                  <a:lnTo>
                    <a:pt x="77" y="84"/>
                  </a:lnTo>
                  <a:lnTo>
                    <a:pt x="75" y="80"/>
                  </a:lnTo>
                  <a:lnTo>
                    <a:pt x="72" y="75"/>
                  </a:lnTo>
                  <a:lnTo>
                    <a:pt x="70" y="69"/>
                  </a:lnTo>
                  <a:lnTo>
                    <a:pt x="69" y="63"/>
                  </a:lnTo>
                  <a:lnTo>
                    <a:pt x="69" y="56"/>
                  </a:lnTo>
                  <a:lnTo>
                    <a:pt x="69" y="51"/>
                  </a:lnTo>
                  <a:lnTo>
                    <a:pt x="70" y="45"/>
                  </a:lnTo>
                  <a:lnTo>
                    <a:pt x="71" y="40"/>
                  </a:lnTo>
                  <a:lnTo>
                    <a:pt x="73" y="35"/>
                  </a:lnTo>
                  <a:lnTo>
                    <a:pt x="75" y="30"/>
                  </a:lnTo>
                  <a:lnTo>
                    <a:pt x="77" y="26"/>
                  </a:lnTo>
                  <a:lnTo>
                    <a:pt x="80" y="21"/>
                  </a:lnTo>
                  <a:lnTo>
                    <a:pt x="84" y="16"/>
                  </a:lnTo>
                  <a:lnTo>
                    <a:pt x="87" y="13"/>
                  </a:lnTo>
                  <a:lnTo>
                    <a:pt x="91" y="10"/>
                  </a:lnTo>
                  <a:lnTo>
                    <a:pt x="96" y="7"/>
                  </a:lnTo>
                  <a:lnTo>
                    <a:pt x="98" y="6"/>
                  </a:lnTo>
                  <a:lnTo>
                    <a:pt x="101" y="5"/>
                  </a:lnTo>
                  <a:lnTo>
                    <a:pt x="107" y="3"/>
                  </a:lnTo>
                  <a:lnTo>
                    <a:pt x="112" y="1"/>
                  </a:lnTo>
                  <a:lnTo>
                    <a:pt x="117" y="0"/>
                  </a:lnTo>
                  <a:lnTo>
                    <a:pt x="123" y="0"/>
                  </a:lnTo>
                  <a:lnTo>
                    <a:pt x="128" y="0"/>
                  </a:lnTo>
                  <a:lnTo>
                    <a:pt x="134" y="1"/>
                  </a:lnTo>
                  <a:lnTo>
                    <a:pt x="139" y="2"/>
                  </a:lnTo>
                  <a:lnTo>
                    <a:pt x="144" y="4"/>
                  </a:lnTo>
                  <a:lnTo>
                    <a:pt x="149" y="6"/>
                  </a:lnTo>
                  <a:lnTo>
                    <a:pt x="153" y="9"/>
                  </a:lnTo>
                  <a:lnTo>
                    <a:pt x="159" y="12"/>
                  </a:lnTo>
                  <a:lnTo>
                    <a:pt x="163" y="15"/>
                  </a:lnTo>
                  <a:lnTo>
                    <a:pt x="166" y="20"/>
                  </a:lnTo>
                  <a:lnTo>
                    <a:pt x="169" y="24"/>
                  </a:lnTo>
                  <a:lnTo>
                    <a:pt x="172" y="28"/>
                  </a:lnTo>
                  <a:lnTo>
                    <a:pt x="173" y="31"/>
                  </a:lnTo>
                  <a:lnTo>
                    <a:pt x="174" y="33"/>
                  </a:lnTo>
                  <a:lnTo>
                    <a:pt x="176" y="38"/>
                  </a:lnTo>
                  <a:lnTo>
                    <a:pt x="178" y="43"/>
                  </a:lnTo>
                  <a:lnTo>
                    <a:pt x="178" y="46"/>
                  </a:lnTo>
                  <a:lnTo>
                    <a:pt x="178" y="49"/>
                  </a:lnTo>
                  <a:lnTo>
                    <a:pt x="179" y="54"/>
                  </a:lnTo>
                  <a:lnTo>
                    <a:pt x="178" y="61"/>
                  </a:lnTo>
                  <a:lnTo>
                    <a:pt x="177" y="68"/>
                  </a:lnTo>
                  <a:lnTo>
                    <a:pt x="175" y="74"/>
                  </a:lnTo>
                  <a:lnTo>
                    <a:pt x="173" y="79"/>
                  </a:lnTo>
                  <a:lnTo>
                    <a:pt x="170" y="84"/>
                  </a:lnTo>
                  <a:lnTo>
                    <a:pt x="167" y="88"/>
                  </a:lnTo>
                  <a:lnTo>
                    <a:pt x="160" y="96"/>
                  </a:lnTo>
                  <a:lnTo>
                    <a:pt x="152" y="102"/>
                  </a:lnTo>
                  <a:lnTo>
                    <a:pt x="146" y="107"/>
                  </a:lnTo>
                  <a:lnTo>
                    <a:pt x="142" y="110"/>
                  </a:lnTo>
                  <a:lnTo>
                    <a:pt x="141" y="112"/>
                  </a:lnTo>
                  <a:lnTo>
                    <a:pt x="140" y="113"/>
                  </a:lnTo>
                  <a:lnTo>
                    <a:pt x="141" y="114"/>
                  </a:lnTo>
                  <a:lnTo>
                    <a:pt x="141" y="115"/>
                  </a:lnTo>
                  <a:lnTo>
                    <a:pt x="142" y="117"/>
                  </a:lnTo>
                  <a:lnTo>
                    <a:pt x="143" y="118"/>
                  </a:lnTo>
                  <a:lnTo>
                    <a:pt x="145" y="119"/>
                  </a:lnTo>
                  <a:lnTo>
                    <a:pt x="149" y="119"/>
                  </a:lnTo>
                  <a:lnTo>
                    <a:pt x="156" y="119"/>
                  </a:lnTo>
                  <a:lnTo>
                    <a:pt x="161" y="119"/>
                  </a:lnTo>
                  <a:lnTo>
                    <a:pt x="168" y="119"/>
                  </a:lnTo>
                  <a:lnTo>
                    <a:pt x="187" y="119"/>
                  </a:lnTo>
                  <a:lnTo>
                    <a:pt x="194" y="120"/>
                  </a:lnTo>
                  <a:lnTo>
                    <a:pt x="201" y="121"/>
                  </a:lnTo>
                  <a:lnTo>
                    <a:pt x="205" y="122"/>
                  </a:lnTo>
                  <a:lnTo>
                    <a:pt x="207" y="123"/>
                  </a:lnTo>
                  <a:lnTo>
                    <a:pt x="212" y="126"/>
                  </a:lnTo>
                  <a:lnTo>
                    <a:pt x="216" y="130"/>
                  </a:lnTo>
                  <a:lnTo>
                    <a:pt x="220" y="135"/>
                  </a:lnTo>
                  <a:lnTo>
                    <a:pt x="222" y="141"/>
                  </a:lnTo>
                  <a:lnTo>
                    <a:pt x="224" y="148"/>
                  </a:lnTo>
                  <a:lnTo>
                    <a:pt x="245" y="254"/>
                  </a:lnTo>
                  <a:lnTo>
                    <a:pt x="205" y="254"/>
                  </a:lnTo>
                  <a:lnTo>
                    <a:pt x="196" y="214"/>
                  </a:lnTo>
                  <a:lnTo>
                    <a:pt x="190" y="234"/>
                  </a:lnTo>
                  <a:lnTo>
                    <a:pt x="188" y="244"/>
                  </a:lnTo>
                  <a:lnTo>
                    <a:pt x="187" y="254"/>
                  </a:lnTo>
                  <a:lnTo>
                    <a:pt x="61" y="254"/>
                  </a:lnTo>
                  <a:lnTo>
                    <a:pt x="59" y="245"/>
                  </a:lnTo>
                  <a:lnTo>
                    <a:pt x="57" y="235"/>
                  </a:lnTo>
                  <a:lnTo>
                    <a:pt x="54" y="226"/>
                  </a:lnTo>
                  <a:lnTo>
                    <a:pt x="51" y="218"/>
                  </a:lnTo>
                  <a:lnTo>
                    <a:pt x="43" y="254"/>
                  </a:lnTo>
                  <a:lnTo>
                    <a:pt x="0" y="2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 b="0">
                <a:solidFill>
                  <a:srgbClr val="414142"/>
                </a:solidFill>
                <a:latin typeface="+mn-lt"/>
                <a:cs typeface="+mn-cs"/>
              </a:endParaRPr>
            </a:p>
          </p:txBody>
        </p:sp>
        <p:sp>
          <p:nvSpPr>
            <p:cNvPr id="296142" name="Freeform 400"/>
            <p:cNvSpPr>
              <a:spLocks/>
            </p:cNvSpPr>
            <p:nvPr/>
          </p:nvSpPr>
          <p:spPr bwMode="auto">
            <a:xfrm>
              <a:off x="2545" y="1633"/>
              <a:ext cx="245" cy="254"/>
            </a:xfrm>
            <a:custGeom>
              <a:avLst/>
              <a:gdLst>
                <a:gd name="T0" fmla="*/ 22 w 245"/>
                <a:gd name="T1" fmla="*/ 145 h 254"/>
                <a:gd name="T2" fmla="*/ 27 w 245"/>
                <a:gd name="T3" fmla="*/ 134 h 254"/>
                <a:gd name="T4" fmla="*/ 31 w 245"/>
                <a:gd name="T5" fmla="*/ 127 h 254"/>
                <a:gd name="T6" fmla="*/ 38 w 245"/>
                <a:gd name="T7" fmla="*/ 123 h 254"/>
                <a:gd name="T8" fmla="*/ 46 w 245"/>
                <a:gd name="T9" fmla="*/ 120 h 254"/>
                <a:gd name="T10" fmla="*/ 55 w 245"/>
                <a:gd name="T11" fmla="*/ 119 h 254"/>
                <a:gd name="T12" fmla="*/ 77 w 245"/>
                <a:gd name="T13" fmla="*/ 120 h 254"/>
                <a:gd name="T14" fmla="*/ 96 w 245"/>
                <a:gd name="T15" fmla="*/ 120 h 254"/>
                <a:gd name="T16" fmla="*/ 103 w 245"/>
                <a:gd name="T17" fmla="*/ 118 h 254"/>
                <a:gd name="T18" fmla="*/ 106 w 245"/>
                <a:gd name="T19" fmla="*/ 115 h 254"/>
                <a:gd name="T20" fmla="*/ 106 w 245"/>
                <a:gd name="T21" fmla="*/ 111 h 254"/>
                <a:gd name="T22" fmla="*/ 100 w 245"/>
                <a:gd name="T23" fmla="*/ 106 h 254"/>
                <a:gd name="T24" fmla="*/ 87 w 245"/>
                <a:gd name="T25" fmla="*/ 95 h 254"/>
                <a:gd name="T26" fmla="*/ 77 w 245"/>
                <a:gd name="T27" fmla="*/ 84 h 254"/>
                <a:gd name="T28" fmla="*/ 71 w 245"/>
                <a:gd name="T29" fmla="*/ 75 h 254"/>
                <a:gd name="T30" fmla="*/ 68 w 245"/>
                <a:gd name="T31" fmla="*/ 63 h 254"/>
                <a:gd name="T32" fmla="*/ 68 w 245"/>
                <a:gd name="T33" fmla="*/ 51 h 254"/>
                <a:gd name="T34" fmla="*/ 70 w 245"/>
                <a:gd name="T35" fmla="*/ 40 h 254"/>
                <a:gd name="T36" fmla="*/ 74 w 245"/>
                <a:gd name="T37" fmla="*/ 30 h 254"/>
                <a:gd name="T38" fmla="*/ 80 w 245"/>
                <a:gd name="T39" fmla="*/ 21 h 254"/>
                <a:gd name="T40" fmla="*/ 87 w 245"/>
                <a:gd name="T41" fmla="*/ 13 h 254"/>
                <a:gd name="T42" fmla="*/ 95 w 245"/>
                <a:gd name="T43" fmla="*/ 7 h 254"/>
                <a:gd name="T44" fmla="*/ 100 w 245"/>
                <a:gd name="T45" fmla="*/ 5 h 254"/>
                <a:gd name="T46" fmla="*/ 110 w 245"/>
                <a:gd name="T47" fmla="*/ 1 h 254"/>
                <a:gd name="T48" fmla="*/ 122 w 245"/>
                <a:gd name="T49" fmla="*/ 0 h 254"/>
                <a:gd name="T50" fmla="*/ 133 w 245"/>
                <a:gd name="T51" fmla="*/ 1 h 254"/>
                <a:gd name="T52" fmla="*/ 144 w 245"/>
                <a:gd name="T53" fmla="*/ 4 h 254"/>
                <a:gd name="T54" fmla="*/ 153 w 245"/>
                <a:gd name="T55" fmla="*/ 9 h 254"/>
                <a:gd name="T56" fmla="*/ 161 w 245"/>
                <a:gd name="T57" fmla="*/ 15 h 254"/>
                <a:gd name="T58" fmla="*/ 169 w 245"/>
                <a:gd name="T59" fmla="*/ 24 h 254"/>
                <a:gd name="T60" fmla="*/ 173 w 245"/>
                <a:gd name="T61" fmla="*/ 31 h 254"/>
                <a:gd name="T62" fmla="*/ 176 w 245"/>
                <a:gd name="T63" fmla="*/ 38 h 254"/>
                <a:gd name="T64" fmla="*/ 177 w 245"/>
                <a:gd name="T65" fmla="*/ 46 h 254"/>
                <a:gd name="T66" fmla="*/ 178 w 245"/>
                <a:gd name="T67" fmla="*/ 54 h 254"/>
                <a:gd name="T68" fmla="*/ 176 w 245"/>
                <a:gd name="T69" fmla="*/ 68 h 254"/>
                <a:gd name="T70" fmla="*/ 172 w 245"/>
                <a:gd name="T71" fmla="*/ 79 h 254"/>
                <a:gd name="T72" fmla="*/ 166 w 245"/>
                <a:gd name="T73" fmla="*/ 88 h 254"/>
                <a:gd name="T74" fmla="*/ 152 w 245"/>
                <a:gd name="T75" fmla="*/ 102 h 254"/>
                <a:gd name="T76" fmla="*/ 141 w 245"/>
                <a:gd name="T77" fmla="*/ 110 h 254"/>
                <a:gd name="T78" fmla="*/ 140 w 245"/>
                <a:gd name="T79" fmla="*/ 113 h 254"/>
                <a:gd name="T80" fmla="*/ 140 w 245"/>
                <a:gd name="T81" fmla="*/ 115 h 254"/>
                <a:gd name="T82" fmla="*/ 142 w 245"/>
                <a:gd name="T83" fmla="*/ 118 h 254"/>
                <a:gd name="T84" fmla="*/ 148 w 245"/>
                <a:gd name="T85" fmla="*/ 119 h 254"/>
                <a:gd name="T86" fmla="*/ 159 w 245"/>
                <a:gd name="T87" fmla="*/ 119 h 254"/>
                <a:gd name="T88" fmla="*/ 186 w 245"/>
                <a:gd name="T89" fmla="*/ 119 h 254"/>
                <a:gd name="T90" fmla="*/ 200 w 245"/>
                <a:gd name="T91" fmla="*/ 121 h 254"/>
                <a:gd name="T92" fmla="*/ 206 w 245"/>
                <a:gd name="T93" fmla="*/ 123 h 254"/>
                <a:gd name="T94" fmla="*/ 216 w 245"/>
                <a:gd name="T95" fmla="*/ 130 h 254"/>
                <a:gd name="T96" fmla="*/ 222 w 245"/>
                <a:gd name="T97" fmla="*/ 141 h 254"/>
                <a:gd name="T98" fmla="*/ 245 w 245"/>
                <a:gd name="T99" fmla="*/ 254 h 254"/>
                <a:gd name="T100" fmla="*/ 195 w 245"/>
                <a:gd name="T101" fmla="*/ 214 h 254"/>
                <a:gd name="T102" fmla="*/ 188 w 245"/>
                <a:gd name="T103" fmla="*/ 244 h 254"/>
                <a:gd name="T104" fmla="*/ 59 w 245"/>
                <a:gd name="T105" fmla="*/ 254 h 254"/>
                <a:gd name="T106" fmla="*/ 53 w 245"/>
                <a:gd name="T107" fmla="*/ 226 h 254"/>
                <a:gd name="T108" fmla="*/ 43 w 245"/>
                <a:gd name="T109" fmla="*/ 254 h 25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5"/>
                <a:gd name="T166" fmla="*/ 0 h 254"/>
                <a:gd name="T167" fmla="*/ 245 w 245"/>
                <a:gd name="T168" fmla="*/ 254 h 25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5" h="254">
                  <a:moveTo>
                    <a:pt x="0" y="254"/>
                  </a:moveTo>
                  <a:lnTo>
                    <a:pt x="22" y="145"/>
                  </a:lnTo>
                  <a:lnTo>
                    <a:pt x="24" y="139"/>
                  </a:lnTo>
                  <a:lnTo>
                    <a:pt x="27" y="134"/>
                  </a:lnTo>
                  <a:lnTo>
                    <a:pt x="30" y="129"/>
                  </a:lnTo>
                  <a:lnTo>
                    <a:pt x="31" y="127"/>
                  </a:lnTo>
                  <a:lnTo>
                    <a:pt x="33" y="125"/>
                  </a:lnTo>
                  <a:lnTo>
                    <a:pt x="38" y="123"/>
                  </a:lnTo>
                  <a:lnTo>
                    <a:pt x="43" y="121"/>
                  </a:lnTo>
                  <a:lnTo>
                    <a:pt x="46" y="120"/>
                  </a:lnTo>
                  <a:lnTo>
                    <a:pt x="49" y="120"/>
                  </a:lnTo>
                  <a:lnTo>
                    <a:pt x="55" y="119"/>
                  </a:lnTo>
                  <a:lnTo>
                    <a:pt x="69" y="119"/>
                  </a:lnTo>
                  <a:lnTo>
                    <a:pt x="77" y="120"/>
                  </a:lnTo>
                  <a:lnTo>
                    <a:pt x="89" y="120"/>
                  </a:lnTo>
                  <a:lnTo>
                    <a:pt x="96" y="120"/>
                  </a:lnTo>
                  <a:lnTo>
                    <a:pt x="101" y="119"/>
                  </a:lnTo>
                  <a:lnTo>
                    <a:pt x="103" y="118"/>
                  </a:lnTo>
                  <a:lnTo>
                    <a:pt x="105" y="117"/>
                  </a:lnTo>
                  <a:lnTo>
                    <a:pt x="106" y="115"/>
                  </a:lnTo>
                  <a:lnTo>
                    <a:pt x="106" y="113"/>
                  </a:lnTo>
                  <a:lnTo>
                    <a:pt x="106" y="111"/>
                  </a:lnTo>
                  <a:lnTo>
                    <a:pt x="104" y="110"/>
                  </a:lnTo>
                  <a:lnTo>
                    <a:pt x="100" y="106"/>
                  </a:lnTo>
                  <a:lnTo>
                    <a:pt x="94" y="101"/>
                  </a:lnTo>
                  <a:lnTo>
                    <a:pt x="87" y="95"/>
                  </a:lnTo>
                  <a:lnTo>
                    <a:pt x="80" y="88"/>
                  </a:lnTo>
                  <a:lnTo>
                    <a:pt x="77" y="84"/>
                  </a:lnTo>
                  <a:lnTo>
                    <a:pt x="74" y="80"/>
                  </a:lnTo>
                  <a:lnTo>
                    <a:pt x="71" y="75"/>
                  </a:lnTo>
                  <a:lnTo>
                    <a:pt x="70" y="69"/>
                  </a:lnTo>
                  <a:lnTo>
                    <a:pt x="68" y="63"/>
                  </a:lnTo>
                  <a:lnTo>
                    <a:pt x="68" y="56"/>
                  </a:lnTo>
                  <a:lnTo>
                    <a:pt x="68" y="51"/>
                  </a:lnTo>
                  <a:lnTo>
                    <a:pt x="69" y="45"/>
                  </a:lnTo>
                  <a:lnTo>
                    <a:pt x="70" y="40"/>
                  </a:lnTo>
                  <a:lnTo>
                    <a:pt x="72" y="35"/>
                  </a:lnTo>
                  <a:lnTo>
                    <a:pt x="74" y="30"/>
                  </a:lnTo>
                  <a:lnTo>
                    <a:pt x="77" y="26"/>
                  </a:lnTo>
                  <a:lnTo>
                    <a:pt x="80" y="21"/>
                  </a:lnTo>
                  <a:lnTo>
                    <a:pt x="83" y="16"/>
                  </a:lnTo>
                  <a:lnTo>
                    <a:pt x="87" y="13"/>
                  </a:lnTo>
                  <a:lnTo>
                    <a:pt x="91" y="10"/>
                  </a:lnTo>
                  <a:lnTo>
                    <a:pt x="95" y="7"/>
                  </a:lnTo>
                  <a:lnTo>
                    <a:pt x="98" y="6"/>
                  </a:lnTo>
                  <a:lnTo>
                    <a:pt x="100" y="5"/>
                  </a:lnTo>
                  <a:lnTo>
                    <a:pt x="105" y="3"/>
                  </a:lnTo>
                  <a:lnTo>
                    <a:pt x="110" y="1"/>
                  </a:lnTo>
                  <a:lnTo>
                    <a:pt x="117" y="0"/>
                  </a:lnTo>
                  <a:lnTo>
                    <a:pt x="122" y="0"/>
                  </a:lnTo>
                  <a:lnTo>
                    <a:pt x="128" y="0"/>
                  </a:lnTo>
                  <a:lnTo>
                    <a:pt x="133" y="1"/>
                  </a:lnTo>
                  <a:lnTo>
                    <a:pt x="138" y="2"/>
                  </a:lnTo>
                  <a:lnTo>
                    <a:pt x="144" y="4"/>
                  </a:lnTo>
                  <a:lnTo>
                    <a:pt x="148" y="6"/>
                  </a:lnTo>
                  <a:lnTo>
                    <a:pt x="153" y="9"/>
                  </a:lnTo>
                  <a:lnTo>
                    <a:pt x="157" y="12"/>
                  </a:lnTo>
                  <a:lnTo>
                    <a:pt x="161" y="15"/>
                  </a:lnTo>
                  <a:lnTo>
                    <a:pt x="166" y="20"/>
                  </a:lnTo>
                  <a:lnTo>
                    <a:pt x="169" y="24"/>
                  </a:lnTo>
                  <a:lnTo>
                    <a:pt x="171" y="28"/>
                  </a:lnTo>
                  <a:lnTo>
                    <a:pt x="173" y="31"/>
                  </a:lnTo>
                  <a:lnTo>
                    <a:pt x="174" y="33"/>
                  </a:lnTo>
                  <a:lnTo>
                    <a:pt x="176" y="38"/>
                  </a:lnTo>
                  <a:lnTo>
                    <a:pt x="177" y="43"/>
                  </a:lnTo>
                  <a:lnTo>
                    <a:pt x="177" y="46"/>
                  </a:lnTo>
                  <a:lnTo>
                    <a:pt x="178" y="49"/>
                  </a:lnTo>
                  <a:lnTo>
                    <a:pt x="178" y="54"/>
                  </a:lnTo>
                  <a:lnTo>
                    <a:pt x="178" y="61"/>
                  </a:lnTo>
                  <a:lnTo>
                    <a:pt x="176" y="68"/>
                  </a:lnTo>
                  <a:lnTo>
                    <a:pt x="175" y="74"/>
                  </a:lnTo>
                  <a:lnTo>
                    <a:pt x="172" y="79"/>
                  </a:lnTo>
                  <a:lnTo>
                    <a:pt x="169" y="84"/>
                  </a:lnTo>
                  <a:lnTo>
                    <a:pt x="166" y="88"/>
                  </a:lnTo>
                  <a:lnTo>
                    <a:pt x="158" y="96"/>
                  </a:lnTo>
                  <a:lnTo>
                    <a:pt x="152" y="102"/>
                  </a:lnTo>
                  <a:lnTo>
                    <a:pt x="146" y="107"/>
                  </a:lnTo>
                  <a:lnTo>
                    <a:pt x="141" y="110"/>
                  </a:lnTo>
                  <a:lnTo>
                    <a:pt x="140" y="112"/>
                  </a:lnTo>
                  <a:lnTo>
                    <a:pt x="140" y="113"/>
                  </a:lnTo>
                  <a:lnTo>
                    <a:pt x="140" y="114"/>
                  </a:lnTo>
                  <a:lnTo>
                    <a:pt x="140" y="115"/>
                  </a:lnTo>
                  <a:lnTo>
                    <a:pt x="141" y="117"/>
                  </a:lnTo>
                  <a:lnTo>
                    <a:pt x="142" y="118"/>
                  </a:lnTo>
                  <a:lnTo>
                    <a:pt x="145" y="119"/>
                  </a:lnTo>
                  <a:lnTo>
                    <a:pt x="148" y="119"/>
                  </a:lnTo>
                  <a:lnTo>
                    <a:pt x="154" y="119"/>
                  </a:lnTo>
                  <a:lnTo>
                    <a:pt x="159" y="119"/>
                  </a:lnTo>
                  <a:lnTo>
                    <a:pt x="167" y="119"/>
                  </a:lnTo>
                  <a:lnTo>
                    <a:pt x="186" y="119"/>
                  </a:lnTo>
                  <a:lnTo>
                    <a:pt x="194" y="120"/>
                  </a:lnTo>
                  <a:lnTo>
                    <a:pt x="200" y="121"/>
                  </a:lnTo>
                  <a:lnTo>
                    <a:pt x="203" y="122"/>
                  </a:lnTo>
                  <a:lnTo>
                    <a:pt x="206" y="123"/>
                  </a:lnTo>
                  <a:lnTo>
                    <a:pt x="211" y="126"/>
                  </a:lnTo>
                  <a:lnTo>
                    <a:pt x="216" y="130"/>
                  </a:lnTo>
                  <a:lnTo>
                    <a:pt x="219" y="135"/>
                  </a:lnTo>
                  <a:lnTo>
                    <a:pt x="222" y="141"/>
                  </a:lnTo>
                  <a:lnTo>
                    <a:pt x="224" y="148"/>
                  </a:lnTo>
                  <a:lnTo>
                    <a:pt x="245" y="254"/>
                  </a:lnTo>
                  <a:lnTo>
                    <a:pt x="203" y="254"/>
                  </a:lnTo>
                  <a:lnTo>
                    <a:pt x="195" y="214"/>
                  </a:lnTo>
                  <a:lnTo>
                    <a:pt x="190" y="234"/>
                  </a:lnTo>
                  <a:lnTo>
                    <a:pt x="188" y="244"/>
                  </a:lnTo>
                  <a:lnTo>
                    <a:pt x="186" y="254"/>
                  </a:lnTo>
                  <a:lnTo>
                    <a:pt x="59" y="254"/>
                  </a:lnTo>
                  <a:lnTo>
                    <a:pt x="55" y="235"/>
                  </a:lnTo>
                  <a:lnTo>
                    <a:pt x="53" y="226"/>
                  </a:lnTo>
                  <a:lnTo>
                    <a:pt x="50" y="218"/>
                  </a:lnTo>
                  <a:lnTo>
                    <a:pt x="43" y="254"/>
                  </a:lnTo>
                  <a:lnTo>
                    <a:pt x="0" y="2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 b="0">
                <a:solidFill>
                  <a:srgbClr val="414142"/>
                </a:solidFill>
                <a:latin typeface="+mn-lt"/>
                <a:cs typeface="+mn-cs"/>
              </a:endParaRPr>
            </a:p>
          </p:txBody>
        </p:sp>
      </p:grpSp>
      <p:cxnSp>
        <p:nvCxnSpPr>
          <p:cNvPr id="37942" name="Elbow Connector 94"/>
          <p:cNvCxnSpPr>
            <a:cxnSpLocks noChangeShapeType="1"/>
            <a:stCxn id="37933" idx="1"/>
            <a:endCxn id="37909" idx="1"/>
          </p:cNvCxnSpPr>
          <p:nvPr>
            <p:custDataLst>
              <p:tags r:id="rId45"/>
            </p:custDataLst>
          </p:nvPr>
        </p:nvCxnSpPr>
        <p:spPr bwMode="auto">
          <a:xfrm rot="10800000">
            <a:off x="1870075" y="3040063"/>
            <a:ext cx="2341563" cy="1419225"/>
          </a:xfrm>
          <a:prstGeom prst="bentConnector3">
            <a:avLst>
              <a:gd name="adj1" fmla="val 109764"/>
            </a:avLst>
          </a:prstGeom>
          <a:noFill/>
          <a:ln w="9525" algn="ctr">
            <a:solidFill>
              <a:srgbClr val="333399"/>
            </a:solidFill>
            <a:prstDash val="dash"/>
            <a:round/>
            <a:headEnd type="none" w="med" len="lg"/>
            <a:tailEnd type="stealth" w="med" len="lg"/>
          </a:ln>
        </p:spPr>
      </p:cxnSp>
      <p:cxnSp>
        <p:nvCxnSpPr>
          <p:cNvPr id="37943" name="Elbow Connector 94"/>
          <p:cNvCxnSpPr>
            <a:cxnSpLocks noChangeShapeType="1"/>
          </p:cNvCxnSpPr>
          <p:nvPr>
            <p:custDataLst>
              <p:tags r:id="rId46"/>
            </p:custDataLst>
          </p:nvPr>
        </p:nvCxnSpPr>
        <p:spPr bwMode="auto">
          <a:xfrm>
            <a:off x="3686175" y="5314950"/>
            <a:ext cx="574675" cy="0"/>
          </a:xfrm>
          <a:prstGeom prst="straightConnector1">
            <a:avLst/>
          </a:prstGeom>
          <a:noFill/>
          <a:ln w="12700" algn="ctr">
            <a:solidFill>
              <a:srgbClr val="008000"/>
            </a:solidFill>
            <a:prstDash val="lgDash"/>
            <a:round/>
            <a:headEnd type="none" w="med" len="lg"/>
            <a:tailEnd type="stealth" w="med" len="lg"/>
          </a:ln>
        </p:spPr>
      </p:cxnSp>
      <p:sp>
        <p:nvSpPr>
          <p:cNvPr id="37944" name="Rectangle 10"/>
          <p:cNvSpPr>
            <a:spLocks noChangeArrowheads="1"/>
          </p:cNvSpPr>
          <p:nvPr>
            <p:custDataLst>
              <p:tags r:id="rId47"/>
            </p:custDataLst>
          </p:nvPr>
        </p:nvSpPr>
        <p:spPr bwMode="gray">
          <a:xfrm>
            <a:off x="2655888" y="4635500"/>
            <a:ext cx="1004887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7432" tIns="27432" rIns="27432" bIns="27432" anchor="ctr"/>
          <a:lstStyle/>
          <a:p>
            <a:pPr algn="ctr"/>
            <a:endParaRPr lang="ru-RU" sz="800" b="0" i="1">
              <a:solidFill>
                <a:srgbClr val="FF0000"/>
              </a:solidFill>
            </a:endParaRPr>
          </a:p>
          <a:p>
            <a:pPr algn="ctr"/>
            <a:r>
              <a:rPr lang="ru-RU" sz="800" b="0" i="1">
                <a:solidFill>
                  <a:srgbClr val="008000"/>
                </a:solidFill>
              </a:rPr>
              <a:t>Оперативное управляющее воздействие верхнего уровня</a:t>
            </a:r>
          </a:p>
          <a:p>
            <a:pPr algn="ctr"/>
            <a:endParaRPr lang="ru-RU" sz="800" b="0" i="1">
              <a:solidFill>
                <a:srgbClr val="FF0000"/>
              </a:solidFill>
            </a:endParaRPr>
          </a:p>
        </p:txBody>
      </p:sp>
      <p:sp>
        <p:nvSpPr>
          <p:cNvPr id="37945" name="Заголовок 10"/>
          <p:cNvSpPr txBox="1">
            <a:spLocks/>
          </p:cNvSpPr>
          <p:nvPr/>
        </p:nvSpPr>
        <p:spPr bwMode="auto">
          <a:xfrm>
            <a:off x="762000" y="28575"/>
            <a:ext cx="84105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</a:pPr>
            <a:r>
              <a:rPr lang="ru-RU">
                <a:solidFill>
                  <a:schemeClr val="hlink"/>
                </a:solidFill>
              </a:rPr>
              <a:t>Прогнозирование, выявление, анализ и оценка угроз безопасности </a:t>
            </a:r>
            <a:r>
              <a:rPr lang="ru-RU" sz="1800" b="0">
                <a:solidFill>
                  <a:schemeClr val="hlink"/>
                </a:solidFill>
              </a:rPr>
              <a:t>(Функциональная схема Системы управления безопасностью Госкорпорации «Росатом» (продолжение))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8"/>
          <p:cNvSpPr>
            <a:spLocks noChangeArrowheads="1"/>
          </p:cNvSpPr>
          <p:nvPr/>
        </p:nvSpPr>
        <p:spPr bwMode="auto">
          <a:xfrm>
            <a:off x="-58738" y="0"/>
            <a:ext cx="990600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8915" name="Диаграмма 1"/>
          <p:cNvGraphicFramePr>
            <a:graphicFrameLocks/>
          </p:cNvGraphicFramePr>
          <p:nvPr/>
        </p:nvGraphicFramePr>
        <p:xfrm>
          <a:off x="836613" y="1103313"/>
          <a:ext cx="8699500" cy="282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1" r:id="rId3" imgW="8699746" imgH="2828789" progId="Excel.Sheet.8">
                  <p:embed/>
                </p:oleObj>
              </mc:Choice>
              <mc:Fallback>
                <p:oleObj r:id="rId3" imgW="8699746" imgH="2828789" progId="Excel.Sheet.8">
                  <p:embed/>
                  <p:pic>
                    <p:nvPicPr>
                      <p:cNvPr id="0" name="Picture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613" y="1103313"/>
                        <a:ext cx="8699500" cy="2827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8916" name="Group 1"/>
          <p:cNvGrpSpPr>
            <a:grpSpLocks/>
          </p:cNvGrpSpPr>
          <p:nvPr/>
        </p:nvGrpSpPr>
        <p:grpSpPr bwMode="auto">
          <a:xfrm>
            <a:off x="2070100" y="3827463"/>
            <a:ext cx="5502275" cy="2590800"/>
            <a:chOff x="2100" y="1160"/>
            <a:chExt cx="8664" cy="4079"/>
          </a:xfrm>
        </p:grpSpPr>
        <p:sp>
          <p:nvSpPr>
            <p:cNvPr id="38919" name="Line 17"/>
            <p:cNvSpPr>
              <a:spLocks noChangeShapeType="1"/>
            </p:cNvSpPr>
            <p:nvPr/>
          </p:nvSpPr>
          <p:spPr bwMode="auto">
            <a:xfrm>
              <a:off x="2842" y="5238"/>
              <a:ext cx="792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Text Box 15"/>
            <p:cNvSpPr txBox="1">
              <a:spLocks noChangeArrowheads="1"/>
            </p:cNvSpPr>
            <p:nvPr/>
          </p:nvSpPr>
          <p:spPr bwMode="auto">
            <a:xfrm>
              <a:off x="3042" y="4439"/>
              <a:ext cx="7352" cy="74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8000" rIns="18000"/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1400" b="0" smtClean="0">
                  <a:cs typeface="Times New Roman" pitchFamily="18" charset="0"/>
                </a:rPr>
                <a:t>Культура безопасности</a:t>
              </a:r>
              <a:endParaRPr lang="ru-RU" sz="800" b="0" smtClean="0"/>
            </a:p>
            <a:p>
              <a:pPr>
                <a:defRPr/>
              </a:pPr>
              <a:endParaRPr lang="ru-RU" sz="1800" b="0" smtClean="0"/>
            </a:p>
          </p:txBody>
        </p:sp>
        <p:sp>
          <p:nvSpPr>
            <p:cNvPr id="28" name="Text Box 14"/>
            <p:cNvSpPr txBox="1">
              <a:spLocks noChangeArrowheads="1"/>
            </p:cNvSpPr>
            <p:nvPr/>
          </p:nvSpPr>
          <p:spPr bwMode="auto">
            <a:xfrm>
              <a:off x="3040" y="3584"/>
              <a:ext cx="4844" cy="74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8000" rIns="18000"/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1400" b="0" smtClean="0">
                  <a:solidFill>
                    <a:schemeClr val="bg1"/>
                  </a:solidFill>
                  <a:cs typeface="Times New Roman" pitchFamily="18" charset="0"/>
                </a:rPr>
                <a:t>Организационные меры</a:t>
              </a:r>
              <a:endParaRPr lang="ru-RU" sz="800" b="0" smtClean="0">
                <a:solidFill>
                  <a:schemeClr val="bg1"/>
                </a:solidFill>
              </a:endParaRPr>
            </a:p>
            <a:p>
              <a:pPr>
                <a:defRPr/>
              </a:pPr>
              <a:endParaRPr lang="ru-RU" sz="1800" b="0" smtClean="0"/>
            </a:p>
          </p:txBody>
        </p:sp>
        <p:sp>
          <p:nvSpPr>
            <p:cNvPr id="29" name="Text Box 13"/>
            <p:cNvSpPr txBox="1">
              <a:spLocks noChangeArrowheads="1"/>
            </p:cNvSpPr>
            <p:nvPr/>
          </p:nvSpPr>
          <p:spPr bwMode="auto">
            <a:xfrm>
              <a:off x="3042" y="2730"/>
              <a:ext cx="2622" cy="74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8000" rIns="18000"/>
            <a:lstStyle>
              <a:lvl1pPr eaLnBrk="0" hangingPunct="0"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just" eaLnBrk="1" hangingPunct="1">
                <a:defRPr/>
              </a:pPr>
              <a:r>
                <a:rPr lang="ru-RU" sz="1400" b="0" smtClean="0">
                  <a:solidFill>
                    <a:schemeClr val="bg1"/>
                  </a:solidFill>
                  <a:cs typeface="Times New Roman" pitchFamily="18" charset="0"/>
                </a:rPr>
                <a:t>Технические меры</a:t>
              </a:r>
              <a:endParaRPr lang="ru-RU" sz="800" b="0" smtClean="0">
                <a:solidFill>
                  <a:schemeClr val="bg1"/>
                </a:solidFill>
              </a:endParaRPr>
            </a:p>
            <a:p>
              <a:pPr>
                <a:defRPr/>
              </a:pPr>
              <a:endParaRPr lang="ru-RU" sz="1800" b="0" smtClean="0"/>
            </a:p>
          </p:txBody>
        </p:sp>
        <p:sp>
          <p:nvSpPr>
            <p:cNvPr id="38923" name="Line 12"/>
            <p:cNvSpPr>
              <a:spLocks noChangeShapeType="1"/>
            </p:cNvSpPr>
            <p:nvPr/>
          </p:nvSpPr>
          <p:spPr bwMode="auto">
            <a:xfrm flipV="1">
              <a:off x="2842" y="1247"/>
              <a:ext cx="1" cy="399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125" y="1702"/>
              <a:ext cx="2395" cy="855"/>
            </a:xfrm>
            <a:custGeom>
              <a:avLst/>
              <a:gdLst>
                <a:gd name="T0" fmla="*/ 0 w 2395"/>
                <a:gd name="T1" fmla="*/ 0 h 854"/>
                <a:gd name="T2" fmla="*/ 501 w 2395"/>
                <a:gd name="T3" fmla="*/ 451 h 854"/>
                <a:gd name="T4" fmla="*/ 1313 w 2395"/>
                <a:gd name="T5" fmla="*/ 763 h 854"/>
                <a:gd name="T6" fmla="*/ 2395 w 2395"/>
                <a:gd name="T7" fmla="*/ 854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5" h="854">
                  <a:moveTo>
                    <a:pt x="0" y="0"/>
                  </a:moveTo>
                  <a:cubicBezTo>
                    <a:pt x="83" y="75"/>
                    <a:pt x="282" y="324"/>
                    <a:pt x="501" y="451"/>
                  </a:cubicBezTo>
                  <a:cubicBezTo>
                    <a:pt x="720" y="578"/>
                    <a:pt x="997" y="696"/>
                    <a:pt x="1313" y="763"/>
                  </a:cubicBezTo>
                  <a:cubicBezTo>
                    <a:pt x="1629" y="830"/>
                    <a:pt x="2170" y="835"/>
                    <a:pt x="2395" y="854"/>
                  </a:cubicBezTo>
                </a:path>
              </a:pathLst>
            </a:custGeom>
            <a:noFill/>
            <a:ln w="76200">
              <a:solidFill>
                <a:schemeClr val="accent2">
                  <a:lumMod val="60000"/>
                  <a:lumOff val="4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5462" y="2557"/>
              <a:ext cx="2395" cy="855"/>
            </a:xfrm>
            <a:custGeom>
              <a:avLst/>
              <a:gdLst>
                <a:gd name="T0" fmla="*/ 0 w 2395"/>
                <a:gd name="T1" fmla="*/ 0 h 854"/>
                <a:gd name="T2" fmla="*/ 501 w 2395"/>
                <a:gd name="T3" fmla="*/ 451 h 854"/>
                <a:gd name="T4" fmla="*/ 1313 w 2395"/>
                <a:gd name="T5" fmla="*/ 763 h 854"/>
                <a:gd name="T6" fmla="*/ 2395 w 2395"/>
                <a:gd name="T7" fmla="*/ 854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5" h="854">
                  <a:moveTo>
                    <a:pt x="0" y="0"/>
                  </a:moveTo>
                  <a:cubicBezTo>
                    <a:pt x="83" y="75"/>
                    <a:pt x="282" y="324"/>
                    <a:pt x="501" y="451"/>
                  </a:cubicBezTo>
                  <a:cubicBezTo>
                    <a:pt x="720" y="578"/>
                    <a:pt x="997" y="696"/>
                    <a:pt x="1313" y="763"/>
                  </a:cubicBezTo>
                  <a:cubicBezTo>
                    <a:pt x="1629" y="830"/>
                    <a:pt x="2170" y="835"/>
                    <a:pt x="2395" y="854"/>
                  </a:cubicBezTo>
                </a:path>
              </a:pathLst>
            </a:custGeom>
            <a:noFill/>
            <a:ln w="7620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Freeform 9"/>
            <p:cNvSpPr>
              <a:spLocks/>
            </p:cNvSpPr>
            <p:nvPr/>
          </p:nvSpPr>
          <p:spPr bwMode="auto">
            <a:xfrm>
              <a:off x="8027" y="3527"/>
              <a:ext cx="2282" cy="1255"/>
            </a:xfrm>
            <a:custGeom>
              <a:avLst/>
              <a:gdLst>
                <a:gd name="T0" fmla="*/ 0 w 2395"/>
                <a:gd name="T1" fmla="*/ 0 h 854"/>
                <a:gd name="T2" fmla="*/ 501 w 2395"/>
                <a:gd name="T3" fmla="*/ 451 h 854"/>
                <a:gd name="T4" fmla="*/ 1313 w 2395"/>
                <a:gd name="T5" fmla="*/ 763 h 854"/>
                <a:gd name="T6" fmla="*/ 2395 w 2395"/>
                <a:gd name="T7" fmla="*/ 854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5" h="854">
                  <a:moveTo>
                    <a:pt x="0" y="0"/>
                  </a:moveTo>
                  <a:cubicBezTo>
                    <a:pt x="83" y="75"/>
                    <a:pt x="282" y="324"/>
                    <a:pt x="501" y="451"/>
                  </a:cubicBezTo>
                  <a:cubicBezTo>
                    <a:pt x="720" y="578"/>
                    <a:pt x="997" y="696"/>
                    <a:pt x="1313" y="763"/>
                  </a:cubicBezTo>
                  <a:cubicBezTo>
                    <a:pt x="1629" y="830"/>
                    <a:pt x="2170" y="835"/>
                    <a:pt x="2395" y="854"/>
                  </a:cubicBezTo>
                </a:path>
              </a:pathLst>
            </a:custGeom>
            <a:noFill/>
            <a:ln w="76200" cap="rnd">
              <a:solidFill>
                <a:schemeClr val="accent6">
                  <a:lumMod val="20000"/>
                  <a:lumOff val="8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7" name="AutoShape 8" descr="Темный диагональный 2"/>
            <p:cNvSpPr>
              <a:spLocks noChangeArrowheads="1"/>
            </p:cNvSpPr>
            <p:nvPr/>
          </p:nvSpPr>
          <p:spPr bwMode="auto">
            <a:xfrm>
              <a:off x="7743" y="3299"/>
              <a:ext cx="283" cy="283"/>
            </a:xfrm>
            <a:prstGeom prst="flowChartConnector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8" name="AutoShape 7"/>
            <p:cNvSpPr>
              <a:spLocks noChangeArrowheads="1"/>
            </p:cNvSpPr>
            <p:nvPr/>
          </p:nvSpPr>
          <p:spPr bwMode="auto">
            <a:xfrm>
              <a:off x="8199" y="1590"/>
              <a:ext cx="2280" cy="1197"/>
            </a:xfrm>
            <a:prstGeom prst="wedgeRoundRectCallout">
              <a:avLst>
                <a:gd name="adj1" fmla="val -64431"/>
                <a:gd name="adj2" fmla="val 100625"/>
                <a:gd name="adj3" fmla="val 16667"/>
              </a:avLst>
            </a:prstGeom>
            <a:solidFill>
              <a:srgbClr val="00B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400" b="0">
                  <a:solidFill>
                    <a:schemeClr val="bg1"/>
                  </a:solidFill>
                  <a:cs typeface="Times New Roman" pitchFamily="18" charset="0"/>
                </a:rPr>
                <a:t>Современное состояние безопасности</a:t>
              </a:r>
              <a:endParaRPr lang="ru-RU" sz="800" b="0">
                <a:solidFill>
                  <a:schemeClr val="bg1"/>
                </a:solidFill>
              </a:endParaRPr>
            </a:p>
            <a:p>
              <a:pPr eaLnBrk="0" hangingPunct="0"/>
              <a:endParaRPr lang="ru-RU" sz="1800" b="0"/>
            </a:p>
          </p:txBody>
        </p:sp>
        <p:sp>
          <p:nvSpPr>
            <p:cNvPr id="38929" name="Text Box 6"/>
            <p:cNvSpPr txBox="1">
              <a:spLocks noChangeArrowheads="1"/>
            </p:cNvSpPr>
            <p:nvPr/>
          </p:nvSpPr>
          <p:spPr bwMode="auto">
            <a:xfrm>
              <a:off x="2100" y="1361"/>
              <a:ext cx="684" cy="3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000" tIns="10800" rIns="36000" bIns="10800"/>
            <a:lstStyle/>
            <a:p>
              <a:pPr indent="450850" algn="ctr"/>
              <a:r>
                <a:rPr lang="ru-RU" sz="1200" b="0" baseline="30000">
                  <a:cs typeface="Times New Roman" pitchFamily="18" charset="0"/>
                </a:rPr>
                <a:t>.</a:t>
              </a:r>
              <a:r>
                <a:rPr lang="ru-RU" sz="1200" b="0">
                  <a:cs typeface="Times New Roman" pitchFamily="18" charset="0"/>
                </a:rPr>
                <a:t>10</a:t>
              </a:r>
              <a:r>
                <a:rPr lang="ru-RU" sz="1200" b="0" baseline="30000">
                  <a:cs typeface="Times New Roman" pitchFamily="18" charset="0"/>
                </a:rPr>
                <a:t>-3</a:t>
              </a:r>
              <a:endParaRPr lang="ru-RU" sz="800" b="0"/>
            </a:p>
            <a:p>
              <a:pPr indent="450850" eaLnBrk="0" hangingPunct="0"/>
              <a:endParaRPr lang="ru-RU" sz="1800" b="0"/>
            </a:p>
          </p:txBody>
        </p:sp>
        <p:sp>
          <p:nvSpPr>
            <p:cNvPr id="38930" name="Text Box 5"/>
            <p:cNvSpPr txBox="1">
              <a:spLocks noChangeArrowheads="1"/>
            </p:cNvSpPr>
            <p:nvPr/>
          </p:nvSpPr>
          <p:spPr bwMode="auto">
            <a:xfrm>
              <a:off x="2100" y="2615"/>
              <a:ext cx="684" cy="39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18000" rIns="18000"/>
            <a:lstStyle/>
            <a:p>
              <a:pPr indent="450850" algn="ctr"/>
              <a:r>
                <a:rPr lang="ru-RU" sz="1200" b="0" baseline="30000">
                  <a:cs typeface="Times New Roman" pitchFamily="18" charset="0"/>
                </a:rPr>
                <a:t>.</a:t>
              </a:r>
              <a:r>
                <a:rPr lang="ru-RU" sz="1200" b="0">
                  <a:cs typeface="Times New Roman" pitchFamily="18" charset="0"/>
                </a:rPr>
                <a:t>10</a:t>
              </a:r>
              <a:r>
                <a:rPr lang="ru-RU" sz="1200" b="0" baseline="30000">
                  <a:cs typeface="Times New Roman" pitchFamily="18" charset="0"/>
                </a:rPr>
                <a:t>-4</a:t>
              </a:r>
              <a:endParaRPr lang="ru-RU" sz="800" b="0"/>
            </a:p>
            <a:p>
              <a:pPr indent="450850" eaLnBrk="0" hangingPunct="0"/>
              <a:endParaRPr lang="ru-RU" sz="1800" b="0"/>
            </a:p>
          </p:txBody>
        </p:sp>
        <p:sp>
          <p:nvSpPr>
            <p:cNvPr id="38931" name="Text Box 4"/>
            <p:cNvSpPr txBox="1">
              <a:spLocks noChangeArrowheads="1"/>
            </p:cNvSpPr>
            <p:nvPr/>
          </p:nvSpPr>
          <p:spPr bwMode="auto">
            <a:xfrm>
              <a:off x="2100" y="3473"/>
              <a:ext cx="684" cy="39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18000" rIns="18000"/>
            <a:lstStyle/>
            <a:p>
              <a:pPr indent="450850" algn="ctr"/>
              <a:r>
                <a:rPr lang="ru-RU" sz="1200" b="0" baseline="30000">
                  <a:cs typeface="Times New Roman" pitchFamily="18" charset="0"/>
                </a:rPr>
                <a:t>.</a:t>
              </a:r>
              <a:r>
                <a:rPr lang="ru-RU" sz="1200" b="0">
                  <a:cs typeface="Times New Roman" pitchFamily="18" charset="0"/>
                </a:rPr>
                <a:t>10</a:t>
              </a:r>
              <a:r>
                <a:rPr lang="ru-RU" sz="1200" b="0" baseline="30000">
                  <a:cs typeface="Times New Roman" pitchFamily="18" charset="0"/>
                </a:rPr>
                <a:t>-5</a:t>
              </a:r>
              <a:endParaRPr lang="ru-RU" sz="800" b="0"/>
            </a:p>
            <a:p>
              <a:pPr indent="450850" eaLnBrk="0" hangingPunct="0"/>
              <a:endParaRPr lang="ru-RU" sz="1800" b="0"/>
            </a:p>
          </p:txBody>
        </p:sp>
        <p:sp>
          <p:nvSpPr>
            <p:cNvPr id="38932" name="Text Box 3"/>
            <p:cNvSpPr txBox="1">
              <a:spLocks noChangeArrowheads="1"/>
            </p:cNvSpPr>
            <p:nvPr/>
          </p:nvSpPr>
          <p:spPr bwMode="auto">
            <a:xfrm>
              <a:off x="2100" y="4373"/>
              <a:ext cx="684" cy="39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18000" rIns="18000"/>
            <a:lstStyle/>
            <a:p>
              <a:pPr indent="450850" algn="ctr"/>
              <a:r>
                <a:rPr lang="ru-RU" sz="1200" b="0" baseline="30000">
                  <a:cs typeface="Times New Roman" pitchFamily="18" charset="0"/>
                </a:rPr>
                <a:t>.</a:t>
              </a:r>
              <a:r>
                <a:rPr lang="ru-RU" sz="1200" b="0">
                  <a:cs typeface="Times New Roman" pitchFamily="18" charset="0"/>
                </a:rPr>
                <a:t>10</a:t>
              </a:r>
              <a:r>
                <a:rPr lang="ru-RU" sz="1200" b="0" baseline="30000">
                  <a:cs typeface="Times New Roman" pitchFamily="18" charset="0"/>
                </a:rPr>
                <a:t>-7</a:t>
              </a:r>
              <a:endParaRPr lang="ru-RU" sz="800" b="0"/>
            </a:p>
            <a:p>
              <a:pPr indent="450850" eaLnBrk="0" hangingPunct="0"/>
              <a:endParaRPr lang="ru-RU" sz="1800" b="0"/>
            </a:p>
          </p:txBody>
        </p:sp>
        <p:sp>
          <p:nvSpPr>
            <p:cNvPr id="38933" name="Text Box 2"/>
            <p:cNvSpPr txBox="1">
              <a:spLocks noChangeArrowheads="1"/>
            </p:cNvSpPr>
            <p:nvPr/>
          </p:nvSpPr>
          <p:spPr bwMode="auto">
            <a:xfrm>
              <a:off x="2100" y="1160"/>
              <a:ext cx="684" cy="3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000" tIns="10800" rIns="18000" bIns="10800"/>
            <a:lstStyle/>
            <a:p>
              <a:pPr algn="ctr"/>
              <a:r>
                <a:rPr lang="en-US" sz="1000" b="0">
                  <a:cs typeface="Times New Roman" pitchFamily="18" charset="0"/>
                </a:rPr>
                <a:t>P</a:t>
              </a:r>
              <a:r>
                <a:rPr lang="en-US" sz="1000" b="0" i="1" baseline="-30000">
                  <a:cs typeface="Times New Roman" pitchFamily="18" charset="0"/>
                </a:rPr>
                <a:t>инц</a:t>
              </a:r>
              <a:endParaRPr lang="en-US" sz="800" b="0"/>
            </a:p>
          </p:txBody>
        </p:sp>
      </p:grpSp>
      <p:sp>
        <p:nvSpPr>
          <p:cNvPr id="38917" name="TextBox 24"/>
          <p:cNvSpPr txBox="1">
            <a:spLocks noChangeArrowheads="1"/>
          </p:cNvSpPr>
          <p:nvPr/>
        </p:nvSpPr>
        <p:spPr bwMode="auto">
          <a:xfrm>
            <a:off x="338138" y="3560763"/>
            <a:ext cx="9698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0">
                <a:solidFill>
                  <a:schemeClr val="accent1"/>
                </a:solidFill>
              </a:rPr>
              <a:t>Механизмы снижения вероятности возникновения происшествий на объектах отрасли  </a:t>
            </a:r>
          </a:p>
        </p:txBody>
      </p:sp>
      <p:sp>
        <p:nvSpPr>
          <p:cNvPr id="38918" name="Заголовок 10"/>
          <p:cNvSpPr txBox="1">
            <a:spLocks/>
          </p:cNvSpPr>
          <p:nvPr/>
        </p:nvSpPr>
        <p:spPr bwMode="auto">
          <a:xfrm>
            <a:off x="762000" y="28575"/>
            <a:ext cx="87122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</a:pPr>
            <a:r>
              <a:rPr lang="ru-RU">
                <a:solidFill>
                  <a:schemeClr val="hlink"/>
                </a:solidFill>
              </a:rPr>
              <a:t>Прогнозирование, выявление, анализ и оценка угроз безопасности </a:t>
            </a:r>
            <a:r>
              <a:rPr lang="ru-RU" sz="1800" b="0">
                <a:solidFill>
                  <a:schemeClr val="hlink"/>
                </a:solidFill>
              </a:rPr>
              <a:t>(Необходимость интеграции культуры безопасности в Систему управления безопасностью Госкорпорации «Росатом» (продолжение))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Прямоугольник 7"/>
          <p:cNvSpPr>
            <a:spLocks noChangeArrowheads="1"/>
          </p:cNvSpPr>
          <p:nvPr/>
        </p:nvSpPr>
        <p:spPr bwMode="auto">
          <a:xfrm>
            <a:off x="3221038" y="1479550"/>
            <a:ext cx="6230937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>
                <a:solidFill>
                  <a:srgbClr val="00318C"/>
                </a:solidFill>
              </a:rPr>
              <a:t>Улучшить показатели безопасности работы организации посредством планирования, контроля и наблюдения за действиями, связанными с безопасностью, в нормальных, переходных и чрезвычайных ситуациях;</a:t>
            </a:r>
          </a:p>
        </p:txBody>
      </p:sp>
      <p:pic>
        <p:nvPicPr>
          <p:cNvPr id="39939" name="Picture 4" descr="http://phoenixrealestateinvesting.com/wp-content/uploads/2013/01/2626682758_209c385c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63" y="1563688"/>
            <a:ext cx="2511425" cy="250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Прямоугольник 1"/>
          <p:cNvSpPr>
            <a:spLocks noChangeArrowheads="1"/>
          </p:cNvSpPr>
          <p:nvPr/>
        </p:nvSpPr>
        <p:spPr bwMode="auto">
          <a:xfrm>
            <a:off x="298450" y="4398963"/>
            <a:ext cx="93027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spcBef>
                <a:spcPts val="600"/>
              </a:spcBef>
              <a:buClr>
                <a:srgbClr val="C00000"/>
              </a:buClr>
              <a:buFont typeface="Wingdings" pitchFamily="2" charset="2"/>
              <a:buChar char="Ø"/>
            </a:pPr>
            <a:r>
              <a:rPr lang="ru-RU">
                <a:solidFill>
                  <a:srgbClr val="00318C"/>
                </a:solidFill>
              </a:rPr>
              <a:t>Достичь и поддерживать высокий уровень культуры безопасности путём развития и укрепления надлежащего отношения к безопасности и поведения индивидов и коллективов (</a:t>
            </a:r>
            <a:r>
              <a:rPr lang="en-US">
                <a:solidFill>
                  <a:srgbClr val="00318C"/>
                </a:solidFill>
              </a:rPr>
              <a:t>INSAG</a:t>
            </a:r>
            <a:r>
              <a:rPr lang="ru-RU">
                <a:solidFill>
                  <a:srgbClr val="00318C"/>
                </a:solidFill>
              </a:rPr>
              <a:t>-12</a:t>
            </a:r>
            <a:r>
              <a:rPr lang="en-US">
                <a:solidFill>
                  <a:srgbClr val="00318C"/>
                </a:solidFill>
              </a:rPr>
              <a:t>)</a:t>
            </a:r>
            <a:endParaRPr lang="ru-RU">
              <a:solidFill>
                <a:srgbClr val="00318C"/>
              </a:solidFill>
            </a:endParaRPr>
          </a:p>
        </p:txBody>
      </p:sp>
      <p:sp>
        <p:nvSpPr>
          <p:cNvPr id="39941" name="Заголовок 10"/>
          <p:cNvSpPr txBox="1">
            <a:spLocks/>
          </p:cNvSpPr>
          <p:nvPr/>
        </p:nvSpPr>
        <p:spPr bwMode="auto">
          <a:xfrm>
            <a:off x="762000" y="28575"/>
            <a:ext cx="84105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</a:pPr>
            <a:r>
              <a:rPr lang="ru-RU">
                <a:solidFill>
                  <a:schemeClr val="hlink"/>
                </a:solidFill>
              </a:rPr>
              <a:t>Прогнозирование, выявление, анализ и оценка угроз безопасности </a:t>
            </a:r>
            <a:r>
              <a:rPr lang="ru-RU" sz="1800" b="0">
                <a:solidFill>
                  <a:schemeClr val="hlink"/>
                </a:solidFill>
              </a:rPr>
              <a:t>(Задачи интегрированной Системы управления безопасностью Госкорпорации «Росатом» (продолжение))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Прямоугольник 44"/>
          <p:cNvSpPr/>
          <p:nvPr/>
        </p:nvSpPr>
        <p:spPr>
          <a:xfrm>
            <a:off x="593725" y="123825"/>
            <a:ext cx="9164638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dirty="0">
                <a:solidFill>
                  <a:schemeClr val="hlink"/>
                </a:solidFill>
                <a:latin typeface="+mj-lt"/>
                <a:ea typeface="+mj-ea"/>
                <a:cs typeface="+mj-cs"/>
              </a:rPr>
              <a:t>Цели и задачи Корпорации в области обеспечения безопасности на 2014 год</a:t>
            </a:r>
          </a:p>
        </p:txBody>
      </p:sp>
      <p:graphicFrame>
        <p:nvGraphicFramePr>
          <p:cNvPr id="22" name="Group 56"/>
          <p:cNvGraphicFramePr>
            <a:graphicFrameLocks/>
          </p:cNvGraphicFramePr>
          <p:nvPr/>
        </p:nvGraphicFramePr>
        <p:xfrm>
          <a:off x="319088" y="1152525"/>
          <a:ext cx="9324975" cy="5356226"/>
        </p:xfrm>
        <a:graphic>
          <a:graphicData uri="http://schemas.openxmlformats.org/drawingml/2006/table">
            <a:tbl>
              <a:tblPr/>
              <a:tblGrid>
                <a:gridCol w="3985341"/>
                <a:gridCol w="5339634"/>
              </a:tblGrid>
              <a:tr h="4263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Основные мероприятия</a:t>
                      </a: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Оценка достижения результата</a:t>
                      </a: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</a:tr>
              <a:tr h="2582290">
                <a:tc>
                  <a:txBody>
                    <a:bodyPr/>
                    <a:lstStyle/>
                    <a:p>
                      <a:pPr marL="84138" marR="0" lvl="0" indent="0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    Снижение уровня рисков возникновения событий значимых с точки зрения ЯРБ, </a:t>
                      </a:r>
                      <a:r>
                        <a:rPr kumimoji="0" lang="ru-RU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ПромБ</a:t>
                      </a: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, ОТ, ООС</a:t>
                      </a:r>
                    </a:p>
                    <a:p>
                      <a:pPr marL="84138" marR="0" lvl="0" indent="0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36001" marR="36001" marT="0" marB="0" horzOverflow="overflow">
                    <a:lnL cap="flat">
                      <a:noFill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84138" marR="0" lvl="0" indent="0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    Отсутствие на ядерно и радиационно опасных    объектах Корпорации нарушений выше 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 </a:t>
                      </a: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уровня по шкале 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INES</a:t>
                      </a:r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  <a:p>
                      <a:pPr marL="84138" marR="0" lvl="0" indent="0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    Сохранение в 2014 году уровня средней индивидуальной годовой эффективной дозы  облучения персонала ядерно и радиационно опасных объектов Корпорации  не  выше 2 </a:t>
                      </a:r>
                      <a:r>
                        <a:rPr kumimoji="0" lang="ru-RU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мЗв</a:t>
                      </a:r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  <a:p>
                      <a:pPr marL="84138" marR="0" lvl="0" indent="0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    Сохранение в 2014 году уровня базового трехлетнего периода по коэффициенту частоты травм с временной потерей трудоспособности (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LTIFR</a:t>
                      </a: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)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 </a:t>
                      </a: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в организациях Корпорации</a:t>
                      </a: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</a:tr>
              <a:tr h="939015">
                <a:tc>
                  <a:txBody>
                    <a:bodyPr/>
                    <a:lstStyle/>
                    <a:p>
                      <a:pPr marL="84138" marR="0" lvl="0" indent="0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    </a:t>
                      </a:r>
                    </a:p>
                    <a:p>
                      <a:pPr marL="84138" marR="0" lvl="0" indent="0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Своевременное предоставление государственных услуг и эффективное исполнение государственных функций </a:t>
                      </a:r>
                    </a:p>
                  </a:txBody>
                  <a:tcPr marL="36001" marR="36001" marT="0" marB="0" horzOverflow="overflow">
                    <a:lnL cap="flat">
                      <a:noFill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84138" marR="0" lvl="0" indent="0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    Своевременная выдача разрешительных документов</a:t>
                      </a:r>
                    </a:p>
                    <a:p>
                      <a:pPr marL="84138" marR="0" lvl="0" indent="0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    Выполнение годового плана проверок на 100% </a:t>
                      </a: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</a:tr>
              <a:tr h="1408522">
                <a:tc>
                  <a:txBody>
                    <a:bodyPr/>
                    <a:lstStyle/>
                    <a:p>
                      <a:pPr marL="84138" marR="0" lvl="0" indent="0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    Обеспечение реализации Плана выполнения в 2012 – 2015 годах первоочередных мероприятий по реализации Основ </a:t>
                      </a:r>
                      <a:r>
                        <a:rPr kumimoji="0" lang="ru-RU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госполитики</a:t>
                      </a: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 в области обеспечения ЯРБ Российской Федерации на период до 2025 года </a:t>
                      </a:r>
                    </a:p>
                  </a:txBody>
                  <a:tcPr marL="36001" marR="36001" marT="0" marB="0" horzOverflow="overflow">
                    <a:lnL cap="flat">
                      <a:noFill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84138" marR="0" lvl="0" indent="0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    Выполнение мероприятий Плана в установленные сроки</a:t>
                      </a:r>
                    </a:p>
                  </a:txBody>
                  <a:tcPr marL="0" marR="0" marT="0" marB="0" anchor="ctr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18C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2184400" y="1968500"/>
            <a:ext cx="5757863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58775" indent="-358775" algn="l" rtl="0" eaLnBrk="0" fontAlgn="base" hangingPunct="0">
              <a:spcBef>
                <a:spcPct val="40000"/>
              </a:spcBef>
              <a:spcAft>
                <a:spcPct val="20000"/>
              </a:spcAft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2300" indent="-261938" algn="l" rtl="0" eaLnBrk="0" fontAlgn="base" hangingPunct="0">
              <a:spcBef>
                <a:spcPct val="0"/>
              </a:spcBef>
              <a:spcAft>
                <a:spcPct val="2000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+mn-lt"/>
                <a:cs typeface="+mn-cs"/>
              </a:defRPr>
            </a:lvl2pPr>
            <a:lvl3pPr marL="892175" indent="-268288" algn="l" rtl="0" eaLnBrk="0" fontAlgn="base" hangingPunct="0">
              <a:spcBef>
                <a:spcPct val="0"/>
              </a:spcBef>
              <a:spcAft>
                <a:spcPct val="3000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+mn-lt"/>
                <a:cs typeface="+mn-cs"/>
              </a:defRPr>
            </a:lvl3pPr>
            <a:lvl4pPr marL="16652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cs typeface="+mn-cs"/>
              </a:defRPr>
            </a:lvl4pPr>
            <a:lvl5pPr marL="20732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5pPr>
            <a:lvl6pPr marL="25304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29876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34448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39020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ctr" eaLnBrk="1" hangingPunct="1">
              <a:buFontTx/>
              <a:buNone/>
              <a:defRPr/>
            </a:pPr>
            <a:r>
              <a:rPr lang="ru-RU" sz="4400" dirty="0" smtClean="0">
                <a:solidFill>
                  <a:schemeClr val="accent5">
                    <a:lumMod val="50000"/>
                  </a:schemeClr>
                </a:solidFill>
              </a:rPr>
              <a:t>БЛАГОДАРЮ ЗА ВНИМАНИЕ!</a:t>
            </a:r>
          </a:p>
        </p:txBody>
      </p:sp>
      <p:pic>
        <p:nvPicPr>
          <p:cNvPr id="4608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8" y="2479675"/>
            <a:ext cx="4765675" cy="3573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6" descr="http://im2-tub-ru.yandex.net/i?id=291958494-63-72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7" name="AutoShape 8" descr="http://im2-tub-ru.yandex.net/i?id=291958494-63-72&amp;n=21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6388" name="Picture 2" descr="D:\Сотникова\Ядерная энергетика\картинки\структура\ЯО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7600" y="3570288"/>
            <a:ext cx="14033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375" y="3711575"/>
            <a:ext cx="1347788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" name="Скругленный прямоугольник 82"/>
          <p:cNvSpPr/>
          <p:nvPr/>
        </p:nvSpPr>
        <p:spPr>
          <a:xfrm>
            <a:off x="402367" y="2992059"/>
            <a:ext cx="1496537" cy="578540"/>
          </a:xfrm>
          <a:prstGeom prst="roundRect">
            <a:avLst/>
          </a:prstGeom>
          <a:solidFill>
            <a:schemeClr val="accent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100" b="0" dirty="0"/>
              <a:t>Ядерный энергетический комплекс</a:t>
            </a:r>
          </a:p>
        </p:txBody>
      </p:sp>
      <p:pic>
        <p:nvPicPr>
          <p:cNvPr id="16393" name="Picture 3" descr="D:\Сотникова\Ядерная энергетика\картинки\структура\АЛФ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38275" y="5497513"/>
            <a:ext cx="1422400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4" descr="D:\Сотникова\Ядерная энергетика\картинки\структура\нау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16675" y="3629025"/>
            <a:ext cx="1049338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5" descr="D:\Сотникова\Ядерная энергетика\картинки\структура\ЯРБ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25938" y="3570288"/>
            <a:ext cx="12446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56125" y="5476875"/>
            <a:ext cx="771525" cy="98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53313" y="5492750"/>
            <a:ext cx="879475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" name="Прямоугольник 115"/>
          <p:cNvSpPr/>
          <p:nvPr/>
        </p:nvSpPr>
        <p:spPr>
          <a:xfrm>
            <a:off x="8355013" y="3065463"/>
            <a:ext cx="73025" cy="868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16399" name="Заголовок 2"/>
          <p:cNvSpPr>
            <a:spLocks noGrp="1"/>
          </p:cNvSpPr>
          <p:nvPr>
            <p:ph type="title"/>
          </p:nvPr>
        </p:nvSpPr>
        <p:spPr>
          <a:xfrm>
            <a:off x="814388" y="292100"/>
            <a:ext cx="8504237" cy="484188"/>
          </a:xfrm>
        </p:spPr>
        <p:txBody>
          <a:bodyPr/>
          <a:lstStyle/>
          <a:p>
            <a:pPr algn="just"/>
            <a:r>
              <a:rPr lang="ru-RU" smtClean="0"/>
              <a:t>Структура Госкорпорации «Росатом»</a:t>
            </a:r>
          </a:p>
        </p:txBody>
      </p:sp>
      <p:pic>
        <p:nvPicPr>
          <p:cNvPr id="16400" name="Рисунок 116" descr="http://tournir.career.mephi.ru/files/consumers/rosatom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25938" y="1247775"/>
            <a:ext cx="1258887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Скругленный прямоугольник 50"/>
          <p:cNvSpPr/>
          <p:nvPr/>
        </p:nvSpPr>
        <p:spPr>
          <a:xfrm>
            <a:off x="2294021" y="2992059"/>
            <a:ext cx="1496537" cy="578540"/>
          </a:xfrm>
          <a:prstGeom prst="roundRect">
            <a:avLst/>
          </a:prstGeom>
          <a:solidFill>
            <a:schemeClr val="accent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100" b="0" dirty="0"/>
              <a:t>Ядерный </a:t>
            </a:r>
            <a:r>
              <a:rPr lang="ru-RU" sz="1100" b="0" dirty="0" smtClean="0"/>
              <a:t>оружейный комплекс</a:t>
            </a:r>
            <a:endParaRPr lang="ru-RU" sz="1100" b="0" dirty="0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193303" y="2991864"/>
            <a:ext cx="1496538" cy="578540"/>
          </a:xfrm>
          <a:prstGeom prst="roundRect">
            <a:avLst/>
          </a:prstGeom>
          <a:solidFill>
            <a:schemeClr val="accent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100" b="0" dirty="0" smtClean="0"/>
              <a:t>Прикладная и фундаментальная наука</a:t>
            </a:r>
            <a:endParaRPr lang="ru-RU" sz="1100" b="0" dirty="0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4199568" y="2991864"/>
            <a:ext cx="1496538" cy="578540"/>
          </a:xfrm>
          <a:prstGeom prst="roundRect">
            <a:avLst/>
          </a:prstGeom>
          <a:solidFill>
            <a:schemeClr val="accent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100" b="0" dirty="0" smtClean="0"/>
              <a:t>Ядерная и радиационная безопасность</a:t>
            </a:r>
            <a:endParaRPr lang="ru-RU" sz="1100" b="0" dirty="0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1313760" y="4866056"/>
            <a:ext cx="1496537" cy="578540"/>
          </a:xfrm>
          <a:prstGeom prst="roundRect">
            <a:avLst/>
          </a:prstGeom>
          <a:solidFill>
            <a:schemeClr val="accent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100" b="0" dirty="0" smtClean="0"/>
              <a:t>Атомный ледокольный флот</a:t>
            </a:r>
            <a:endParaRPr lang="ru-RU" sz="1100" b="0" dirty="0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4199568" y="4866056"/>
            <a:ext cx="1496537" cy="578540"/>
          </a:xfrm>
          <a:prstGeom prst="roundRect">
            <a:avLst/>
          </a:prstGeom>
          <a:solidFill>
            <a:schemeClr val="accent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100" b="0" dirty="0" smtClean="0"/>
              <a:t>Ядерная медицина</a:t>
            </a:r>
            <a:endParaRPr lang="ru-RU" sz="1100" b="0" dirty="0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7135474" y="4871740"/>
            <a:ext cx="1496537" cy="578540"/>
          </a:xfrm>
          <a:prstGeom prst="roundRect">
            <a:avLst/>
          </a:prstGeom>
          <a:solidFill>
            <a:schemeClr val="accent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100" b="0" dirty="0" smtClean="0"/>
              <a:t>Композиционные материалы</a:t>
            </a:r>
            <a:endParaRPr lang="ru-RU" sz="1100" b="0" dirty="0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8053193" y="2991864"/>
            <a:ext cx="1496538" cy="578540"/>
          </a:xfrm>
          <a:prstGeom prst="roundRect">
            <a:avLst/>
          </a:prstGeom>
          <a:solidFill>
            <a:schemeClr val="accent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100" b="0" dirty="0" smtClean="0"/>
              <a:t>РАО, ОЯТ и вывод из эксплуатации</a:t>
            </a:r>
            <a:endParaRPr lang="ru-RU" sz="1100" b="0" dirty="0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15925" y="1160377"/>
            <a:ext cx="3486224" cy="732213"/>
          </a:xfrm>
          <a:prstGeom prst="roundRect">
            <a:avLst/>
          </a:prstGeom>
          <a:solidFill>
            <a:schemeClr val="accent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000" b="0" dirty="0" smtClean="0"/>
              <a:t>Выручка </a:t>
            </a:r>
            <a:r>
              <a:rPr lang="en-US" sz="2000" dirty="0" smtClean="0"/>
              <a:t>16</a:t>
            </a:r>
            <a:r>
              <a:rPr lang="ru-RU" sz="2000" dirty="0" smtClean="0"/>
              <a:t>,</a:t>
            </a:r>
            <a:r>
              <a:rPr lang="en-US" sz="2000" dirty="0" smtClean="0"/>
              <a:t>6</a:t>
            </a:r>
            <a:r>
              <a:rPr lang="ru-RU" sz="2000" b="0" dirty="0" smtClean="0"/>
              <a:t> млрд. руб.</a:t>
            </a:r>
          </a:p>
          <a:p>
            <a:pPr algn="ctr">
              <a:defRPr/>
            </a:pPr>
            <a:r>
              <a:rPr lang="ru-RU" sz="2000" b="0" dirty="0" smtClean="0"/>
              <a:t>ССДП</a:t>
            </a:r>
            <a:r>
              <a:rPr lang="en-US" sz="2000" b="0" dirty="0" smtClean="0"/>
              <a:t> </a:t>
            </a:r>
            <a:r>
              <a:rPr lang="ru-RU" sz="2000" dirty="0" smtClean="0"/>
              <a:t>211,7 </a:t>
            </a:r>
            <a:r>
              <a:rPr lang="ru-RU" sz="2000" b="0" dirty="0" smtClean="0"/>
              <a:t>млрд</a:t>
            </a:r>
            <a:r>
              <a:rPr lang="ru-RU" sz="2000" b="0" dirty="0"/>
              <a:t>. руб</a:t>
            </a:r>
            <a:r>
              <a:rPr lang="ru-RU" sz="2000" b="0" dirty="0" smtClean="0"/>
              <a:t>. </a:t>
            </a:r>
            <a:endParaRPr lang="ru-RU" sz="2000" b="0" dirty="0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415925" y="2025725"/>
            <a:ext cx="3486224" cy="732213"/>
          </a:xfrm>
          <a:prstGeom prst="roundRect">
            <a:avLst/>
          </a:prstGeom>
          <a:solidFill>
            <a:schemeClr val="accent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000" b="0" dirty="0"/>
              <a:t>Более </a:t>
            </a:r>
            <a:r>
              <a:rPr lang="ru-RU" sz="2000" dirty="0"/>
              <a:t>250</a:t>
            </a:r>
            <a:r>
              <a:rPr lang="ru-RU" sz="2000" b="0" dirty="0"/>
              <a:t> </a:t>
            </a:r>
            <a:r>
              <a:rPr lang="ru-RU" sz="2000" b="0" dirty="0" smtClean="0"/>
              <a:t>организаций</a:t>
            </a:r>
            <a:endParaRPr lang="ru-RU" sz="2000" b="0" dirty="0"/>
          </a:p>
          <a:p>
            <a:pPr algn="ctr">
              <a:defRPr/>
            </a:pPr>
            <a:r>
              <a:rPr lang="ru-RU" sz="2000" b="0" dirty="0"/>
              <a:t>Более </a:t>
            </a:r>
            <a:r>
              <a:rPr lang="ru-RU" sz="2000" dirty="0"/>
              <a:t>260 000 </a:t>
            </a:r>
            <a:r>
              <a:rPr lang="ru-RU" sz="2000" b="0" dirty="0"/>
              <a:t>работников</a:t>
            </a: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6063507" y="1154271"/>
            <a:ext cx="3486224" cy="1603667"/>
          </a:xfrm>
          <a:prstGeom prst="roundRect">
            <a:avLst/>
          </a:prstGeom>
          <a:solidFill>
            <a:schemeClr val="accent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sz="2000" b="0" dirty="0"/>
              <a:t>Ключевые стратегии</a:t>
            </a:r>
            <a:r>
              <a:rPr lang="ru-RU" sz="2000" b="0" dirty="0" smtClean="0"/>
              <a:t>:</a:t>
            </a:r>
          </a:p>
          <a:p>
            <a:pPr algn="just">
              <a:defRPr/>
            </a:pPr>
            <a:endParaRPr lang="ru-RU" sz="800" b="0" dirty="0"/>
          </a:p>
          <a:p>
            <a:pPr marL="285750" indent="-285750" algn="just">
              <a:buFont typeface="Wingdings" pitchFamily="2" charset="2"/>
              <a:buChar char="ü"/>
              <a:defRPr/>
            </a:pPr>
            <a:r>
              <a:rPr lang="ru-RU" sz="1600" b="0" dirty="0" smtClean="0"/>
              <a:t>Технологическое </a:t>
            </a:r>
            <a:r>
              <a:rPr lang="ru-RU" sz="1600" b="0" dirty="0"/>
              <a:t>лидерство</a:t>
            </a:r>
          </a:p>
          <a:p>
            <a:pPr marL="285750" indent="-285750" algn="just">
              <a:buFont typeface="Wingdings" pitchFamily="2" charset="2"/>
              <a:buChar char="ü"/>
              <a:defRPr/>
            </a:pPr>
            <a:r>
              <a:rPr lang="ru-RU" sz="1600" b="0" dirty="0" smtClean="0"/>
              <a:t>Глобальность</a:t>
            </a:r>
            <a:endParaRPr lang="ru-RU" sz="1600" b="0" dirty="0"/>
          </a:p>
          <a:p>
            <a:pPr marL="285750" indent="-285750" algn="just">
              <a:buFont typeface="Wingdings" pitchFamily="2" charset="2"/>
              <a:buChar char="ü"/>
              <a:defRPr/>
            </a:pPr>
            <a:r>
              <a:rPr lang="ru-RU" sz="1600" b="0" dirty="0" smtClean="0"/>
              <a:t>Масштаб бизнеса</a:t>
            </a:r>
            <a:endParaRPr lang="ru-RU" sz="1600" b="0" dirty="0"/>
          </a:p>
        </p:txBody>
      </p:sp>
      <p:pic>
        <p:nvPicPr>
          <p:cNvPr id="16431" name="Picture 3" descr="C:\Users\ОРЛОВ\AppData\Local\Microsoft\Windows\Temporary Internet Files\Content.IE5\10WKBFO4\MCj03106340000[1].wmf"/>
          <p:cNvPicPr>
            <a:picLocks noChangeAspect="1" noChangeArrowheads="1"/>
          </p:cNvPicPr>
          <p:nvPr/>
        </p:nvPicPr>
        <p:blipFill>
          <a:blip r:embed="rId10" cstate="print">
            <a:lum bright="16000" contrast="-36000"/>
          </a:blip>
          <a:srcRect/>
          <a:stretch>
            <a:fillRect/>
          </a:stretch>
        </p:blipFill>
        <p:spPr bwMode="auto">
          <a:xfrm>
            <a:off x="8235950" y="3660775"/>
            <a:ext cx="1035050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6" descr="http://im2-tub-ru.yandex.net/i?id=291958494-63-72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1" name="AutoShape 8" descr="http://im2-tub-ru.yandex.net/i?id=291958494-63-72&amp;n=21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2" name="Заголовок 2"/>
          <p:cNvSpPr>
            <a:spLocks noGrp="1"/>
          </p:cNvSpPr>
          <p:nvPr>
            <p:ph type="title"/>
          </p:nvPr>
        </p:nvSpPr>
        <p:spPr>
          <a:xfrm>
            <a:off x="690563" y="312738"/>
            <a:ext cx="8091487" cy="644525"/>
          </a:xfrm>
        </p:spPr>
        <p:txBody>
          <a:bodyPr/>
          <a:lstStyle/>
          <a:p>
            <a:pPr algn="just"/>
            <a:r>
              <a:rPr lang="ru-RU" altLang="ja-JP" smtClean="0"/>
              <a:t>Ретроспективный анализ инновационно-технологического развития атомной отрасли</a:t>
            </a:r>
            <a:endParaRPr lang="ru-RU" smtClean="0"/>
          </a:p>
        </p:txBody>
      </p:sp>
      <p:sp>
        <p:nvSpPr>
          <p:cNvPr id="17413" name="Rectangle 7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5710238" y="4090988"/>
            <a:ext cx="1182687" cy="1479550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lIns="0" tIns="0" rIns="0" bIns="0"/>
          <a:lstStyle/>
          <a:p>
            <a:pPr marL="82550" indent="-82550" algn="ctr" defTabSz="869950">
              <a:buClr>
                <a:srgbClr val="FFFFFF"/>
              </a:buClr>
              <a:buFontTx/>
              <a:buChar char="•"/>
            </a:pPr>
            <a:r>
              <a:rPr lang="ru-RU" sz="1100">
                <a:solidFill>
                  <a:srgbClr val="000000"/>
                </a:solidFill>
              </a:rPr>
              <a:t>Сохранение накопленного потенциала и развитие в условиях рынка и дерегуляции отраслей</a:t>
            </a:r>
            <a:endParaRPr lang="en-US" sz="1100">
              <a:solidFill>
                <a:srgbClr val="000000"/>
              </a:solidFill>
            </a:endParaRPr>
          </a:p>
        </p:txBody>
      </p:sp>
      <p:sp>
        <p:nvSpPr>
          <p:cNvPr id="17414" name="Rectangle 8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6819900" y="4090988"/>
            <a:ext cx="1428750" cy="1712912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lIns="0" tIns="0" rIns="0" bIns="0"/>
          <a:lstStyle/>
          <a:p>
            <a:pPr marL="82550" indent="-82550" algn="ctr" defTabSz="869950">
              <a:buClr>
                <a:srgbClr val="FFFFFF"/>
              </a:buClr>
              <a:buFontTx/>
              <a:buChar char="•"/>
            </a:pPr>
            <a:r>
              <a:rPr lang="ru-RU" sz="1100">
                <a:solidFill>
                  <a:srgbClr val="000000"/>
                </a:solidFill>
              </a:rPr>
              <a:t>До формирование энергетического ядра и запуск следующего цикла развития на базе гражданских ядерных технологий</a:t>
            </a:r>
            <a:endParaRPr lang="en-US" sz="1100">
              <a:solidFill>
                <a:srgbClr val="000000"/>
              </a:solidFill>
            </a:endParaRPr>
          </a:p>
        </p:txBody>
      </p:sp>
      <p:sp>
        <p:nvSpPr>
          <p:cNvPr id="17415" name="AutoShape 10"/>
          <p:cNvSpPr>
            <a:spLocks noChangeArrowheads="1"/>
          </p:cNvSpPr>
          <p:nvPr/>
        </p:nvSpPr>
        <p:spPr bwMode="gray">
          <a:xfrm rot="10800000">
            <a:off x="2667000" y="3895725"/>
            <a:ext cx="2992438" cy="174625"/>
          </a:xfrm>
          <a:prstGeom prst="triangle">
            <a:avLst>
              <a:gd name="adj" fmla="val 50000"/>
            </a:avLst>
          </a:prstGeom>
          <a:solidFill>
            <a:srgbClr val="B2B2B2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rot="10800000" wrap="none" lIns="87133" tIns="43567" rIns="87133" bIns="43567" anchor="ctr"/>
          <a:lstStyle/>
          <a:p>
            <a:pPr algn="ctr" defTabSz="869950"/>
            <a:endParaRPr lang="en-AU" sz="1000">
              <a:solidFill>
                <a:srgbClr val="000000"/>
              </a:solidFill>
            </a:endParaRPr>
          </a:p>
        </p:txBody>
      </p:sp>
      <p:sp>
        <p:nvSpPr>
          <p:cNvPr id="17416" name="AutoShape 1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918325" y="1304925"/>
            <a:ext cx="1387475" cy="554038"/>
          </a:xfrm>
          <a:prstGeom prst="chevron">
            <a:avLst>
              <a:gd name="adj" fmla="val 23918"/>
            </a:avLst>
          </a:prstGeom>
          <a:solidFill>
            <a:srgbClr val="FF6600"/>
          </a:solidFill>
          <a:ln w="12700" algn="ctr">
            <a:noFill/>
            <a:miter lim="800000"/>
            <a:headEnd/>
            <a:tailEnd/>
          </a:ln>
        </p:spPr>
        <p:txBody>
          <a:bodyPr lIns="102914" tIns="0" rIns="0" bIns="0" anchor="ctr"/>
          <a:lstStyle/>
          <a:p>
            <a:pPr algn="ctr" defTabSz="869950" eaLnBrk="0" hangingPunct="0"/>
            <a:r>
              <a:rPr lang="ru-RU" sz="900">
                <a:solidFill>
                  <a:schemeClr val="bg1"/>
                </a:solidFill>
              </a:rPr>
              <a:t>Определение новой повестки развития</a:t>
            </a:r>
            <a:endParaRPr lang="en-US" sz="900">
              <a:solidFill>
                <a:schemeClr val="bg1"/>
              </a:solidFill>
            </a:endParaRPr>
          </a:p>
        </p:txBody>
      </p:sp>
      <p:sp>
        <p:nvSpPr>
          <p:cNvPr id="17417" name="AutoShape 1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6388" y="1304925"/>
            <a:ext cx="2270125" cy="547688"/>
          </a:xfrm>
          <a:prstGeom prst="homePlate">
            <a:avLst>
              <a:gd name="adj" fmla="val 22816"/>
            </a:avLst>
          </a:prstGeom>
          <a:solidFill>
            <a:srgbClr val="003274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lIns="130701" tIns="87133" rIns="43567" bIns="87133" anchor="ctr"/>
          <a:lstStyle/>
          <a:p>
            <a:pPr algn="ctr" defTabSz="869950" eaLnBrk="0" hangingPunct="0">
              <a:lnSpc>
                <a:spcPct val="90000"/>
              </a:lnSpc>
            </a:pPr>
            <a:r>
              <a:rPr lang="ru-RU" sz="900">
                <a:solidFill>
                  <a:schemeClr val="bg1"/>
                </a:solidFill>
              </a:rPr>
              <a:t>Зарождение, развитие и стабилизация военной промышленности</a:t>
            </a:r>
            <a:r>
              <a:rPr lang="en-US" sz="900">
                <a:solidFill>
                  <a:schemeClr val="bg1"/>
                </a:solidFill>
              </a:rPr>
              <a:t>, </a:t>
            </a:r>
            <a:r>
              <a:rPr lang="ru-RU" sz="900">
                <a:solidFill>
                  <a:schemeClr val="bg1"/>
                </a:solidFill>
              </a:rPr>
              <a:t>гонка ядерных вооружений</a:t>
            </a:r>
            <a:endParaRPr lang="en-US" sz="900">
              <a:solidFill>
                <a:schemeClr val="bg1"/>
              </a:solidFill>
            </a:endParaRPr>
          </a:p>
        </p:txBody>
      </p:sp>
      <p:sp>
        <p:nvSpPr>
          <p:cNvPr id="17418" name="AutoShape 1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26113" y="1304925"/>
            <a:ext cx="1200150" cy="554038"/>
          </a:xfrm>
          <a:prstGeom prst="chevron">
            <a:avLst>
              <a:gd name="adj" fmla="val 21592"/>
            </a:avLst>
          </a:prstGeom>
          <a:solidFill>
            <a:srgbClr val="414142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lIns="174267" tIns="87133" rIns="87133" bIns="87133" anchor="ctr"/>
          <a:lstStyle/>
          <a:p>
            <a:pPr algn="ctr" defTabSz="869950" eaLnBrk="0" hangingPunct="0">
              <a:lnSpc>
                <a:spcPct val="90000"/>
              </a:lnSpc>
            </a:pPr>
            <a:r>
              <a:rPr lang="ru-RU" sz="900">
                <a:solidFill>
                  <a:schemeClr val="bg1"/>
                </a:solidFill>
              </a:rPr>
              <a:t>Спад и поддержание позиций</a:t>
            </a:r>
            <a:endParaRPr lang="en-US" sz="900">
              <a:solidFill>
                <a:schemeClr val="bg1"/>
              </a:solidFill>
            </a:endParaRPr>
          </a:p>
        </p:txBody>
      </p:sp>
      <p:sp>
        <p:nvSpPr>
          <p:cNvPr id="56" name="Rectangle 2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7188" y="3625850"/>
            <a:ext cx="739775" cy="252413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lIns="87133" tIns="87133" rIns="87133" bIns="87133" anchor="ctr"/>
          <a:lstStyle/>
          <a:p>
            <a:pPr algn="ctr" defTabSz="8713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ysClr val="windowText" lastClr="000000"/>
                </a:solidFill>
                <a:cs typeface="+mn-cs"/>
              </a:rPr>
              <a:t>1940</a:t>
            </a:r>
          </a:p>
        </p:txBody>
      </p:sp>
      <p:sp>
        <p:nvSpPr>
          <p:cNvPr id="57" name="Rectangle 2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95400" y="3625850"/>
            <a:ext cx="728663" cy="252413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lIns="87133" tIns="87133" rIns="87133" bIns="87133" anchor="ctr"/>
          <a:lstStyle/>
          <a:p>
            <a:pPr algn="ctr" defTabSz="8713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ysClr val="windowText" lastClr="000000"/>
                </a:solidFill>
                <a:cs typeface="+mn-cs"/>
              </a:rPr>
              <a:t>1950</a:t>
            </a:r>
          </a:p>
        </p:txBody>
      </p:sp>
      <p:sp>
        <p:nvSpPr>
          <p:cNvPr id="58" name="Rectangle 2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222500" y="3625850"/>
            <a:ext cx="735013" cy="252413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lIns="87133" tIns="87133" rIns="87133" bIns="87133" anchor="ctr"/>
          <a:lstStyle/>
          <a:p>
            <a:pPr algn="ctr" defTabSz="8713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ysClr val="windowText" lastClr="000000"/>
                </a:solidFill>
                <a:cs typeface="+mn-cs"/>
              </a:rPr>
              <a:t>1960</a:t>
            </a:r>
          </a:p>
        </p:txBody>
      </p:sp>
      <p:sp>
        <p:nvSpPr>
          <p:cNvPr id="59" name="Rectangle 2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157538" y="3625850"/>
            <a:ext cx="735012" cy="252413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lIns="87133" tIns="87133" rIns="87133" bIns="87133" anchor="ctr"/>
          <a:lstStyle/>
          <a:p>
            <a:pPr algn="ctr" defTabSz="8713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ysClr val="windowText" lastClr="000000"/>
                </a:solidFill>
                <a:cs typeface="+mn-cs"/>
              </a:rPr>
              <a:t>1970</a:t>
            </a:r>
          </a:p>
        </p:txBody>
      </p:sp>
      <p:sp>
        <p:nvSpPr>
          <p:cNvPr id="60" name="Rectangle 2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090988" y="3625850"/>
            <a:ext cx="741362" cy="252413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lIns="87133" tIns="87133" rIns="87133" bIns="87133" anchor="ctr"/>
          <a:lstStyle/>
          <a:p>
            <a:pPr algn="ctr" defTabSz="8713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ysClr val="windowText" lastClr="000000"/>
                </a:solidFill>
                <a:cs typeface="+mn-cs"/>
              </a:rPr>
              <a:t>1980</a:t>
            </a:r>
          </a:p>
        </p:txBody>
      </p:sp>
      <p:sp>
        <p:nvSpPr>
          <p:cNvPr id="61" name="Rectangle 2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032375" y="3625850"/>
            <a:ext cx="720725" cy="252413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lIns="87133" tIns="87133" rIns="87133" bIns="87133" anchor="ctr"/>
          <a:lstStyle/>
          <a:p>
            <a:pPr algn="ctr" defTabSz="8713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ysClr val="windowText" lastClr="000000"/>
                </a:solidFill>
                <a:cs typeface="+mn-cs"/>
              </a:rPr>
              <a:t>1990</a:t>
            </a:r>
          </a:p>
        </p:txBody>
      </p:sp>
      <p:sp>
        <p:nvSpPr>
          <p:cNvPr id="62" name="Rectangle 2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953125" y="3625850"/>
            <a:ext cx="711200" cy="252413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lIns="87133" tIns="87133" rIns="87133" bIns="87133" anchor="ctr"/>
          <a:lstStyle/>
          <a:p>
            <a:pPr algn="ctr" defTabSz="8713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ysClr val="windowText" lastClr="000000"/>
                </a:solidFill>
                <a:cs typeface="+mn-cs"/>
              </a:rPr>
              <a:t>2000</a:t>
            </a:r>
          </a:p>
        </p:txBody>
      </p:sp>
      <p:sp>
        <p:nvSpPr>
          <p:cNvPr id="63" name="Rectangle 28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142163" y="3625850"/>
            <a:ext cx="735012" cy="252413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lIns="87133" tIns="87133" rIns="87133" bIns="87133" anchor="ctr"/>
          <a:lstStyle/>
          <a:p>
            <a:pPr algn="ctr" defTabSz="8713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ysClr val="windowText" lastClr="000000"/>
                </a:solidFill>
                <a:cs typeface="+mn-cs"/>
              </a:rPr>
              <a:t>2010</a:t>
            </a:r>
          </a:p>
        </p:txBody>
      </p:sp>
      <p:sp>
        <p:nvSpPr>
          <p:cNvPr id="64" name="Line 29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 flipV="1">
            <a:off x="306388" y="3571875"/>
            <a:ext cx="9464675" cy="9525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 type="none" w="lg" len="lg"/>
            <a:tailEnd type="stealth" w="lg" len="lg"/>
          </a:ln>
          <a:effectLst/>
        </p:spPr>
        <p:txBody>
          <a:bodyPr wrap="none" lIns="87133" tIns="87133" rIns="87133" bIns="87133" anchor="ctr"/>
          <a:lstStyle/>
          <a:p>
            <a:pPr algn="ctr" defTabSz="87133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00" kern="0" dirty="0">
              <a:solidFill>
                <a:sysClr val="windowText" lastClr="000000"/>
              </a:solidFill>
              <a:cs typeface="+mn-cs"/>
            </a:endParaRPr>
          </a:p>
        </p:txBody>
      </p:sp>
      <p:sp>
        <p:nvSpPr>
          <p:cNvPr id="17428" name="Rectangle 51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822450" y="3532188"/>
            <a:ext cx="76200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29" name="Rectangle 52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898650" y="3532188"/>
            <a:ext cx="74613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30" name="Rectangle 53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973263" y="3532188"/>
            <a:ext cx="74612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31" name="Rectangle 54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047875" y="3532188"/>
            <a:ext cx="74613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32" name="Rectangle 55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122488" y="3532188"/>
            <a:ext cx="74612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33" name="Rectangle 56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2197100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34" name="Rectangle 57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2270125" y="3532188"/>
            <a:ext cx="74613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35" name="Rectangle 58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2344738" y="3532188"/>
            <a:ext cx="74612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36" name="Rectangle 59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2419350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37" name="Rectangle 60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2492375" y="3532188"/>
            <a:ext cx="74613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38" name="Rectangle 61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2566988" y="3532188"/>
            <a:ext cx="76200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39" name="Rectangle 62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2643188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40" name="Rectangle 63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2716213" y="3532188"/>
            <a:ext cx="76200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41" name="Rectangle 64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2792413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42" name="Rectangle 65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2865438" y="3532188"/>
            <a:ext cx="74612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43" name="Rectangle 66"/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2940050" y="3532188"/>
            <a:ext cx="74613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44" name="Rectangle 67"/>
          <p:cNvSpPr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3014663" y="3532188"/>
            <a:ext cx="74612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45" name="Rectangle 68"/>
          <p:cNvSpPr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3089275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46" name="Rectangle 69"/>
          <p:cNvSpPr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3162300" y="3532188"/>
            <a:ext cx="74613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47" name="Rectangle 70"/>
          <p:cNvSpPr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3208338" y="3532188"/>
            <a:ext cx="74612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48" name="Rectangle 71"/>
          <p:cNvSpPr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3282950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49" name="Rectangle 72"/>
          <p:cNvSpPr>
            <a:spLocks noChangeArrowheads="1"/>
          </p:cNvSpPr>
          <p:nvPr>
            <p:custDataLst>
              <p:tags r:id="rId36"/>
            </p:custDataLst>
          </p:nvPr>
        </p:nvSpPr>
        <p:spPr bwMode="auto">
          <a:xfrm>
            <a:off x="3355975" y="3532188"/>
            <a:ext cx="76200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50" name="Rectangle 73"/>
          <p:cNvSpPr>
            <a:spLocks noChangeArrowheads="1"/>
          </p:cNvSpPr>
          <p:nvPr>
            <p:custDataLst>
              <p:tags r:id="rId37"/>
            </p:custDataLst>
          </p:nvPr>
        </p:nvSpPr>
        <p:spPr bwMode="auto">
          <a:xfrm>
            <a:off x="3432175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51" name="Rectangle 74"/>
          <p:cNvSpPr>
            <a:spLocks noChangeArrowheads="1"/>
          </p:cNvSpPr>
          <p:nvPr>
            <p:custDataLst>
              <p:tags r:id="rId38"/>
            </p:custDataLst>
          </p:nvPr>
        </p:nvSpPr>
        <p:spPr bwMode="auto">
          <a:xfrm>
            <a:off x="3505200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52" name="Rectangle 75"/>
          <p:cNvSpPr>
            <a:spLocks noChangeArrowheads="1"/>
          </p:cNvSpPr>
          <p:nvPr>
            <p:custDataLst>
              <p:tags r:id="rId39"/>
            </p:custDataLst>
          </p:nvPr>
        </p:nvSpPr>
        <p:spPr bwMode="auto">
          <a:xfrm>
            <a:off x="3578225" y="3532188"/>
            <a:ext cx="74613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53" name="Rectangle 76"/>
          <p:cNvSpPr>
            <a:spLocks noChangeArrowheads="1"/>
          </p:cNvSpPr>
          <p:nvPr>
            <p:custDataLst>
              <p:tags r:id="rId40"/>
            </p:custDataLst>
          </p:nvPr>
        </p:nvSpPr>
        <p:spPr bwMode="auto">
          <a:xfrm>
            <a:off x="3652838" y="3532188"/>
            <a:ext cx="74612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54" name="Rectangle 77"/>
          <p:cNvSpPr>
            <a:spLocks noChangeArrowheads="1"/>
          </p:cNvSpPr>
          <p:nvPr>
            <p:custDataLst>
              <p:tags r:id="rId41"/>
            </p:custDataLst>
          </p:nvPr>
        </p:nvSpPr>
        <p:spPr bwMode="auto">
          <a:xfrm>
            <a:off x="3727450" y="3532188"/>
            <a:ext cx="74613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55" name="Rectangle 78"/>
          <p:cNvSpPr>
            <a:spLocks noChangeArrowheads="1"/>
          </p:cNvSpPr>
          <p:nvPr>
            <p:custDataLst>
              <p:tags r:id="rId42"/>
            </p:custDataLst>
          </p:nvPr>
        </p:nvSpPr>
        <p:spPr bwMode="auto">
          <a:xfrm>
            <a:off x="3802063" y="3532188"/>
            <a:ext cx="74612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56" name="Rectangle 79"/>
          <p:cNvSpPr>
            <a:spLocks noChangeArrowheads="1"/>
          </p:cNvSpPr>
          <p:nvPr>
            <p:custDataLst>
              <p:tags r:id="rId43"/>
            </p:custDataLst>
          </p:nvPr>
        </p:nvSpPr>
        <p:spPr bwMode="auto">
          <a:xfrm>
            <a:off x="3876675" y="3532188"/>
            <a:ext cx="76200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57" name="Rectangle 80"/>
          <p:cNvSpPr>
            <a:spLocks noChangeArrowheads="1"/>
          </p:cNvSpPr>
          <p:nvPr>
            <p:custDataLst>
              <p:tags r:id="rId44"/>
            </p:custDataLst>
          </p:nvPr>
        </p:nvSpPr>
        <p:spPr bwMode="auto">
          <a:xfrm>
            <a:off x="3952875" y="3532188"/>
            <a:ext cx="71438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58" name="Rectangle 81"/>
          <p:cNvSpPr>
            <a:spLocks noChangeArrowheads="1"/>
          </p:cNvSpPr>
          <p:nvPr>
            <p:custDataLst>
              <p:tags r:id="rId45"/>
            </p:custDataLst>
          </p:nvPr>
        </p:nvSpPr>
        <p:spPr bwMode="auto">
          <a:xfrm>
            <a:off x="4024313" y="3532188"/>
            <a:ext cx="76200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59" name="Rectangle 82"/>
          <p:cNvSpPr>
            <a:spLocks noChangeArrowheads="1"/>
          </p:cNvSpPr>
          <p:nvPr>
            <p:custDataLst>
              <p:tags r:id="rId46"/>
            </p:custDataLst>
          </p:nvPr>
        </p:nvSpPr>
        <p:spPr bwMode="auto">
          <a:xfrm>
            <a:off x="4100513" y="3532188"/>
            <a:ext cx="74612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60" name="Rectangle 83"/>
          <p:cNvSpPr>
            <a:spLocks noChangeArrowheads="1"/>
          </p:cNvSpPr>
          <p:nvPr>
            <p:custDataLst>
              <p:tags r:id="rId47"/>
            </p:custDataLst>
          </p:nvPr>
        </p:nvSpPr>
        <p:spPr bwMode="auto">
          <a:xfrm>
            <a:off x="4175125" y="3532188"/>
            <a:ext cx="71438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61" name="Rectangle 84"/>
          <p:cNvSpPr>
            <a:spLocks noChangeArrowheads="1"/>
          </p:cNvSpPr>
          <p:nvPr>
            <p:custDataLst>
              <p:tags r:id="rId48"/>
            </p:custDataLst>
          </p:nvPr>
        </p:nvSpPr>
        <p:spPr bwMode="auto">
          <a:xfrm>
            <a:off x="4246563" y="3532188"/>
            <a:ext cx="74612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62" name="Rectangle 85"/>
          <p:cNvSpPr>
            <a:spLocks noChangeArrowheads="1"/>
          </p:cNvSpPr>
          <p:nvPr>
            <p:custDataLst>
              <p:tags r:id="rId49"/>
            </p:custDataLst>
          </p:nvPr>
        </p:nvSpPr>
        <p:spPr bwMode="auto">
          <a:xfrm>
            <a:off x="4321175" y="3532188"/>
            <a:ext cx="76200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63" name="Rectangle 86"/>
          <p:cNvSpPr>
            <a:spLocks noChangeArrowheads="1"/>
          </p:cNvSpPr>
          <p:nvPr>
            <p:custDataLst>
              <p:tags r:id="rId50"/>
            </p:custDataLst>
          </p:nvPr>
        </p:nvSpPr>
        <p:spPr bwMode="auto">
          <a:xfrm>
            <a:off x="4397375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64" name="Rectangle 87"/>
          <p:cNvSpPr>
            <a:spLocks noChangeArrowheads="1"/>
          </p:cNvSpPr>
          <p:nvPr>
            <p:custDataLst>
              <p:tags r:id="rId51"/>
            </p:custDataLst>
          </p:nvPr>
        </p:nvSpPr>
        <p:spPr bwMode="auto">
          <a:xfrm>
            <a:off x="4470400" y="3532188"/>
            <a:ext cx="74613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65" name="Rectangle 88"/>
          <p:cNvSpPr>
            <a:spLocks noChangeArrowheads="1"/>
          </p:cNvSpPr>
          <p:nvPr>
            <p:custDataLst>
              <p:tags r:id="rId52"/>
            </p:custDataLst>
          </p:nvPr>
        </p:nvSpPr>
        <p:spPr bwMode="auto">
          <a:xfrm>
            <a:off x="4545013" y="3532188"/>
            <a:ext cx="74612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66" name="Rectangle 89"/>
          <p:cNvSpPr>
            <a:spLocks noChangeArrowheads="1"/>
          </p:cNvSpPr>
          <p:nvPr>
            <p:custDataLst>
              <p:tags r:id="rId53"/>
            </p:custDataLst>
          </p:nvPr>
        </p:nvSpPr>
        <p:spPr bwMode="auto">
          <a:xfrm>
            <a:off x="4619625" y="3532188"/>
            <a:ext cx="74613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67" name="Rectangle 90"/>
          <p:cNvSpPr>
            <a:spLocks noChangeArrowheads="1"/>
          </p:cNvSpPr>
          <p:nvPr>
            <p:custDataLst>
              <p:tags r:id="rId54"/>
            </p:custDataLst>
          </p:nvPr>
        </p:nvSpPr>
        <p:spPr bwMode="auto">
          <a:xfrm>
            <a:off x="4694238" y="3532188"/>
            <a:ext cx="71437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68" name="Rectangle 91"/>
          <p:cNvSpPr>
            <a:spLocks noChangeArrowheads="1"/>
          </p:cNvSpPr>
          <p:nvPr>
            <p:custDataLst>
              <p:tags r:id="rId55"/>
            </p:custDataLst>
          </p:nvPr>
        </p:nvSpPr>
        <p:spPr bwMode="auto">
          <a:xfrm>
            <a:off x="4765675" y="3532188"/>
            <a:ext cx="76200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69" name="Rectangle 92"/>
          <p:cNvSpPr>
            <a:spLocks noChangeArrowheads="1"/>
          </p:cNvSpPr>
          <p:nvPr>
            <p:custDataLst>
              <p:tags r:id="rId56"/>
            </p:custDataLst>
          </p:nvPr>
        </p:nvSpPr>
        <p:spPr bwMode="auto">
          <a:xfrm>
            <a:off x="4841875" y="3532188"/>
            <a:ext cx="71438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70" name="Rectangle 93"/>
          <p:cNvSpPr>
            <a:spLocks noChangeArrowheads="1"/>
          </p:cNvSpPr>
          <p:nvPr>
            <p:custDataLst>
              <p:tags r:id="rId57"/>
            </p:custDataLst>
          </p:nvPr>
        </p:nvSpPr>
        <p:spPr bwMode="auto">
          <a:xfrm>
            <a:off x="4913313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71" name="Rectangle 94"/>
          <p:cNvSpPr>
            <a:spLocks noChangeArrowheads="1"/>
          </p:cNvSpPr>
          <p:nvPr>
            <p:custDataLst>
              <p:tags r:id="rId58"/>
            </p:custDataLst>
          </p:nvPr>
        </p:nvSpPr>
        <p:spPr bwMode="auto">
          <a:xfrm>
            <a:off x="4986338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72" name="Rectangle 95"/>
          <p:cNvSpPr>
            <a:spLocks noChangeArrowheads="1"/>
          </p:cNvSpPr>
          <p:nvPr>
            <p:custDataLst>
              <p:tags r:id="rId59"/>
            </p:custDataLst>
          </p:nvPr>
        </p:nvSpPr>
        <p:spPr bwMode="auto">
          <a:xfrm>
            <a:off x="5059363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73" name="Rectangle 96"/>
          <p:cNvSpPr>
            <a:spLocks noChangeArrowheads="1"/>
          </p:cNvSpPr>
          <p:nvPr>
            <p:custDataLst>
              <p:tags r:id="rId60"/>
            </p:custDataLst>
          </p:nvPr>
        </p:nvSpPr>
        <p:spPr bwMode="auto">
          <a:xfrm>
            <a:off x="5132388" y="3532188"/>
            <a:ext cx="74612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74" name="Rectangle 97"/>
          <p:cNvSpPr>
            <a:spLocks noChangeArrowheads="1"/>
          </p:cNvSpPr>
          <p:nvPr>
            <p:custDataLst>
              <p:tags r:id="rId61"/>
            </p:custDataLst>
          </p:nvPr>
        </p:nvSpPr>
        <p:spPr bwMode="auto">
          <a:xfrm>
            <a:off x="5207000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75" name="Rectangle 98"/>
          <p:cNvSpPr>
            <a:spLocks noChangeArrowheads="1"/>
          </p:cNvSpPr>
          <p:nvPr>
            <p:custDataLst>
              <p:tags r:id="rId62"/>
            </p:custDataLst>
          </p:nvPr>
        </p:nvSpPr>
        <p:spPr bwMode="auto">
          <a:xfrm>
            <a:off x="5280025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76" name="Rectangle 99"/>
          <p:cNvSpPr>
            <a:spLocks noChangeArrowheads="1"/>
          </p:cNvSpPr>
          <p:nvPr>
            <p:custDataLst>
              <p:tags r:id="rId63"/>
            </p:custDataLst>
          </p:nvPr>
        </p:nvSpPr>
        <p:spPr bwMode="auto">
          <a:xfrm>
            <a:off x="5353050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77" name="Rectangle 100"/>
          <p:cNvSpPr>
            <a:spLocks noChangeArrowheads="1"/>
          </p:cNvSpPr>
          <p:nvPr>
            <p:custDataLst>
              <p:tags r:id="rId64"/>
            </p:custDataLst>
          </p:nvPr>
        </p:nvSpPr>
        <p:spPr bwMode="auto">
          <a:xfrm>
            <a:off x="5426075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78" name="Rectangle 101"/>
          <p:cNvSpPr>
            <a:spLocks noChangeArrowheads="1"/>
          </p:cNvSpPr>
          <p:nvPr>
            <p:custDataLst>
              <p:tags r:id="rId65"/>
            </p:custDataLst>
          </p:nvPr>
        </p:nvSpPr>
        <p:spPr bwMode="auto">
          <a:xfrm>
            <a:off x="5499100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79" name="Rectangle 102"/>
          <p:cNvSpPr>
            <a:spLocks noChangeArrowheads="1"/>
          </p:cNvSpPr>
          <p:nvPr>
            <p:custDataLst>
              <p:tags r:id="rId66"/>
            </p:custDataLst>
          </p:nvPr>
        </p:nvSpPr>
        <p:spPr bwMode="auto">
          <a:xfrm>
            <a:off x="5572125" y="3532188"/>
            <a:ext cx="71438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80" name="Rectangle 103"/>
          <p:cNvSpPr>
            <a:spLocks noChangeArrowheads="1"/>
          </p:cNvSpPr>
          <p:nvPr>
            <p:custDataLst>
              <p:tags r:id="rId67"/>
            </p:custDataLst>
          </p:nvPr>
        </p:nvSpPr>
        <p:spPr bwMode="auto">
          <a:xfrm>
            <a:off x="5643563" y="3532188"/>
            <a:ext cx="71437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81" name="Rectangle 104"/>
          <p:cNvSpPr>
            <a:spLocks noChangeArrowheads="1"/>
          </p:cNvSpPr>
          <p:nvPr>
            <p:custDataLst>
              <p:tags r:id="rId68"/>
            </p:custDataLst>
          </p:nvPr>
        </p:nvSpPr>
        <p:spPr bwMode="auto">
          <a:xfrm>
            <a:off x="5715000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82" name="Rectangle 105"/>
          <p:cNvSpPr>
            <a:spLocks noChangeArrowheads="1"/>
          </p:cNvSpPr>
          <p:nvPr>
            <p:custDataLst>
              <p:tags r:id="rId69"/>
            </p:custDataLst>
          </p:nvPr>
        </p:nvSpPr>
        <p:spPr bwMode="auto">
          <a:xfrm>
            <a:off x="5788025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83" name="Rectangle 106"/>
          <p:cNvSpPr>
            <a:spLocks noChangeArrowheads="1"/>
          </p:cNvSpPr>
          <p:nvPr>
            <p:custDataLst>
              <p:tags r:id="rId70"/>
            </p:custDataLst>
          </p:nvPr>
        </p:nvSpPr>
        <p:spPr bwMode="auto">
          <a:xfrm>
            <a:off x="5861050" y="3532188"/>
            <a:ext cx="71438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84" name="Rectangle 107"/>
          <p:cNvSpPr>
            <a:spLocks noChangeArrowheads="1"/>
          </p:cNvSpPr>
          <p:nvPr>
            <p:custDataLst>
              <p:tags r:id="rId71"/>
            </p:custDataLst>
          </p:nvPr>
        </p:nvSpPr>
        <p:spPr bwMode="auto">
          <a:xfrm>
            <a:off x="5932488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85" name="Rectangle 108"/>
          <p:cNvSpPr>
            <a:spLocks noChangeArrowheads="1"/>
          </p:cNvSpPr>
          <p:nvPr>
            <p:custDataLst>
              <p:tags r:id="rId72"/>
            </p:custDataLst>
          </p:nvPr>
        </p:nvSpPr>
        <p:spPr bwMode="auto">
          <a:xfrm>
            <a:off x="6005513" y="3532188"/>
            <a:ext cx="69850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86" name="Rectangle 109"/>
          <p:cNvSpPr>
            <a:spLocks noChangeArrowheads="1"/>
          </p:cNvSpPr>
          <p:nvPr>
            <p:custDataLst>
              <p:tags r:id="rId73"/>
            </p:custDataLst>
          </p:nvPr>
        </p:nvSpPr>
        <p:spPr bwMode="auto">
          <a:xfrm>
            <a:off x="6075363" y="3532188"/>
            <a:ext cx="74612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87" name="Rectangle 110"/>
          <p:cNvSpPr>
            <a:spLocks noChangeArrowheads="1"/>
          </p:cNvSpPr>
          <p:nvPr>
            <p:custDataLst>
              <p:tags r:id="rId74"/>
            </p:custDataLst>
          </p:nvPr>
        </p:nvSpPr>
        <p:spPr bwMode="auto">
          <a:xfrm>
            <a:off x="6151563" y="3532188"/>
            <a:ext cx="71437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88" name="Rectangle 111"/>
          <p:cNvSpPr>
            <a:spLocks noChangeArrowheads="1"/>
          </p:cNvSpPr>
          <p:nvPr>
            <p:custDataLst>
              <p:tags r:id="rId75"/>
            </p:custDataLst>
          </p:nvPr>
        </p:nvSpPr>
        <p:spPr bwMode="auto">
          <a:xfrm>
            <a:off x="6223000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89" name="Rectangle 112"/>
          <p:cNvSpPr>
            <a:spLocks noChangeArrowheads="1"/>
          </p:cNvSpPr>
          <p:nvPr>
            <p:custDataLst>
              <p:tags r:id="rId76"/>
            </p:custDataLst>
          </p:nvPr>
        </p:nvSpPr>
        <p:spPr bwMode="auto">
          <a:xfrm>
            <a:off x="6296025" y="3532188"/>
            <a:ext cx="71438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90" name="Rectangle 113"/>
          <p:cNvSpPr>
            <a:spLocks noChangeArrowheads="1"/>
          </p:cNvSpPr>
          <p:nvPr>
            <p:custDataLst>
              <p:tags r:id="rId77"/>
            </p:custDataLst>
          </p:nvPr>
        </p:nvSpPr>
        <p:spPr bwMode="auto">
          <a:xfrm>
            <a:off x="6367463" y="3532188"/>
            <a:ext cx="71437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91" name="Rectangle 114"/>
          <p:cNvSpPr>
            <a:spLocks noChangeArrowheads="1"/>
          </p:cNvSpPr>
          <p:nvPr>
            <p:custDataLst>
              <p:tags r:id="rId78"/>
            </p:custDataLst>
          </p:nvPr>
        </p:nvSpPr>
        <p:spPr bwMode="auto">
          <a:xfrm>
            <a:off x="6438900" y="3532188"/>
            <a:ext cx="71438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92" name="Rectangle 115"/>
          <p:cNvSpPr>
            <a:spLocks noChangeArrowheads="1"/>
          </p:cNvSpPr>
          <p:nvPr>
            <p:custDataLst>
              <p:tags r:id="rId79"/>
            </p:custDataLst>
          </p:nvPr>
        </p:nvSpPr>
        <p:spPr bwMode="auto">
          <a:xfrm>
            <a:off x="6510338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93" name="Rectangle 116"/>
          <p:cNvSpPr>
            <a:spLocks noChangeArrowheads="1"/>
          </p:cNvSpPr>
          <p:nvPr>
            <p:custDataLst>
              <p:tags r:id="rId80"/>
            </p:custDataLst>
          </p:nvPr>
        </p:nvSpPr>
        <p:spPr bwMode="auto">
          <a:xfrm>
            <a:off x="6583363" y="3532188"/>
            <a:ext cx="74612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94" name="Rectangle 117"/>
          <p:cNvSpPr>
            <a:spLocks noChangeArrowheads="1"/>
          </p:cNvSpPr>
          <p:nvPr>
            <p:custDataLst>
              <p:tags r:id="rId81"/>
            </p:custDataLst>
          </p:nvPr>
        </p:nvSpPr>
        <p:spPr bwMode="auto">
          <a:xfrm>
            <a:off x="6657975" y="3532188"/>
            <a:ext cx="69850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95" name="Rectangle 118"/>
          <p:cNvSpPr>
            <a:spLocks noChangeArrowheads="1"/>
          </p:cNvSpPr>
          <p:nvPr>
            <p:custDataLst>
              <p:tags r:id="rId82"/>
            </p:custDataLst>
          </p:nvPr>
        </p:nvSpPr>
        <p:spPr bwMode="auto">
          <a:xfrm>
            <a:off x="6727825" y="3532188"/>
            <a:ext cx="71438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96" name="Rectangle 119"/>
          <p:cNvSpPr>
            <a:spLocks noChangeArrowheads="1"/>
          </p:cNvSpPr>
          <p:nvPr>
            <p:custDataLst>
              <p:tags r:id="rId83"/>
            </p:custDataLst>
          </p:nvPr>
        </p:nvSpPr>
        <p:spPr bwMode="auto">
          <a:xfrm>
            <a:off x="6799263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97" name="Rectangle 120"/>
          <p:cNvSpPr>
            <a:spLocks noChangeArrowheads="1"/>
          </p:cNvSpPr>
          <p:nvPr>
            <p:custDataLst>
              <p:tags r:id="rId84"/>
            </p:custDataLst>
          </p:nvPr>
        </p:nvSpPr>
        <p:spPr bwMode="auto">
          <a:xfrm>
            <a:off x="6869113" y="3532188"/>
            <a:ext cx="71437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98" name="Rectangle 121"/>
          <p:cNvSpPr>
            <a:spLocks noChangeArrowheads="1"/>
          </p:cNvSpPr>
          <p:nvPr>
            <p:custDataLst>
              <p:tags r:id="rId85"/>
            </p:custDataLst>
          </p:nvPr>
        </p:nvSpPr>
        <p:spPr bwMode="auto">
          <a:xfrm>
            <a:off x="6940550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499" name="Rectangle 122"/>
          <p:cNvSpPr>
            <a:spLocks noChangeArrowheads="1"/>
          </p:cNvSpPr>
          <p:nvPr>
            <p:custDataLst>
              <p:tags r:id="rId86"/>
            </p:custDataLst>
          </p:nvPr>
        </p:nvSpPr>
        <p:spPr bwMode="auto">
          <a:xfrm>
            <a:off x="7013575" y="3532188"/>
            <a:ext cx="69850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500" name="Rectangle 123"/>
          <p:cNvSpPr>
            <a:spLocks noChangeArrowheads="1"/>
          </p:cNvSpPr>
          <p:nvPr>
            <p:custDataLst>
              <p:tags r:id="rId87"/>
            </p:custDataLst>
          </p:nvPr>
        </p:nvSpPr>
        <p:spPr bwMode="auto">
          <a:xfrm>
            <a:off x="7083425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501" name="Rectangle 124"/>
          <p:cNvSpPr>
            <a:spLocks noChangeArrowheads="1"/>
          </p:cNvSpPr>
          <p:nvPr>
            <p:custDataLst>
              <p:tags r:id="rId88"/>
            </p:custDataLst>
          </p:nvPr>
        </p:nvSpPr>
        <p:spPr bwMode="auto">
          <a:xfrm>
            <a:off x="7156450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502" name="Rectangle 125"/>
          <p:cNvSpPr>
            <a:spLocks noChangeArrowheads="1"/>
          </p:cNvSpPr>
          <p:nvPr>
            <p:custDataLst>
              <p:tags r:id="rId89"/>
            </p:custDataLst>
          </p:nvPr>
        </p:nvSpPr>
        <p:spPr bwMode="auto">
          <a:xfrm>
            <a:off x="7229475" y="3532188"/>
            <a:ext cx="71438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503" name="Rectangle 126"/>
          <p:cNvSpPr>
            <a:spLocks noChangeArrowheads="1"/>
          </p:cNvSpPr>
          <p:nvPr>
            <p:custDataLst>
              <p:tags r:id="rId90"/>
            </p:custDataLst>
          </p:nvPr>
        </p:nvSpPr>
        <p:spPr bwMode="auto">
          <a:xfrm>
            <a:off x="7300913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504" name="Rectangle 127"/>
          <p:cNvSpPr>
            <a:spLocks noChangeArrowheads="1"/>
          </p:cNvSpPr>
          <p:nvPr>
            <p:custDataLst>
              <p:tags r:id="rId91"/>
            </p:custDataLst>
          </p:nvPr>
        </p:nvSpPr>
        <p:spPr bwMode="auto">
          <a:xfrm>
            <a:off x="7373938" y="3532188"/>
            <a:ext cx="71437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505" name="Rectangle 128"/>
          <p:cNvSpPr>
            <a:spLocks noChangeArrowheads="1"/>
          </p:cNvSpPr>
          <p:nvPr>
            <p:custDataLst>
              <p:tags r:id="rId92"/>
            </p:custDataLst>
          </p:nvPr>
        </p:nvSpPr>
        <p:spPr bwMode="auto">
          <a:xfrm>
            <a:off x="7445375" y="35321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506" name="Rectangle 129"/>
          <p:cNvSpPr>
            <a:spLocks noChangeArrowheads="1"/>
          </p:cNvSpPr>
          <p:nvPr>
            <p:custDataLst>
              <p:tags r:id="rId93"/>
            </p:custDataLst>
          </p:nvPr>
        </p:nvSpPr>
        <p:spPr bwMode="auto">
          <a:xfrm>
            <a:off x="7518400" y="3532188"/>
            <a:ext cx="71438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507" name="Rectangle 130"/>
          <p:cNvSpPr>
            <a:spLocks noChangeArrowheads="1"/>
          </p:cNvSpPr>
          <p:nvPr>
            <p:custDataLst>
              <p:tags r:id="rId94"/>
            </p:custDataLst>
          </p:nvPr>
        </p:nvSpPr>
        <p:spPr bwMode="gray">
          <a:xfrm>
            <a:off x="2513013" y="1912938"/>
            <a:ext cx="984250" cy="1428750"/>
          </a:xfrm>
          <a:prstGeom prst="rect">
            <a:avLst/>
          </a:prstGeom>
          <a:solidFill>
            <a:schemeClr val="bg2"/>
          </a:soli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lIns="17426" tIns="17426" rIns="17426" bIns="17426" anchor="ctr"/>
          <a:lstStyle/>
          <a:p>
            <a:pPr algn="ctr" defTabSz="869950"/>
            <a:r>
              <a:rPr lang="ru-RU" sz="900">
                <a:solidFill>
                  <a:schemeClr val="bg1"/>
                </a:solidFill>
              </a:rPr>
              <a:t>1954: </a:t>
            </a:r>
            <a:endParaRPr lang="en-US" sz="900">
              <a:solidFill>
                <a:schemeClr val="bg1"/>
              </a:solidFill>
            </a:endParaRPr>
          </a:p>
          <a:p>
            <a:pPr algn="ctr" defTabSz="869950"/>
            <a:r>
              <a:rPr lang="ru-RU" sz="900">
                <a:solidFill>
                  <a:schemeClr val="bg1"/>
                </a:solidFill>
              </a:rPr>
              <a:t>Введена в эксплуатацию первая в мире АЭС мощностью 5 МВт </a:t>
            </a:r>
          </a:p>
          <a:p>
            <a:pPr algn="ctr" defTabSz="869950"/>
            <a:r>
              <a:rPr lang="ru-RU" sz="900">
                <a:solidFill>
                  <a:schemeClr val="bg1"/>
                </a:solidFill>
              </a:rPr>
              <a:t>(г. Обнинск)</a:t>
            </a:r>
          </a:p>
        </p:txBody>
      </p:sp>
      <p:cxnSp>
        <p:nvCxnSpPr>
          <p:cNvPr id="17508" name="AutoShape 131"/>
          <p:cNvCxnSpPr>
            <a:cxnSpLocks noChangeShapeType="1"/>
            <a:stCxn id="17507" idx="2"/>
            <a:endCxn id="17433" idx="0"/>
          </p:cNvCxnSpPr>
          <p:nvPr>
            <p:custDataLst>
              <p:tags r:id="rId95"/>
            </p:custDataLst>
          </p:nvPr>
        </p:nvCxnSpPr>
        <p:spPr bwMode="gray">
          <a:xfrm flipH="1">
            <a:off x="2233613" y="3341688"/>
            <a:ext cx="771525" cy="190500"/>
          </a:xfrm>
          <a:prstGeom prst="straightConnector1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</p:spPr>
      </p:cxnSp>
      <p:sp>
        <p:nvSpPr>
          <p:cNvPr id="17509" name="Rectangle 132"/>
          <p:cNvSpPr>
            <a:spLocks noChangeArrowheads="1"/>
          </p:cNvSpPr>
          <p:nvPr>
            <p:custDataLst>
              <p:tags r:id="rId96"/>
            </p:custDataLst>
          </p:nvPr>
        </p:nvSpPr>
        <p:spPr bwMode="gray">
          <a:xfrm>
            <a:off x="306388" y="1897063"/>
            <a:ext cx="982662" cy="1428750"/>
          </a:xfrm>
          <a:prstGeom prst="rect">
            <a:avLst/>
          </a:prstGeom>
          <a:solidFill>
            <a:srgbClr val="003274"/>
          </a:soli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lIns="17426" tIns="17426" rIns="17426" bIns="17426" anchor="ctr"/>
          <a:lstStyle/>
          <a:p>
            <a:pPr algn="ctr" defTabSz="869950"/>
            <a:r>
              <a:rPr lang="ru-RU" sz="900">
                <a:solidFill>
                  <a:schemeClr val="bg1"/>
                </a:solidFill>
              </a:rPr>
              <a:t>1949: Испытания первой советской атомной бомбы </a:t>
            </a:r>
          </a:p>
          <a:p>
            <a:pPr algn="ctr" defTabSz="869950"/>
            <a:r>
              <a:rPr lang="ru-RU" sz="900">
                <a:solidFill>
                  <a:schemeClr val="bg1"/>
                </a:solidFill>
              </a:rPr>
              <a:t>(РДС-1)</a:t>
            </a:r>
          </a:p>
        </p:txBody>
      </p:sp>
      <p:sp>
        <p:nvSpPr>
          <p:cNvPr id="17510" name="Rectangle 133"/>
          <p:cNvSpPr>
            <a:spLocks noChangeArrowheads="1"/>
          </p:cNvSpPr>
          <p:nvPr>
            <p:custDataLst>
              <p:tags r:id="rId97"/>
            </p:custDataLst>
          </p:nvPr>
        </p:nvSpPr>
        <p:spPr bwMode="gray">
          <a:xfrm>
            <a:off x="3616325" y="1912938"/>
            <a:ext cx="984250" cy="1428750"/>
          </a:xfrm>
          <a:prstGeom prst="rect">
            <a:avLst/>
          </a:prstGeom>
          <a:solidFill>
            <a:schemeClr val="bg2"/>
          </a:soli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lIns="17426" tIns="17426" rIns="17426" bIns="17426" anchor="ctr"/>
          <a:lstStyle/>
          <a:p>
            <a:pPr algn="ctr" defTabSz="869950"/>
            <a:r>
              <a:rPr lang="ru-RU" sz="900">
                <a:solidFill>
                  <a:schemeClr val="bg1"/>
                </a:solidFill>
              </a:rPr>
              <a:t>1964: </a:t>
            </a:r>
          </a:p>
          <a:p>
            <a:pPr algn="ctr" defTabSz="869950"/>
            <a:r>
              <a:rPr lang="ru-RU" sz="900">
                <a:solidFill>
                  <a:schemeClr val="bg1"/>
                </a:solidFill>
              </a:rPr>
              <a:t>Запущен первый в мире реактор ВВЭР-1 мощностью 210 МВт</a:t>
            </a:r>
          </a:p>
        </p:txBody>
      </p:sp>
      <p:cxnSp>
        <p:nvCxnSpPr>
          <p:cNvPr id="17511" name="AutoShape 134"/>
          <p:cNvCxnSpPr>
            <a:cxnSpLocks noChangeShapeType="1"/>
            <a:stCxn id="17510" idx="2"/>
            <a:endCxn id="17446" idx="1"/>
          </p:cNvCxnSpPr>
          <p:nvPr>
            <p:custDataLst>
              <p:tags r:id="rId98"/>
            </p:custDataLst>
          </p:nvPr>
        </p:nvCxnSpPr>
        <p:spPr bwMode="auto">
          <a:xfrm flipH="1">
            <a:off x="3162300" y="3341688"/>
            <a:ext cx="946150" cy="230187"/>
          </a:xfrm>
          <a:prstGeom prst="straightConnector1">
            <a:avLst/>
          </a:prstGeom>
          <a:noFill/>
          <a:ln w="28575">
            <a:solidFill>
              <a:srgbClr val="808080"/>
            </a:solidFill>
            <a:round/>
            <a:headEnd type="none" w="lg" len="lg"/>
            <a:tailEnd type="none" w="lg" len="lg"/>
          </a:ln>
        </p:spPr>
      </p:cxnSp>
      <p:cxnSp>
        <p:nvCxnSpPr>
          <p:cNvPr id="17512" name="AutoShape 137"/>
          <p:cNvCxnSpPr>
            <a:cxnSpLocks noChangeShapeType="1"/>
            <a:stCxn id="17509" idx="2"/>
          </p:cNvCxnSpPr>
          <p:nvPr>
            <p:custDataLst>
              <p:tags r:id="rId99"/>
            </p:custDataLst>
          </p:nvPr>
        </p:nvCxnSpPr>
        <p:spPr bwMode="auto">
          <a:xfrm>
            <a:off x="798513" y="3325813"/>
            <a:ext cx="508000" cy="214312"/>
          </a:xfrm>
          <a:prstGeom prst="straightConnector1">
            <a:avLst/>
          </a:prstGeom>
          <a:noFill/>
          <a:ln w="28575">
            <a:solidFill>
              <a:srgbClr val="808080"/>
            </a:solidFill>
            <a:round/>
            <a:headEnd type="none" w="lg" len="lg"/>
            <a:tailEnd type="none" w="lg" len="lg"/>
          </a:ln>
        </p:spPr>
      </p:cxnSp>
      <p:sp>
        <p:nvSpPr>
          <p:cNvPr id="17513" name="Rectangle 138"/>
          <p:cNvSpPr>
            <a:spLocks noChangeArrowheads="1"/>
          </p:cNvSpPr>
          <p:nvPr>
            <p:custDataLst>
              <p:tags r:id="rId100"/>
            </p:custDataLst>
          </p:nvPr>
        </p:nvSpPr>
        <p:spPr bwMode="gray">
          <a:xfrm>
            <a:off x="5815013" y="1912938"/>
            <a:ext cx="1022350" cy="1428750"/>
          </a:xfrm>
          <a:prstGeom prst="rect">
            <a:avLst/>
          </a:prstGeom>
          <a:solidFill>
            <a:srgbClr val="414141"/>
          </a:soli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lIns="17426" tIns="17426" rIns="17426" bIns="17426" anchor="ctr"/>
          <a:lstStyle/>
          <a:p>
            <a:pPr algn="ctr" defTabSz="869950"/>
            <a:r>
              <a:rPr lang="ru-RU" sz="900">
                <a:solidFill>
                  <a:schemeClr val="bg1"/>
                </a:solidFill>
              </a:rPr>
              <a:t>19</a:t>
            </a:r>
            <a:r>
              <a:rPr lang="en-US" sz="900">
                <a:solidFill>
                  <a:schemeClr val="bg1"/>
                </a:solidFill>
              </a:rPr>
              <a:t>90</a:t>
            </a:r>
            <a:r>
              <a:rPr lang="ru-RU" sz="900">
                <a:solidFill>
                  <a:schemeClr val="bg1"/>
                </a:solidFill>
              </a:rPr>
              <a:t>-ые: Социально-экономические реформы</a:t>
            </a:r>
          </a:p>
        </p:txBody>
      </p:sp>
      <p:cxnSp>
        <p:nvCxnSpPr>
          <p:cNvPr id="17514" name="AutoShape 139"/>
          <p:cNvCxnSpPr>
            <a:cxnSpLocks noChangeShapeType="1"/>
            <a:stCxn id="17513" idx="2"/>
            <a:endCxn id="17483" idx="0"/>
          </p:cNvCxnSpPr>
          <p:nvPr>
            <p:custDataLst>
              <p:tags r:id="rId101"/>
            </p:custDataLst>
          </p:nvPr>
        </p:nvCxnSpPr>
        <p:spPr bwMode="auto">
          <a:xfrm flipH="1">
            <a:off x="5897563" y="3341688"/>
            <a:ext cx="428625" cy="190500"/>
          </a:xfrm>
          <a:prstGeom prst="straightConnector1">
            <a:avLst/>
          </a:prstGeom>
          <a:noFill/>
          <a:ln w="28575">
            <a:solidFill>
              <a:srgbClr val="808080"/>
            </a:solidFill>
            <a:round/>
            <a:headEnd type="none" w="lg" len="lg"/>
            <a:tailEnd type="none" w="lg" len="lg"/>
          </a:ln>
        </p:spPr>
      </p:cxnSp>
      <p:cxnSp>
        <p:nvCxnSpPr>
          <p:cNvPr id="17515" name="AutoShape 140"/>
          <p:cNvCxnSpPr>
            <a:cxnSpLocks noChangeShapeType="1"/>
            <a:stCxn id="17518" idx="2"/>
            <a:endCxn id="17471" idx="1"/>
          </p:cNvCxnSpPr>
          <p:nvPr>
            <p:custDataLst>
              <p:tags r:id="rId102"/>
            </p:custDataLst>
          </p:nvPr>
        </p:nvCxnSpPr>
        <p:spPr bwMode="gray">
          <a:xfrm flipH="1">
            <a:off x="4986338" y="3341688"/>
            <a:ext cx="180975" cy="230187"/>
          </a:xfrm>
          <a:prstGeom prst="straightConnector1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</p:spPr>
      </p:cxnSp>
      <p:sp>
        <p:nvSpPr>
          <p:cNvPr id="199" name="Line 143"/>
          <p:cNvSpPr>
            <a:spLocks noChangeShapeType="1"/>
          </p:cNvSpPr>
          <p:nvPr>
            <p:custDataLst>
              <p:tags r:id="rId103"/>
            </p:custDataLst>
          </p:nvPr>
        </p:nvSpPr>
        <p:spPr bwMode="auto">
          <a:xfrm>
            <a:off x="5773738" y="2043113"/>
            <a:ext cx="0" cy="3892550"/>
          </a:xfrm>
          <a:prstGeom prst="line">
            <a:avLst/>
          </a:prstGeom>
          <a:noFill/>
          <a:ln w="9525">
            <a:solidFill>
              <a:srgbClr val="808080"/>
            </a:solidFill>
            <a:prstDash val="dash"/>
            <a:round/>
            <a:headEnd type="none" w="lg" len="lg"/>
            <a:tailEnd type="none" w="lg" len="lg"/>
          </a:ln>
          <a:effectLst/>
        </p:spPr>
        <p:txBody>
          <a:bodyPr wrap="none" lIns="87133" tIns="87133" rIns="87133" bIns="87133" anchor="ctr"/>
          <a:lstStyle/>
          <a:p>
            <a:pPr defTabSz="87133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700" kern="0" dirty="0">
              <a:solidFill>
                <a:sysClr val="windowText" lastClr="000000"/>
              </a:solidFill>
              <a:cs typeface="+mn-cs"/>
            </a:endParaRPr>
          </a:p>
        </p:txBody>
      </p:sp>
      <p:sp>
        <p:nvSpPr>
          <p:cNvPr id="200" name="Line 144"/>
          <p:cNvSpPr>
            <a:spLocks noChangeShapeType="1"/>
          </p:cNvSpPr>
          <p:nvPr>
            <p:custDataLst>
              <p:tags r:id="rId104"/>
            </p:custDataLst>
          </p:nvPr>
        </p:nvSpPr>
        <p:spPr bwMode="auto">
          <a:xfrm>
            <a:off x="6880225" y="2043113"/>
            <a:ext cx="0" cy="3892550"/>
          </a:xfrm>
          <a:prstGeom prst="line">
            <a:avLst/>
          </a:prstGeom>
          <a:noFill/>
          <a:ln w="9525">
            <a:solidFill>
              <a:srgbClr val="808080"/>
            </a:solidFill>
            <a:prstDash val="dash"/>
            <a:round/>
            <a:headEnd type="none" w="lg" len="lg"/>
            <a:tailEnd type="none" w="lg" len="lg"/>
          </a:ln>
          <a:effectLst/>
        </p:spPr>
        <p:txBody>
          <a:bodyPr wrap="none" lIns="87133" tIns="87133" rIns="87133" bIns="87133" anchor="ctr"/>
          <a:lstStyle/>
          <a:p>
            <a:pPr defTabSz="87133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700" kern="0" dirty="0">
              <a:solidFill>
                <a:sysClr val="windowText" lastClr="000000"/>
              </a:solidFill>
              <a:cs typeface="+mn-cs"/>
            </a:endParaRPr>
          </a:p>
        </p:txBody>
      </p:sp>
      <p:sp>
        <p:nvSpPr>
          <p:cNvPr id="17518" name="Rectangle 145"/>
          <p:cNvSpPr>
            <a:spLocks noChangeArrowheads="1"/>
          </p:cNvSpPr>
          <p:nvPr>
            <p:custDataLst>
              <p:tags r:id="rId105"/>
            </p:custDataLst>
          </p:nvPr>
        </p:nvSpPr>
        <p:spPr bwMode="gray">
          <a:xfrm>
            <a:off x="4632325" y="1912938"/>
            <a:ext cx="1069975" cy="1428750"/>
          </a:xfrm>
          <a:prstGeom prst="rect">
            <a:avLst/>
          </a:prstGeom>
          <a:solidFill>
            <a:schemeClr val="bg2"/>
          </a:soli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lIns="17426" tIns="17426" rIns="17426" bIns="17426" anchor="ctr"/>
          <a:lstStyle/>
          <a:p>
            <a:pPr algn="ctr" defTabSz="869950"/>
            <a:r>
              <a:rPr lang="ru-RU" sz="900">
                <a:solidFill>
                  <a:schemeClr val="bg1"/>
                </a:solidFill>
              </a:rPr>
              <a:t>1986: </a:t>
            </a:r>
          </a:p>
          <a:p>
            <a:pPr algn="ctr" defTabSz="869950"/>
            <a:r>
              <a:rPr lang="ru-RU" sz="900">
                <a:solidFill>
                  <a:schemeClr val="bg1"/>
                </a:solidFill>
              </a:rPr>
              <a:t>Авария на Чернобыльской АЭС</a:t>
            </a:r>
          </a:p>
        </p:txBody>
      </p:sp>
      <p:sp>
        <p:nvSpPr>
          <p:cNvPr id="17519" name="Rectangle 146"/>
          <p:cNvSpPr>
            <a:spLocks noChangeArrowheads="1"/>
          </p:cNvSpPr>
          <p:nvPr>
            <p:custDataLst>
              <p:tags r:id="rId106"/>
            </p:custDataLst>
          </p:nvPr>
        </p:nvSpPr>
        <p:spPr bwMode="gray">
          <a:xfrm>
            <a:off x="6926263" y="1912938"/>
            <a:ext cx="1301750" cy="1433512"/>
          </a:xfrm>
          <a:prstGeom prst="rect">
            <a:avLst/>
          </a:prstGeom>
          <a:solidFill>
            <a:srgbClr val="FF6600"/>
          </a:soli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lIns="17426" tIns="17426" rIns="17426" bIns="17426" anchor="ctr"/>
          <a:lstStyle/>
          <a:p>
            <a:pPr algn="ctr" defTabSz="869950"/>
            <a:r>
              <a:rPr lang="ru-RU" sz="900">
                <a:solidFill>
                  <a:schemeClr val="bg1"/>
                </a:solidFill>
              </a:rPr>
              <a:t>2006-07: </a:t>
            </a:r>
          </a:p>
          <a:p>
            <a:pPr algn="ctr" defTabSz="869950"/>
            <a:r>
              <a:rPr lang="ru-RU" sz="900">
                <a:solidFill>
                  <a:schemeClr val="bg1"/>
                </a:solidFill>
              </a:rPr>
              <a:t>ФЦП РАЭПК,  </a:t>
            </a:r>
          </a:p>
          <a:p>
            <a:pPr algn="ctr" defTabSz="869950"/>
            <a:r>
              <a:rPr lang="ru-RU" sz="900">
                <a:solidFill>
                  <a:schemeClr val="bg1"/>
                </a:solidFill>
              </a:rPr>
              <a:t>ФЦП ЯРБ </a:t>
            </a:r>
          </a:p>
          <a:p>
            <a:pPr algn="ctr" defTabSz="869950"/>
            <a:r>
              <a:rPr lang="ru-RU" sz="900">
                <a:solidFill>
                  <a:schemeClr val="bg1"/>
                </a:solidFill>
              </a:rPr>
              <a:t>2008: </a:t>
            </a:r>
          </a:p>
          <a:p>
            <a:pPr algn="ctr" defTabSz="869950"/>
            <a:r>
              <a:rPr lang="ru-RU" sz="900">
                <a:solidFill>
                  <a:schemeClr val="bg1"/>
                </a:solidFill>
              </a:rPr>
              <a:t>Стратегия ГК-1</a:t>
            </a:r>
          </a:p>
          <a:p>
            <a:pPr algn="ctr" defTabSz="869950"/>
            <a:r>
              <a:rPr lang="ru-RU" sz="900">
                <a:solidFill>
                  <a:schemeClr val="bg1"/>
                </a:solidFill>
              </a:rPr>
              <a:t>2010: </a:t>
            </a:r>
          </a:p>
          <a:p>
            <a:pPr algn="ctr" defTabSz="869950"/>
            <a:r>
              <a:rPr lang="ru-RU" sz="900">
                <a:solidFill>
                  <a:schemeClr val="bg1"/>
                </a:solidFill>
              </a:rPr>
              <a:t>ФЦП ЯЭТНП</a:t>
            </a:r>
          </a:p>
        </p:txBody>
      </p:sp>
      <p:cxnSp>
        <p:nvCxnSpPr>
          <p:cNvPr id="17520" name="AutoShape 148"/>
          <p:cNvCxnSpPr>
            <a:cxnSpLocks noChangeShapeType="1"/>
            <a:stCxn id="17519" idx="2"/>
            <a:endCxn id="17498" idx="0"/>
          </p:cNvCxnSpPr>
          <p:nvPr>
            <p:custDataLst>
              <p:tags r:id="rId107"/>
            </p:custDataLst>
          </p:nvPr>
        </p:nvCxnSpPr>
        <p:spPr bwMode="auto">
          <a:xfrm flipH="1">
            <a:off x="6977063" y="3346450"/>
            <a:ext cx="600075" cy="185738"/>
          </a:xfrm>
          <a:prstGeom prst="straightConnector1">
            <a:avLst/>
          </a:prstGeom>
          <a:noFill/>
          <a:ln w="28575">
            <a:solidFill>
              <a:srgbClr val="808080"/>
            </a:solidFill>
            <a:round/>
            <a:headEnd type="none" w="lg" len="lg"/>
            <a:tailEnd type="none" w="lg" len="lg"/>
          </a:ln>
        </p:spPr>
      </p:cxnSp>
      <p:sp>
        <p:nvSpPr>
          <p:cNvPr id="17521" name="Rectangle 154"/>
          <p:cNvSpPr>
            <a:spLocks noChangeArrowheads="1"/>
          </p:cNvSpPr>
          <p:nvPr>
            <p:custDataLst>
              <p:tags r:id="rId108"/>
            </p:custDataLst>
          </p:nvPr>
        </p:nvSpPr>
        <p:spPr bwMode="gray">
          <a:xfrm>
            <a:off x="319088" y="4090988"/>
            <a:ext cx="2073275" cy="1016000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lIns="0" tIns="0" rIns="0" bIns="0"/>
          <a:lstStyle/>
          <a:p>
            <a:pPr marL="82550" indent="-82550" algn="ctr" defTabSz="869950">
              <a:buClr>
                <a:srgbClr val="FFFFFF"/>
              </a:buClr>
              <a:buFontTx/>
              <a:buChar char="•"/>
            </a:pPr>
            <a:r>
              <a:rPr lang="ru-RU" sz="1100">
                <a:solidFill>
                  <a:srgbClr val="000000"/>
                </a:solidFill>
              </a:rPr>
              <a:t>Использование ядерных технологий для военных целей (создание "ядерного щита")  и достижения ядерного паритета с США</a:t>
            </a:r>
            <a:endParaRPr lang="en-US" sz="1100">
              <a:solidFill>
                <a:srgbClr val="000000"/>
              </a:solidFill>
            </a:endParaRPr>
          </a:p>
        </p:txBody>
      </p:sp>
      <p:sp>
        <p:nvSpPr>
          <p:cNvPr id="17522" name="AutoShape 155"/>
          <p:cNvSpPr>
            <a:spLocks noChangeArrowheads="1"/>
          </p:cNvSpPr>
          <p:nvPr/>
        </p:nvSpPr>
        <p:spPr bwMode="gray">
          <a:xfrm rot="10800000">
            <a:off x="5795963" y="3886200"/>
            <a:ext cx="1030287" cy="134938"/>
          </a:xfrm>
          <a:prstGeom prst="triangle">
            <a:avLst>
              <a:gd name="adj" fmla="val 50000"/>
            </a:avLst>
          </a:prstGeom>
          <a:solidFill>
            <a:srgbClr val="B2B2B2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rot="10800000" wrap="none" lIns="87133" tIns="43567" rIns="87133" bIns="43567" anchor="ctr"/>
          <a:lstStyle/>
          <a:p>
            <a:pPr algn="ctr" defTabSz="869950"/>
            <a:endParaRPr lang="en-AU" sz="1000">
              <a:solidFill>
                <a:srgbClr val="000000"/>
              </a:solidFill>
            </a:endParaRPr>
          </a:p>
        </p:txBody>
      </p:sp>
      <p:sp>
        <p:nvSpPr>
          <p:cNvPr id="17523" name="AutoShape 156"/>
          <p:cNvSpPr>
            <a:spLocks noChangeArrowheads="1"/>
          </p:cNvSpPr>
          <p:nvPr>
            <p:custDataLst>
              <p:tags r:id="rId109"/>
            </p:custDataLst>
          </p:nvPr>
        </p:nvSpPr>
        <p:spPr bwMode="gray">
          <a:xfrm rot="10800000">
            <a:off x="6942138" y="3886200"/>
            <a:ext cx="1293812" cy="134938"/>
          </a:xfrm>
          <a:prstGeom prst="triangle">
            <a:avLst>
              <a:gd name="adj" fmla="val 50000"/>
            </a:avLst>
          </a:prstGeom>
          <a:solidFill>
            <a:srgbClr val="B2B2B2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rot="10800000" wrap="none" lIns="87133" tIns="43567" rIns="87133" bIns="43567" anchor="ctr"/>
          <a:lstStyle/>
          <a:p>
            <a:pPr algn="ctr" defTabSz="869950"/>
            <a:endParaRPr lang="en-AU" sz="1000">
              <a:solidFill>
                <a:srgbClr val="000000"/>
              </a:solidFill>
            </a:endParaRPr>
          </a:p>
        </p:txBody>
      </p:sp>
      <p:sp>
        <p:nvSpPr>
          <p:cNvPr id="17524" name="Rectangle 132"/>
          <p:cNvSpPr>
            <a:spLocks noChangeArrowheads="1"/>
          </p:cNvSpPr>
          <p:nvPr>
            <p:custDataLst>
              <p:tags r:id="rId110"/>
            </p:custDataLst>
          </p:nvPr>
        </p:nvSpPr>
        <p:spPr bwMode="gray">
          <a:xfrm>
            <a:off x="1409700" y="1897063"/>
            <a:ext cx="982663" cy="1428750"/>
          </a:xfrm>
          <a:prstGeom prst="rect">
            <a:avLst/>
          </a:prstGeom>
          <a:solidFill>
            <a:srgbClr val="003274"/>
          </a:soli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lIns="17426" tIns="17426" rIns="17426" bIns="17426" anchor="ctr"/>
          <a:lstStyle/>
          <a:p>
            <a:pPr algn="ctr" defTabSz="869950"/>
            <a:r>
              <a:rPr lang="ru-RU" sz="900">
                <a:solidFill>
                  <a:schemeClr val="bg1"/>
                </a:solidFill>
              </a:rPr>
              <a:t>1956: </a:t>
            </a:r>
          </a:p>
          <a:p>
            <a:pPr algn="ctr" defTabSz="869950"/>
            <a:r>
              <a:rPr lang="ru-RU" sz="900">
                <a:solidFill>
                  <a:schemeClr val="bg1"/>
                </a:solidFill>
              </a:rPr>
              <a:t>Создание атомной подводной лодки</a:t>
            </a:r>
          </a:p>
        </p:txBody>
      </p:sp>
      <p:cxnSp>
        <p:nvCxnSpPr>
          <p:cNvPr id="17525" name="AutoShape 137"/>
          <p:cNvCxnSpPr>
            <a:cxnSpLocks noChangeShapeType="1"/>
            <a:stCxn id="17524" idx="2"/>
            <a:endCxn id="17430" idx="1"/>
          </p:cNvCxnSpPr>
          <p:nvPr>
            <p:custDataLst>
              <p:tags r:id="rId111"/>
            </p:custDataLst>
          </p:nvPr>
        </p:nvCxnSpPr>
        <p:spPr bwMode="auto">
          <a:xfrm>
            <a:off x="1901825" y="3325813"/>
            <a:ext cx="71438" cy="246062"/>
          </a:xfrm>
          <a:prstGeom prst="straightConnector1">
            <a:avLst/>
          </a:prstGeom>
          <a:noFill/>
          <a:ln w="28575">
            <a:solidFill>
              <a:srgbClr val="808080"/>
            </a:solidFill>
            <a:round/>
            <a:headEnd type="none" w="lg" len="lg"/>
            <a:tailEnd type="none" w="lg" len="lg"/>
          </a:ln>
        </p:spPr>
      </p:cxnSp>
      <p:sp>
        <p:nvSpPr>
          <p:cNvPr id="17526" name="AutoShape 14"/>
          <p:cNvSpPr>
            <a:spLocks noChangeArrowheads="1"/>
          </p:cNvSpPr>
          <p:nvPr>
            <p:custDataLst>
              <p:tags r:id="rId112"/>
            </p:custDataLst>
          </p:nvPr>
        </p:nvSpPr>
        <p:spPr bwMode="auto">
          <a:xfrm>
            <a:off x="2513013" y="1304925"/>
            <a:ext cx="3276600" cy="554038"/>
          </a:xfrm>
          <a:prstGeom prst="chevron">
            <a:avLst>
              <a:gd name="adj" fmla="val 21575"/>
            </a:avLst>
          </a:prstGeom>
          <a:solidFill>
            <a:schemeClr val="bg2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lIns="174267" tIns="87133" rIns="87133" bIns="87133" anchor="ctr"/>
          <a:lstStyle/>
          <a:p>
            <a:pPr algn="ctr" defTabSz="869950" eaLnBrk="0" hangingPunct="0">
              <a:lnSpc>
                <a:spcPct val="90000"/>
              </a:lnSpc>
            </a:pPr>
            <a:r>
              <a:rPr lang="ru-RU" sz="900">
                <a:solidFill>
                  <a:schemeClr val="bg1"/>
                </a:solidFill>
              </a:rPr>
              <a:t>Формирование технологической платформы для гражданской энергетики</a:t>
            </a:r>
            <a:endParaRPr lang="en-US" sz="900">
              <a:solidFill>
                <a:schemeClr val="bg1"/>
              </a:solidFill>
            </a:endParaRPr>
          </a:p>
        </p:txBody>
      </p:sp>
      <p:sp>
        <p:nvSpPr>
          <p:cNvPr id="210" name="Line 143"/>
          <p:cNvSpPr>
            <a:spLocks noChangeShapeType="1"/>
          </p:cNvSpPr>
          <p:nvPr>
            <p:custDataLst>
              <p:tags r:id="rId113"/>
            </p:custDataLst>
          </p:nvPr>
        </p:nvSpPr>
        <p:spPr bwMode="auto">
          <a:xfrm>
            <a:off x="2455863" y="2043113"/>
            <a:ext cx="0" cy="3892550"/>
          </a:xfrm>
          <a:prstGeom prst="line">
            <a:avLst/>
          </a:prstGeom>
          <a:noFill/>
          <a:ln w="9525">
            <a:solidFill>
              <a:srgbClr val="808080"/>
            </a:solidFill>
            <a:prstDash val="dash"/>
            <a:round/>
            <a:headEnd type="none" w="lg" len="lg"/>
            <a:tailEnd type="none" w="lg" len="lg"/>
          </a:ln>
          <a:effectLst/>
        </p:spPr>
        <p:txBody>
          <a:bodyPr wrap="none" lIns="87133" tIns="87133" rIns="87133" bIns="87133" anchor="ctr"/>
          <a:lstStyle/>
          <a:p>
            <a:pPr defTabSz="87133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700" kern="0" dirty="0">
              <a:solidFill>
                <a:sysClr val="windowText" lastClr="000000"/>
              </a:solidFill>
              <a:cs typeface="+mn-cs"/>
            </a:endParaRPr>
          </a:p>
        </p:txBody>
      </p:sp>
      <p:sp>
        <p:nvSpPr>
          <p:cNvPr id="17528" name="Rectangle 154"/>
          <p:cNvSpPr>
            <a:spLocks noChangeArrowheads="1"/>
          </p:cNvSpPr>
          <p:nvPr>
            <p:custDataLst>
              <p:tags r:id="rId114"/>
            </p:custDataLst>
          </p:nvPr>
        </p:nvSpPr>
        <p:spPr bwMode="gray">
          <a:xfrm>
            <a:off x="2551113" y="4124325"/>
            <a:ext cx="3116262" cy="14509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lIns="0" tIns="0" rIns="0" bIns="0"/>
          <a:lstStyle/>
          <a:p>
            <a:pPr marL="82550" indent="-82550" algn="ctr" defTabSz="869950">
              <a:buClr>
                <a:srgbClr val="FFFFFF"/>
              </a:buClr>
              <a:buFontTx/>
              <a:buChar char="•"/>
            </a:pPr>
            <a:r>
              <a:rPr lang="ru-RU" sz="1100">
                <a:solidFill>
                  <a:srgbClr val="000000"/>
                </a:solidFill>
              </a:rPr>
              <a:t>Использование ядерных технологий для гражданских целей (АЭС, атомные ледоколы), формирование и развитие научно-технической и технологической базы для атомной отрасли, создание и развитие системы образования для специалистов атомной отрасли</a:t>
            </a:r>
            <a:endParaRPr lang="en-US" sz="1100">
              <a:solidFill>
                <a:srgbClr val="000000"/>
              </a:solidFill>
            </a:endParaRPr>
          </a:p>
        </p:txBody>
      </p:sp>
      <p:sp>
        <p:nvSpPr>
          <p:cNvPr id="17529" name="AutoShape 155"/>
          <p:cNvSpPr>
            <a:spLocks noChangeArrowheads="1"/>
          </p:cNvSpPr>
          <p:nvPr/>
        </p:nvSpPr>
        <p:spPr bwMode="gray">
          <a:xfrm rot="10800000">
            <a:off x="847725" y="3916363"/>
            <a:ext cx="1030288" cy="133350"/>
          </a:xfrm>
          <a:prstGeom prst="triangle">
            <a:avLst>
              <a:gd name="adj" fmla="val 50000"/>
            </a:avLst>
          </a:prstGeom>
          <a:solidFill>
            <a:srgbClr val="B2B2B2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rot="10800000" wrap="none" lIns="87133" tIns="43567" rIns="87133" bIns="43567" anchor="ctr"/>
          <a:lstStyle/>
          <a:p>
            <a:pPr algn="ctr" defTabSz="869950"/>
            <a:endParaRPr lang="en-AU" sz="1000">
              <a:solidFill>
                <a:srgbClr val="000000"/>
              </a:solidFill>
            </a:endParaRPr>
          </a:p>
        </p:txBody>
      </p:sp>
      <p:sp>
        <p:nvSpPr>
          <p:cNvPr id="17530" name="Rectangle 132"/>
          <p:cNvSpPr>
            <a:spLocks noChangeArrowheads="1"/>
          </p:cNvSpPr>
          <p:nvPr>
            <p:custDataLst>
              <p:tags r:id="rId115"/>
            </p:custDataLst>
          </p:nvPr>
        </p:nvSpPr>
        <p:spPr bwMode="gray">
          <a:xfrm>
            <a:off x="401638" y="6030913"/>
            <a:ext cx="9337675" cy="458787"/>
          </a:xfrm>
          <a:prstGeom prst="rect">
            <a:avLst/>
          </a:prstGeom>
          <a:solidFill>
            <a:srgbClr val="003274"/>
          </a:soli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lIns="17426" tIns="17426" rIns="17426" bIns="17426" anchor="ctr"/>
          <a:lstStyle/>
          <a:p>
            <a:pPr algn="ctr" defTabSz="869950" eaLnBrk="0" hangingPunct="0">
              <a:lnSpc>
                <a:spcPct val="90000"/>
              </a:lnSpc>
            </a:pPr>
            <a:r>
              <a:rPr lang="ru-RU" sz="1100">
                <a:solidFill>
                  <a:schemeClr val="bg1"/>
                </a:solidFill>
              </a:rPr>
              <a:t>Технологическое лидерство и инновационной развитие стало возможным благодаря выделению государством приоритетного внимания и соответствующих ресурсов для развития отрасли</a:t>
            </a:r>
          </a:p>
        </p:txBody>
      </p:sp>
      <p:sp>
        <p:nvSpPr>
          <p:cNvPr id="17531" name="Rectangle 8"/>
          <p:cNvSpPr>
            <a:spLocks noChangeArrowheads="1"/>
          </p:cNvSpPr>
          <p:nvPr>
            <p:custDataLst>
              <p:tags r:id="rId116"/>
            </p:custDataLst>
          </p:nvPr>
        </p:nvSpPr>
        <p:spPr bwMode="gray">
          <a:xfrm>
            <a:off x="8172450" y="4078288"/>
            <a:ext cx="1733550" cy="1712912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lIns="0" tIns="0" rIns="0" bIns="0"/>
          <a:lstStyle/>
          <a:p>
            <a:pPr marL="82550" indent="-82550" algn="ctr" defTabSz="869950">
              <a:buClr>
                <a:srgbClr val="FFFFFF"/>
              </a:buClr>
              <a:buFontTx/>
              <a:buChar char="•"/>
            </a:pPr>
            <a:r>
              <a:rPr lang="ru-RU" sz="1100">
                <a:solidFill>
                  <a:srgbClr val="000000"/>
                </a:solidFill>
              </a:rPr>
              <a:t>Реализация программы по строительству АЭС в России, наращивание объемов зарубежного присутствия для обеспечения глобального бизнеса.</a:t>
            </a:r>
          </a:p>
          <a:p>
            <a:pPr marL="82550" indent="-82550" algn="ctr" defTabSz="869950">
              <a:buClr>
                <a:srgbClr val="FFFFFF"/>
              </a:buClr>
              <a:buFontTx/>
              <a:buChar char="•"/>
            </a:pPr>
            <a:r>
              <a:rPr lang="ru-RU" sz="1100">
                <a:solidFill>
                  <a:srgbClr val="000000"/>
                </a:solidFill>
              </a:rPr>
              <a:t>Развитие инновационных бизнесов</a:t>
            </a:r>
            <a:endParaRPr lang="en-US" sz="1100">
              <a:solidFill>
                <a:srgbClr val="000000"/>
              </a:solidFill>
            </a:endParaRPr>
          </a:p>
        </p:txBody>
      </p:sp>
      <p:sp>
        <p:nvSpPr>
          <p:cNvPr id="17532" name="AutoShape 11"/>
          <p:cNvSpPr>
            <a:spLocks noChangeArrowheads="1"/>
          </p:cNvSpPr>
          <p:nvPr>
            <p:custDataLst>
              <p:tags r:id="rId117"/>
            </p:custDataLst>
          </p:nvPr>
        </p:nvSpPr>
        <p:spPr bwMode="auto">
          <a:xfrm>
            <a:off x="8301038" y="1292225"/>
            <a:ext cx="1481137" cy="554038"/>
          </a:xfrm>
          <a:prstGeom prst="chevron">
            <a:avLst>
              <a:gd name="adj" fmla="val 23936"/>
            </a:avLst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lIns="102914" tIns="0" rIns="0" bIns="0" anchor="ctr"/>
          <a:lstStyle/>
          <a:p>
            <a:pPr algn="ctr" defTabSz="869950" eaLnBrk="0" hangingPunct="0"/>
            <a:r>
              <a:rPr lang="ru-RU" sz="900">
                <a:solidFill>
                  <a:schemeClr val="bg1"/>
                </a:solidFill>
              </a:rPr>
              <a:t>Управляемый прорыв</a:t>
            </a:r>
            <a:endParaRPr lang="en-US" sz="900">
              <a:solidFill>
                <a:schemeClr val="bg1"/>
              </a:solidFill>
            </a:endParaRPr>
          </a:p>
        </p:txBody>
      </p:sp>
      <p:sp>
        <p:nvSpPr>
          <p:cNvPr id="216" name="Rectangle 28"/>
          <p:cNvSpPr>
            <a:spLocks noChangeArrowheads="1"/>
          </p:cNvSpPr>
          <p:nvPr>
            <p:custDataLst>
              <p:tags r:id="rId118"/>
            </p:custDataLst>
          </p:nvPr>
        </p:nvSpPr>
        <p:spPr bwMode="auto">
          <a:xfrm>
            <a:off x="8589963" y="3613150"/>
            <a:ext cx="735012" cy="252413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lIns="87133" tIns="87133" rIns="87133" bIns="87133" anchor="ctr"/>
          <a:lstStyle/>
          <a:p>
            <a:pPr algn="ctr" defTabSz="8713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ysClr val="windowText" lastClr="000000"/>
                </a:solidFill>
                <a:cs typeface="+mn-cs"/>
              </a:rPr>
              <a:t>2012          2020</a:t>
            </a:r>
          </a:p>
        </p:txBody>
      </p:sp>
      <p:sp>
        <p:nvSpPr>
          <p:cNvPr id="17534" name="Rectangle 119"/>
          <p:cNvSpPr>
            <a:spLocks noChangeArrowheads="1"/>
          </p:cNvSpPr>
          <p:nvPr>
            <p:custDataLst>
              <p:tags r:id="rId119"/>
            </p:custDataLst>
          </p:nvPr>
        </p:nvSpPr>
        <p:spPr bwMode="auto">
          <a:xfrm>
            <a:off x="8172450" y="35194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535" name="Rectangle 120"/>
          <p:cNvSpPr>
            <a:spLocks noChangeArrowheads="1"/>
          </p:cNvSpPr>
          <p:nvPr>
            <p:custDataLst>
              <p:tags r:id="rId120"/>
            </p:custDataLst>
          </p:nvPr>
        </p:nvSpPr>
        <p:spPr bwMode="auto">
          <a:xfrm>
            <a:off x="8242300" y="3519488"/>
            <a:ext cx="71438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536" name="Rectangle 121"/>
          <p:cNvSpPr>
            <a:spLocks noChangeArrowheads="1"/>
          </p:cNvSpPr>
          <p:nvPr>
            <p:custDataLst>
              <p:tags r:id="rId121"/>
            </p:custDataLst>
          </p:nvPr>
        </p:nvSpPr>
        <p:spPr bwMode="auto">
          <a:xfrm>
            <a:off x="8313738" y="35194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537" name="Rectangle 122"/>
          <p:cNvSpPr>
            <a:spLocks noChangeArrowheads="1"/>
          </p:cNvSpPr>
          <p:nvPr>
            <p:custDataLst>
              <p:tags r:id="rId122"/>
            </p:custDataLst>
          </p:nvPr>
        </p:nvSpPr>
        <p:spPr bwMode="auto">
          <a:xfrm>
            <a:off x="8386763" y="3519488"/>
            <a:ext cx="69850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538" name="Rectangle 123"/>
          <p:cNvSpPr>
            <a:spLocks noChangeArrowheads="1"/>
          </p:cNvSpPr>
          <p:nvPr>
            <p:custDataLst>
              <p:tags r:id="rId123"/>
            </p:custDataLst>
          </p:nvPr>
        </p:nvSpPr>
        <p:spPr bwMode="auto">
          <a:xfrm>
            <a:off x="8456613" y="35194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539" name="Rectangle 124"/>
          <p:cNvSpPr>
            <a:spLocks noChangeArrowheads="1"/>
          </p:cNvSpPr>
          <p:nvPr>
            <p:custDataLst>
              <p:tags r:id="rId124"/>
            </p:custDataLst>
          </p:nvPr>
        </p:nvSpPr>
        <p:spPr bwMode="auto">
          <a:xfrm>
            <a:off x="8529638" y="35194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540" name="Rectangle 125"/>
          <p:cNvSpPr>
            <a:spLocks noChangeArrowheads="1"/>
          </p:cNvSpPr>
          <p:nvPr>
            <p:custDataLst>
              <p:tags r:id="rId125"/>
            </p:custDataLst>
          </p:nvPr>
        </p:nvSpPr>
        <p:spPr bwMode="auto">
          <a:xfrm>
            <a:off x="8602663" y="3519488"/>
            <a:ext cx="71437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541" name="Rectangle 126"/>
          <p:cNvSpPr>
            <a:spLocks noChangeArrowheads="1"/>
          </p:cNvSpPr>
          <p:nvPr>
            <p:custDataLst>
              <p:tags r:id="rId126"/>
            </p:custDataLst>
          </p:nvPr>
        </p:nvSpPr>
        <p:spPr bwMode="auto">
          <a:xfrm>
            <a:off x="8674100" y="35194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542" name="Rectangle 127"/>
          <p:cNvSpPr>
            <a:spLocks noChangeArrowheads="1"/>
          </p:cNvSpPr>
          <p:nvPr>
            <p:custDataLst>
              <p:tags r:id="rId127"/>
            </p:custDataLst>
          </p:nvPr>
        </p:nvSpPr>
        <p:spPr bwMode="auto">
          <a:xfrm>
            <a:off x="8747125" y="3519488"/>
            <a:ext cx="71438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543" name="Rectangle 128"/>
          <p:cNvSpPr>
            <a:spLocks noChangeArrowheads="1"/>
          </p:cNvSpPr>
          <p:nvPr>
            <p:custDataLst>
              <p:tags r:id="rId128"/>
            </p:custDataLst>
          </p:nvPr>
        </p:nvSpPr>
        <p:spPr bwMode="auto">
          <a:xfrm>
            <a:off x="8818563" y="3519488"/>
            <a:ext cx="73025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7544" name="Rectangle 129"/>
          <p:cNvSpPr>
            <a:spLocks noChangeArrowheads="1"/>
          </p:cNvSpPr>
          <p:nvPr>
            <p:custDataLst>
              <p:tags r:id="rId129"/>
            </p:custDataLst>
          </p:nvPr>
        </p:nvSpPr>
        <p:spPr bwMode="auto">
          <a:xfrm>
            <a:off x="8891588" y="3519488"/>
            <a:ext cx="71437" cy="793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lIns="87133" tIns="87133" rIns="87133" bIns="87133" anchor="ctr"/>
          <a:lstStyle/>
          <a:p>
            <a:pPr algn="ctr" defTabSz="869950"/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228" name="Line 144"/>
          <p:cNvSpPr>
            <a:spLocks noChangeShapeType="1"/>
          </p:cNvSpPr>
          <p:nvPr>
            <p:custDataLst>
              <p:tags r:id="rId130"/>
            </p:custDataLst>
          </p:nvPr>
        </p:nvSpPr>
        <p:spPr bwMode="auto">
          <a:xfrm>
            <a:off x="8253413" y="2030413"/>
            <a:ext cx="0" cy="3905250"/>
          </a:xfrm>
          <a:prstGeom prst="line">
            <a:avLst/>
          </a:prstGeom>
          <a:noFill/>
          <a:ln w="9525">
            <a:solidFill>
              <a:srgbClr val="808080"/>
            </a:solidFill>
            <a:prstDash val="dash"/>
            <a:round/>
            <a:headEnd type="none" w="lg" len="lg"/>
            <a:tailEnd type="none" w="lg" len="lg"/>
          </a:ln>
          <a:effectLst/>
        </p:spPr>
        <p:txBody>
          <a:bodyPr wrap="none" lIns="87133" tIns="87133" rIns="87133" bIns="87133" anchor="ctr"/>
          <a:lstStyle/>
          <a:p>
            <a:pPr defTabSz="87133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700" kern="0" dirty="0">
              <a:solidFill>
                <a:sysClr val="windowText" lastClr="000000"/>
              </a:solidFill>
              <a:cs typeface="+mn-cs"/>
            </a:endParaRPr>
          </a:p>
        </p:txBody>
      </p:sp>
      <p:sp>
        <p:nvSpPr>
          <p:cNvPr id="17546" name="Rectangle 146"/>
          <p:cNvSpPr>
            <a:spLocks noChangeArrowheads="1"/>
          </p:cNvSpPr>
          <p:nvPr>
            <p:custDataLst>
              <p:tags r:id="rId131"/>
            </p:custDataLst>
          </p:nvPr>
        </p:nvSpPr>
        <p:spPr bwMode="gray">
          <a:xfrm>
            <a:off x="8299450" y="1900238"/>
            <a:ext cx="1471613" cy="1433512"/>
          </a:xfrm>
          <a:prstGeom prst="rect">
            <a:avLst/>
          </a:prstGeom>
          <a:solidFill>
            <a:srgbClr val="92D050"/>
          </a:soli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lIns="17426" tIns="17426" rIns="17426" bIns="17426" anchor="ctr"/>
          <a:lstStyle/>
          <a:p>
            <a:pPr algn="ctr" defTabSz="869950"/>
            <a:r>
              <a:rPr lang="ru-RU" sz="900">
                <a:solidFill>
                  <a:schemeClr val="bg1"/>
                </a:solidFill>
              </a:rPr>
              <a:t>201</a:t>
            </a:r>
            <a:r>
              <a:rPr lang="en-US" sz="900">
                <a:solidFill>
                  <a:schemeClr val="bg1"/>
                </a:solidFill>
              </a:rPr>
              <a:t>3</a:t>
            </a:r>
            <a:r>
              <a:rPr lang="ru-RU" sz="900">
                <a:solidFill>
                  <a:schemeClr val="bg1"/>
                </a:solidFill>
              </a:rPr>
              <a:t>: </a:t>
            </a:r>
          </a:p>
          <a:p>
            <a:pPr algn="ctr" defTabSz="869950"/>
            <a:r>
              <a:rPr lang="ru-RU" sz="900">
                <a:solidFill>
                  <a:schemeClr val="bg1"/>
                </a:solidFill>
              </a:rPr>
              <a:t>Заключено 19 соглашений на сооружение АЭС за рубежом</a:t>
            </a:r>
          </a:p>
          <a:p>
            <a:pPr algn="ctr" defTabSz="869950"/>
            <a:r>
              <a:rPr lang="ru-RU" sz="900">
                <a:solidFill>
                  <a:schemeClr val="bg1"/>
                </a:solidFill>
              </a:rPr>
              <a:t>Доля расходов на НИОКР 4,5% от выручки</a:t>
            </a:r>
          </a:p>
        </p:txBody>
      </p:sp>
      <p:cxnSp>
        <p:nvCxnSpPr>
          <p:cNvPr id="17547" name="AutoShape 148"/>
          <p:cNvCxnSpPr>
            <a:cxnSpLocks noChangeShapeType="1"/>
            <a:stCxn id="17546" idx="2"/>
            <a:endCxn id="17536" idx="0"/>
          </p:cNvCxnSpPr>
          <p:nvPr>
            <p:custDataLst>
              <p:tags r:id="rId132"/>
            </p:custDataLst>
          </p:nvPr>
        </p:nvCxnSpPr>
        <p:spPr bwMode="auto">
          <a:xfrm flipH="1">
            <a:off x="8350250" y="3333750"/>
            <a:ext cx="684213" cy="185738"/>
          </a:xfrm>
          <a:prstGeom prst="straightConnector1">
            <a:avLst/>
          </a:prstGeom>
          <a:noFill/>
          <a:ln w="28575">
            <a:solidFill>
              <a:srgbClr val="808080"/>
            </a:solidFill>
            <a:round/>
            <a:headEnd type="none" w="lg" len="lg"/>
            <a:tailEnd type="none" w="lg" len="lg"/>
          </a:ln>
        </p:spPr>
      </p:cxnSp>
      <p:sp>
        <p:nvSpPr>
          <p:cNvPr id="17548" name="AutoShape 156"/>
          <p:cNvSpPr>
            <a:spLocks noChangeArrowheads="1"/>
          </p:cNvSpPr>
          <p:nvPr>
            <p:custDataLst>
              <p:tags r:id="rId133"/>
            </p:custDataLst>
          </p:nvPr>
        </p:nvSpPr>
        <p:spPr bwMode="gray">
          <a:xfrm rot="10800000">
            <a:off x="8315325" y="3873500"/>
            <a:ext cx="1455738" cy="147638"/>
          </a:xfrm>
          <a:prstGeom prst="triangle">
            <a:avLst>
              <a:gd name="adj" fmla="val 50000"/>
            </a:avLst>
          </a:prstGeom>
          <a:solidFill>
            <a:srgbClr val="B2B2B2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rot="10800000" wrap="none" lIns="87133" tIns="43567" rIns="87133" bIns="43567" anchor="ctr"/>
          <a:lstStyle/>
          <a:p>
            <a:pPr algn="ctr" defTabSz="869950"/>
            <a:endParaRPr lang="en-AU" sz="1000">
              <a:solidFill>
                <a:srgbClr val="000000"/>
              </a:solidFill>
            </a:endParaRPr>
          </a:p>
        </p:txBody>
      </p:sp>
      <p:sp>
        <p:nvSpPr>
          <p:cNvPr id="232" name="AutoShape 11"/>
          <p:cNvSpPr>
            <a:spLocks noChangeArrowheads="1"/>
          </p:cNvSpPr>
          <p:nvPr>
            <p:custDataLst>
              <p:tags r:id="rId134"/>
            </p:custDataLst>
          </p:nvPr>
        </p:nvSpPr>
        <p:spPr bwMode="auto">
          <a:xfrm>
            <a:off x="63795" y="4124688"/>
            <a:ext cx="385947" cy="1906454"/>
          </a:xfrm>
          <a:prstGeom prst="chevron">
            <a:avLst>
              <a:gd name="adj" fmla="val 23918"/>
            </a:avLst>
          </a:prstGeom>
          <a:solidFill>
            <a:schemeClr val="accent1">
              <a:lumMod val="50000"/>
              <a:alpha val="58000"/>
            </a:schemeClr>
          </a:solidFill>
          <a:ln>
            <a:noFill/>
          </a:ln>
        </p:spPr>
        <p:txBody>
          <a:bodyPr vert="vert270" lIns="102914" tIns="0" rIns="0" bIns="0" anchor="ctr"/>
          <a:lstStyle/>
          <a:p>
            <a:pPr algn="ctr" defTabSz="869950" eaLnBrk="0" hangingPunct="0">
              <a:defRPr/>
            </a:pPr>
            <a:r>
              <a:rPr lang="ru-RU" sz="900" dirty="0">
                <a:solidFill>
                  <a:schemeClr val="bg1"/>
                </a:solidFill>
              </a:rPr>
              <a:t>ЦЕЛИ</a:t>
            </a:r>
            <a:endParaRPr lang="en-US" sz="9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0"/>
          <p:cNvSpPr>
            <a:spLocks noGrp="1"/>
          </p:cNvSpPr>
          <p:nvPr>
            <p:ph type="title"/>
          </p:nvPr>
        </p:nvSpPr>
        <p:spPr>
          <a:xfrm>
            <a:off x="762000" y="169863"/>
            <a:ext cx="6924675" cy="755650"/>
          </a:xfrm>
        </p:spPr>
        <p:txBody>
          <a:bodyPr/>
          <a:lstStyle/>
          <a:p>
            <a:pPr algn="just"/>
            <a:r>
              <a:rPr lang="ru-RU" smtClean="0"/>
              <a:t>Основные направления инновационного развития атомной отрасли</a:t>
            </a:r>
          </a:p>
        </p:txBody>
      </p:sp>
      <p:sp>
        <p:nvSpPr>
          <p:cNvPr id="18435" name="AutoShape 6" descr="http://im2-tub-ru.yandex.net/i?id=291958494-63-72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36" name="AutoShape 8" descr="http://im2-tub-ru.yandex.net/i?id=291958494-63-72&amp;n=21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37" name="Rectangle 2"/>
          <p:cNvSpPr>
            <a:spLocks noChangeArrowheads="1"/>
          </p:cNvSpPr>
          <p:nvPr/>
        </p:nvSpPr>
        <p:spPr bwMode="auto">
          <a:xfrm>
            <a:off x="6321425" y="3016250"/>
            <a:ext cx="3151188" cy="353695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8" name="Rectangle 3"/>
          <p:cNvSpPr>
            <a:spLocks noChangeArrowheads="1"/>
          </p:cNvSpPr>
          <p:nvPr/>
        </p:nvSpPr>
        <p:spPr bwMode="auto">
          <a:xfrm>
            <a:off x="474663" y="3016250"/>
            <a:ext cx="2778125" cy="353695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8439" name="Picture 11" descr="_DSC0530_PS_sm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0663" y="5583238"/>
            <a:ext cx="15827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5" descr="ИДК_concept2-1"/>
          <p:cNvPicPr>
            <a:picLocks noChangeAspect="1" noChangeArrowheads="1"/>
          </p:cNvPicPr>
          <p:nvPr/>
        </p:nvPicPr>
        <p:blipFill>
          <a:blip r:embed="rId3" cstate="print"/>
          <a:srcRect b="5815"/>
          <a:stretch>
            <a:fillRect/>
          </a:stretch>
        </p:blipFill>
        <p:spPr bwMode="auto">
          <a:xfrm>
            <a:off x="1846263" y="5448300"/>
            <a:ext cx="1381125" cy="1063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8441" name="Picture 8" descr="Гавриш1"/>
          <p:cNvPicPr>
            <a:picLocks noChangeAspect="1" noChangeArrowheads="1"/>
          </p:cNvPicPr>
          <p:nvPr/>
        </p:nvPicPr>
        <p:blipFill>
          <a:blip r:embed="rId4" cstate="print">
            <a:lum bright="-12000" contrast="12000"/>
          </a:blip>
          <a:srcRect r="1469" b="1459"/>
          <a:stretch>
            <a:fillRect/>
          </a:stretch>
        </p:blipFill>
        <p:spPr bwMode="auto">
          <a:xfrm>
            <a:off x="493713" y="5440363"/>
            <a:ext cx="1370012" cy="1062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8442" name="Rectangle 8"/>
          <p:cNvSpPr>
            <a:spLocks noChangeArrowheads="1"/>
          </p:cNvSpPr>
          <p:nvPr/>
        </p:nvSpPr>
        <p:spPr bwMode="auto">
          <a:xfrm>
            <a:off x="474663" y="1116013"/>
            <a:ext cx="8997950" cy="190023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Text Box 9"/>
          <p:cNvSpPr txBox="1">
            <a:spLocks noChangeArrowheads="1"/>
          </p:cNvSpPr>
          <p:nvPr/>
        </p:nvSpPr>
        <p:spPr bwMode="auto">
          <a:xfrm>
            <a:off x="3232150" y="3921125"/>
            <a:ext cx="857250" cy="4619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1</a:t>
            </a:r>
            <a:r>
              <a:rPr lang="en-US" dirty="0">
                <a:latin typeface="Arial" pitchFamily="34" charset="0"/>
                <a:cs typeface="Arial" pitchFamily="34" charset="0"/>
              </a:rPr>
              <a:t>1%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44" name="Rectangle 10"/>
          <p:cNvSpPr txBox="1">
            <a:spLocks noChangeArrowheads="1"/>
          </p:cNvSpPr>
          <p:nvPr/>
        </p:nvSpPr>
        <p:spPr bwMode="auto">
          <a:xfrm>
            <a:off x="3254375" y="1138238"/>
            <a:ext cx="3067050" cy="1878012"/>
          </a:xfrm>
          <a:prstGeom prst="rect">
            <a:avLst/>
          </a:prstGeom>
          <a:solidFill>
            <a:srgbClr val="FFFF99"/>
          </a:solidFill>
          <a:ln w="317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spcAft>
                <a:spcPct val="20000"/>
              </a:spcAft>
            </a:pPr>
            <a:r>
              <a:rPr lang="ru-RU" sz="1400"/>
              <a:t>Модернизация существующих</a:t>
            </a:r>
          </a:p>
          <a:p>
            <a:pPr algn="ctr" eaLnBrk="0" hangingPunct="0">
              <a:spcAft>
                <a:spcPct val="20000"/>
              </a:spcAft>
            </a:pPr>
            <a:r>
              <a:rPr lang="ru-RU" sz="1400"/>
              <a:t>технологий, продуктов и услуг</a:t>
            </a:r>
          </a:p>
          <a:p>
            <a:pPr algn="ctr" eaLnBrk="0" hangingPunct="0">
              <a:spcAft>
                <a:spcPct val="20000"/>
              </a:spcAft>
            </a:pPr>
            <a:r>
              <a:rPr lang="ru-RU" sz="1400"/>
              <a:t>для традиционных</a:t>
            </a:r>
          </a:p>
          <a:p>
            <a:pPr algn="ctr" eaLnBrk="0" hangingPunct="0">
              <a:spcAft>
                <a:spcPct val="20000"/>
              </a:spcAft>
            </a:pPr>
            <a:r>
              <a:rPr lang="ru-RU" sz="1400"/>
              <a:t>(энергетических) рынков </a:t>
            </a:r>
          </a:p>
        </p:txBody>
      </p:sp>
      <p:pic>
        <p:nvPicPr>
          <p:cNvPr id="18445" name="Picture 12" descr="RosAtom_logo_rus"/>
          <p:cNvPicPr>
            <a:picLocks noChangeAspect="1" noChangeArrowheads="1"/>
          </p:cNvPicPr>
          <p:nvPr/>
        </p:nvPicPr>
        <p:blipFill>
          <a:blip r:embed="rId5" cstate="print"/>
          <a:srcRect l="25278" t="18263" r="23959" b="19022"/>
          <a:stretch>
            <a:fillRect/>
          </a:stretch>
        </p:blipFill>
        <p:spPr bwMode="auto">
          <a:xfrm>
            <a:off x="4111625" y="3378200"/>
            <a:ext cx="1374775" cy="172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Text Box 13"/>
          <p:cNvSpPr txBox="1">
            <a:spLocks noChangeArrowheads="1"/>
          </p:cNvSpPr>
          <p:nvPr/>
        </p:nvSpPr>
        <p:spPr bwMode="auto">
          <a:xfrm>
            <a:off x="4478338" y="2936875"/>
            <a:ext cx="641350" cy="36671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>
                <a:latin typeface="Arial" pitchFamily="34" charset="0"/>
                <a:cs typeface="Arial" pitchFamily="34" charset="0"/>
              </a:rPr>
              <a:t>2</a:t>
            </a:r>
            <a:r>
              <a:rPr lang="en-US">
                <a:latin typeface="Arial" pitchFamily="34" charset="0"/>
                <a:cs typeface="Arial" pitchFamily="34" charset="0"/>
              </a:rPr>
              <a:t>7%</a:t>
            </a: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Rectangle 14"/>
          <p:cNvSpPr>
            <a:spLocks noChangeArrowheads="1"/>
          </p:cNvSpPr>
          <p:nvPr/>
        </p:nvSpPr>
        <p:spPr bwMode="auto">
          <a:xfrm>
            <a:off x="5553075" y="3944938"/>
            <a:ext cx="641350" cy="36671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latin typeface="Arial" pitchFamily="34" charset="0"/>
                <a:cs typeface="Arial" pitchFamily="34" charset="0"/>
              </a:rPr>
              <a:t>62</a:t>
            </a:r>
            <a:r>
              <a:rPr lang="ru-RU">
                <a:latin typeface="Arial" pitchFamily="34" charset="0"/>
                <a:cs typeface="Arial" pitchFamily="34" charset="0"/>
              </a:rPr>
              <a:t>%</a:t>
            </a:r>
          </a:p>
        </p:txBody>
      </p:sp>
      <p:sp>
        <p:nvSpPr>
          <p:cNvPr id="18448" name="Rectangle 15"/>
          <p:cNvSpPr>
            <a:spLocks noChangeArrowheads="1"/>
          </p:cNvSpPr>
          <p:nvPr/>
        </p:nvSpPr>
        <p:spPr bwMode="auto">
          <a:xfrm>
            <a:off x="6284913" y="2135188"/>
            <a:ext cx="2978150" cy="790575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>
            <a:prstShdw prst="shdw17" dist="17961" dir="2700000">
              <a:srgbClr val="737373"/>
            </a:prstShdw>
          </a:effectLst>
        </p:spPr>
        <p:txBody>
          <a:bodyPr anchor="ctr"/>
          <a:lstStyle/>
          <a:p>
            <a:pPr algn="just">
              <a:spcAft>
                <a:spcPct val="40000"/>
              </a:spcAft>
              <a:buSzPct val="120000"/>
              <a:buFont typeface="Arial" charset="0"/>
              <a:buChar char="─"/>
            </a:pPr>
            <a:r>
              <a:rPr lang="ru-RU" sz="1300"/>
              <a:t>   Модернизация ТВС и создание ТВС-квадрат</a:t>
            </a:r>
          </a:p>
          <a:p>
            <a:pPr algn="just">
              <a:spcAft>
                <a:spcPct val="40000"/>
              </a:spcAft>
              <a:buSzPct val="120000"/>
              <a:buFont typeface="Arial" charset="0"/>
              <a:buChar char="─"/>
            </a:pPr>
            <a:r>
              <a:rPr lang="ru-RU" sz="1300"/>
              <a:t> Разработка новых технологий добычи урана</a:t>
            </a:r>
          </a:p>
        </p:txBody>
      </p:sp>
      <p:sp>
        <p:nvSpPr>
          <p:cNvPr id="18449" name="Rectangle 16"/>
          <p:cNvSpPr>
            <a:spLocks noChangeArrowheads="1"/>
          </p:cNvSpPr>
          <p:nvPr/>
        </p:nvSpPr>
        <p:spPr bwMode="auto">
          <a:xfrm>
            <a:off x="582613" y="1920875"/>
            <a:ext cx="2954337" cy="1006475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>
            <a:prstShdw prst="shdw17" dist="17961" dir="2700000">
              <a:srgbClr val="737373"/>
            </a:prstShdw>
          </a:effectLst>
        </p:spPr>
        <p:txBody>
          <a:bodyPr anchor="ctr"/>
          <a:lstStyle/>
          <a:p>
            <a:pPr>
              <a:spcAft>
                <a:spcPct val="40000"/>
              </a:spcAft>
              <a:buSzPct val="120000"/>
              <a:buFont typeface="Arial" charset="0"/>
              <a:buChar char="─"/>
            </a:pPr>
            <a:r>
              <a:rPr lang="ru-RU" sz="1300"/>
              <a:t>  Создание ВВЭР-ТОИ </a:t>
            </a:r>
          </a:p>
          <a:p>
            <a:pPr>
              <a:spcAft>
                <a:spcPct val="40000"/>
              </a:spcAft>
              <a:buSzPct val="120000"/>
              <a:buFont typeface="Arial" charset="0"/>
              <a:buChar char="─"/>
            </a:pPr>
            <a:r>
              <a:rPr lang="ru-RU" sz="1300"/>
              <a:t>  Создание новых поколений газовых центрифуг</a:t>
            </a:r>
          </a:p>
        </p:txBody>
      </p:sp>
      <p:sp>
        <p:nvSpPr>
          <p:cNvPr id="18450" name="Rectangle 17"/>
          <p:cNvSpPr>
            <a:spLocks noChangeArrowheads="1"/>
          </p:cNvSpPr>
          <p:nvPr/>
        </p:nvSpPr>
        <p:spPr bwMode="auto">
          <a:xfrm>
            <a:off x="439738" y="4122738"/>
            <a:ext cx="2813050" cy="116046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95000"/>
              </a:lnSpc>
              <a:spcAft>
                <a:spcPct val="40000"/>
              </a:spcAft>
              <a:buSzPct val="120000"/>
              <a:buFont typeface="Arial" charset="0"/>
              <a:buChar char="─"/>
            </a:pPr>
            <a:r>
              <a:rPr lang="ru-RU" sz="1400"/>
              <a:t>  Молибден-99</a:t>
            </a:r>
          </a:p>
          <a:p>
            <a:pPr>
              <a:lnSpc>
                <a:spcPct val="95000"/>
              </a:lnSpc>
              <a:spcAft>
                <a:spcPct val="40000"/>
              </a:spcAft>
              <a:buSzPct val="120000"/>
              <a:buFont typeface="Arial" charset="0"/>
              <a:buChar char="─"/>
            </a:pPr>
            <a:r>
              <a:rPr lang="ru-RU" sz="1400"/>
              <a:t>  Супер-ЭВМ</a:t>
            </a:r>
          </a:p>
          <a:p>
            <a:pPr>
              <a:lnSpc>
                <a:spcPct val="95000"/>
              </a:lnSpc>
              <a:spcAft>
                <a:spcPct val="40000"/>
              </a:spcAft>
              <a:buSzPct val="120000"/>
              <a:buFont typeface="Arial" charset="0"/>
              <a:buChar char="─"/>
            </a:pPr>
            <a:r>
              <a:rPr lang="ru-RU" sz="1400"/>
              <a:t>  Досмотровые системы</a:t>
            </a:r>
          </a:p>
          <a:p>
            <a:pPr>
              <a:lnSpc>
                <a:spcPct val="95000"/>
              </a:lnSpc>
              <a:spcAft>
                <a:spcPct val="40000"/>
              </a:spcAft>
              <a:buSzPct val="120000"/>
              <a:buFont typeface="Arial" charset="0"/>
              <a:buChar char="─"/>
            </a:pPr>
            <a:r>
              <a:rPr lang="ru-RU" sz="1400"/>
              <a:t>  Облучение с/х продукции</a:t>
            </a:r>
          </a:p>
        </p:txBody>
      </p:sp>
      <p:sp>
        <p:nvSpPr>
          <p:cNvPr id="18451" name="Rectangle 18"/>
          <p:cNvSpPr>
            <a:spLocks noChangeArrowheads="1"/>
          </p:cNvSpPr>
          <p:nvPr/>
        </p:nvSpPr>
        <p:spPr bwMode="auto">
          <a:xfrm>
            <a:off x="493713" y="3054350"/>
            <a:ext cx="2759075" cy="1041400"/>
          </a:xfrm>
          <a:prstGeom prst="rect">
            <a:avLst/>
          </a:prstGeom>
          <a:solidFill>
            <a:srgbClr val="FFFF99"/>
          </a:solidFill>
          <a:ln w="317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/>
            <a:r>
              <a:rPr lang="ru-RU" sz="1400"/>
              <a:t>Создание и вывод на рынок новых технологий, продуктов и услуг для новых (неэнергетических) рынков</a:t>
            </a:r>
          </a:p>
        </p:txBody>
      </p:sp>
      <p:sp>
        <p:nvSpPr>
          <p:cNvPr id="18452" name="Rectangle 19"/>
          <p:cNvSpPr>
            <a:spLocks noChangeArrowheads="1"/>
          </p:cNvSpPr>
          <p:nvPr/>
        </p:nvSpPr>
        <p:spPr bwMode="auto">
          <a:xfrm>
            <a:off x="6330950" y="3036888"/>
            <a:ext cx="3141663" cy="855662"/>
          </a:xfrm>
          <a:prstGeom prst="rect">
            <a:avLst/>
          </a:prstGeom>
          <a:solidFill>
            <a:srgbClr val="FFFF99"/>
          </a:solidFill>
          <a:ln w="317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/>
            <a:r>
              <a:rPr lang="ru-RU" sz="1400"/>
              <a:t>Создание и вывод на рынок новых технологий, продуктов и услуг для традиционных (энергетических) рынков</a:t>
            </a:r>
          </a:p>
        </p:txBody>
      </p:sp>
      <p:sp>
        <p:nvSpPr>
          <p:cNvPr id="51" name="Rectangle 20"/>
          <p:cNvSpPr>
            <a:spLocks noChangeArrowheads="1"/>
          </p:cNvSpPr>
          <p:nvPr/>
        </p:nvSpPr>
        <p:spPr bwMode="auto">
          <a:xfrm>
            <a:off x="6296025" y="3892550"/>
            <a:ext cx="3432175" cy="165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C8C8C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285750" indent="-285750">
              <a:lnSpc>
                <a:spcPct val="95000"/>
              </a:lnSpc>
              <a:spcAft>
                <a:spcPct val="40000"/>
              </a:spcAft>
              <a:buSzPct val="120000"/>
              <a:buFontTx/>
              <a:buChar char="-"/>
              <a:defRPr/>
            </a:pPr>
            <a:r>
              <a:rPr lang="ru-RU" sz="1400" dirty="0"/>
              <a:t>Новая технологическая платформа - Управляемый термоядерный синтез</a:t>
            </a:r>
          </a:p>
          <a:p>
            <a:pPr marL="285750" indent="-285750">
              <a:lnSpc>
                <a:spcPct val="95000"/>
              </a:lnSpc>
              <a:spcAft>
                <a:spcPct val="40000"/>
              </a:spcAft>
              <a:buSzPct val="120000"/>
              <a:buFontTx/>
              <a:buChar char="-"/>
              <a:defRPr/>
            </a:pPr>
            <a:r>
              <a:rPr lang="ru-RU" sz="1400" dirty="0"/>
              <a:t>Транспортно-энергетический модуль</a:t>
            </a:r>
          </a:p>
          <a:p>
            <a:pPr>
              <a:lnSpc>
                <a:spcPct val="95000"/>
              </a:lnSpc>
              <a:spcAft>
                <a:spcPct val="40000"/>
              </a:spcAft>
              <a:buSzPct val="120000"/>
              <a:defRPr/>
            </a:pPr>
            <a:r>
              <a:rPr lang="ru-RU" sz="1400" dirty="0"/>
              <a:t>- Создание плавучей АЭС</a:t>
            </a:r>
          </a:p>
          <a:p>
            <a:pPr>
              <a:lnSpc>
                <a:spcPct val="95000"/>
              </a:lnSpc>
              <a:spcAft>
                <a:spcPct val="40000"/>
              </a:spcAft>
              <a:buSzPct val="120000"/>
              <a:defRPr/>
            </a:pPr>
            <a:r>
              <a:rPr lang="ru-RU" sz="1400" dirty="0"/>
              <a:t>- Сверхпроводниковая индустрия</a:t>
            </a:r>
          </a:p>
        </p:txBody>
      </p:sp>
      <p:pic>
        <p:nvPicPr>
          <p:cNvPr id="18454" name="Picture 17" descr="Картинка 3 из 457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19175" y="1158875"/>
            <a:ext cx="1655763" cy="909638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</p:pic>
      <p:pic>
        <p:nvPicPr>
          <p:cNvPr id="18455" name="Picture 5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81825" y="1158875"/>
            <a:ext cx="1584325" cy="912813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</p:pic>
      <p:sp>
        <p:nvSpPr>
          <p:cNvPr id="18456" name="AutoShape 23"/>
          <p:cNvSpPr>
            <a:spLocks noChangeArrowheads="1"/>
          </p:cNvSpPr>
          <p:nvPr/>
        </p:nvSpPr>
        <p:spPr bwMode="auto">
          <a:xfrm rot="-5400000">
            <a:off x="5118894" y="4025107"/>
            <a:ext cx="720725" cy="141287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6699FF"/>
          </a:solidFill>
          <a:ln w="28575" algn="ctr">
            <a:solidFill>
              <a:srgbClr val="6699FF"/>
            </a:solidFill>
            <a:miter lim="800000"/>
            <a:headEnd/>
            <a:tailEnd/>
          </a:ln>
          <a:effectLst/>
        </p:spPr>
        <p:txBody>
          <a:bodyPr vert="eaVert"/>
          <a:lstStyle/>
          <a:p>
            <a:pPr algn="ctr"/>
            <a:endParaRPr lang="ru-RU" sz="1400"/>
          </a:p>
        </p:txBody>
      </p:sp>
      <p:sp>
        <p:nvSpPr>
          <p:cNvPr id="18457" name="AutoShape 24"/>
          <p:cNvSpPr>
            <a:spLocks noChangeArrowheads="1"/>
          </p:cNvSpPr>
          <p:nvPr/>
        </p:nvSpPr>
        <p:spPr bwMode="auto">
          <a:xfrm rot="10800000">
            <a:off x="4400550" y="3306763"/>
            <a:ext cx="720725" cy="141287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6699FF"/>
          </a:solidFill>
          <a:ln w="28575" algn="ctr">
            <a:solidFill>
              <a:srgbClr val="6699FF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pPr algn="ctr"/>
            <a:endParaRPr lang="ru-RU" sz="1400"/>
          </a:p>
        </p:txBody>
      </p:sp>
      <p:sp>
        <p:nvSpPr>
          <p:cNvPr id="18458" name="AutoShape 25"/>
          <p:cNvSpPr>
            <a:spLocks noChangeArrowheads="1"/>
          </p:cNvSpPr>
          <p:nvPr/>
        </p:nvSpPr>
        <p:spPr bwMode="auto">
          <a:xfrm rot="5243846">
            <a:off x="3688556" y="4025107"/>
            <a:ext cx="720725" cy="141288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6699FF"/>
          </a:solidFill>
          <a:ln w="28575" algn="ctr">
            <a:solidFill>
              <a:srgbClr val="6699FF"/>
            </a:solidFill>
            <a:miter lim="800000"/>
            <a:headEnd/>
            <a:tailEnd/>
          </a:ln>
          <a:effectLst/>
        </p:spPr>
        <p:txBody>
          <a:bodyPr rot="10800000" vert="eaVert"/>
          <a:lstStyle/>
          <a:p>
            <a:pPr algn="ctr"/>
            <a:endParaRPr lang="ru-RU" sz="1400"/>
          </a:p>
        </p:txBody>
      </p:sp>
      <p:sp>
        <p:nvSpPr>
          <p:cNvPr id="57" name="Rounded Rectangle 41"/>
          <p:cNvSpPr>
            <a:spLocks noChangeArrowheads="1"/>
          </p:cNvSpPr>
          <p:nvPr/>
        </p:nvSpPr>
        <p:spPr bwMode="auto">
          <a:xfrm>
            <a:off x="3254375" y="5448300"/>
            <a:ext cx="3076575" cy="11049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 algn="ctr">
            <a:solidFill>
              <a:schemeClr val="bg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Развитие системы управления и обеспечения безопасности с учетом инновационного развития атомной отрасли</a:t>
            </a:r>
          </a:p>
        </p:txBody>
      </p:sp>
      <p:sp>
        <p:nvSpPr>
          <p:cNvPr id="18460" name="AutoShape 27"/>
          <p:cNvSpPr>
            <a:spLocks noChangeArrowheads="1"/>
          </p:cNvSpPr>
          <p:nvPr/>
        </p:nvSpPr>
        <p:spPr bwMode="auto">
          <a:xfrm>
            <a:off x="4443413" y="5213350"/>
            <a:ext cx="720725" cy="141288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6699FF"/>
          </a:solidFill>
          <a:ln w="28575" algn="ctr">
            <a:solidFill>
              <a:srgbClr val="6699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sz="1400"/>
          </a:p>
        </p:txBody>
      </p:sp>
      <p:pic>
        <p:nvPicPr>
          <p:cNvPr id="18461" name="Picture 29" descr="Картинка 1 из 513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72238" y="5583238"/>
            <a:ext cx="136842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0"/>
          <p:cNvSpPr>
            <a:spLocks noGrp="1"/>
          </p:cNvSpPr>
          <p:nvPr>
            <p:ph type="title"/>
          </p:nvPr>
        </p:nvSpPr>
        <p:spPr>
          <a:xfrm>
            <a:off x="762000" y="117475"/>
            <a:ext cx="7823200" cy="962025"/>
          </a:xfrm>
        </p:spPr>
        <p:txBody>
          <a:bodyPr/>
          <a:lstStyle/>
          <a:p>
            <a:pPr algn="just"/>
            <a:r>
              <a:rPr lang="ru-RU" smtClean="0"/>
              <a:t>Видение, миссия и стратегия Корпорации в области обеспечения безопасности при использовании атомной энергии</a:t>
            </a:r>
          </a:p>
        </p:txBody>
      </p:sp>
      <p:sp>
        <p:nvSpPr>
          <p:cNvPr id="19459" name="AutoShape 6" descr="http://im2-tub-ru.yandex.net/i?id=291958494-63-72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0" name="AutoShape 8" descr="http://im2-tub-ru.yandex.net/i?id=291958494-63-72&amp;n=21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gray">
          <a:xfrm>
            <a:off x="577850" y="1477963"/>
            <a:ext cx="2809875" cy="487045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wrap="none" lIns="93296" tIns="46648" rIns="93296" bIns="46648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/>
              <a:t> </a:t>
            </a:r>
          </a:p>
        </p:txBody>
      </p:sp>
      <p:sp>
        <p:nvSpPr>
          <p:cNvPr id="19462" name="Rounded Rectangle 5"/>
          <p:cNvSpPr>
            <a:spLocks noChangeArrowheads="1"/>
          </p:cNvSpPr>
          <p:nvPr/>
        </p:nvSpPr>
        <p:spPr bwMode="gray">
          <a:xfrm>
            <a:off x="577850" y="1477963"/>
            <a:ext cx="2809875" cy="488950"/>
          </a:xfrm>
          <a:prstGeom prst="rect">
            <a:avLst/>
          </a:prstGeom>
          <a:solidFill>
            <a:schemeClr val="accent1"/>
          </a:solidFill>
          <a:ln w="19050" algn="ctr">
            <a:solidFill>
              <a:schemeClr val="accent1"/>
            </a:solidFill>
            <a:miter lim="800000"/>
            <a:headEnd/>
            <a:tailEnd/>
          </a:ln>
        </p:spPr>
        <p:txBody>
          <a:bodyPr lIns="46648" tIns="46648" rIns="46648" bIns="46648" anchor="ctr"/>
          <a:lstStyle/>
          <a:p>
            <a:r>
              <a:rPr lang="ru-RU" sz="1600">
                <a:solidFill>
                  <a:schemeClr val="bg1"/>
                </a:solidFill>
              </a:rPr>
              <a:t>Видение</a:t>
            </a:r>
          </a:p>
        </p:txBody>
      </p:sp>
      <p:sp>
        <p:nvSpPr>
          <p:cNvPr id="19463" name="Freeform 40"/>
          <p:cNvSpPr>
            <a:spLocks/>
          </p:cNvSpPr>
          <p:nvPr/>
        </p:nvSpPr>
        <p:spPr bwMode="gray">
          <a:xfrm>
            <a:off x="577850" y="1211263"/>
            <a:ext cx="2809875" cy="223837"/>
          </a:xfrm>
          <a:custGeom>
            <a:avLst/>
            <a:gdLst>
              <a:gd name="T0" fmla="*/ 0 w 1260"/>
              <a:gd name="T1" fmla="*/ 2147483647 h 138"/>
              <a:gd name="T2" fmla="*/ 2147483647 w 1260"/>
              <a:gd name="T3" fmla="*/ 2147483647 h 138"/>
              <a:gd name="T4" fmla="*/ 2147483647 w 1260"/>
              <a:gd name="T5" fmla="*/ 0 h 138"/>
              <a:gd name="T6" fmla="*/ 2147483647 w 1260"/>
              <a:gd name="T7" fmla="*/ 2147483647 h 138"/>
              <a:gd name="T8" fmla="*/ 2147483647 w 1260"/>
              <a:gd name="T9" fmla="*/ 2147483647 h 138"/>
              <a:gd name="T10" fmla="*/ 0 w 1260"/>
              <a:gd name="T11" fmla="*/ 2147483647 h 1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60"/>
              <a:gd name="T19" fmla="*/ 0 h 138"/>
              <a:gd name="T20" fmla="*/ 1260 w 1260"/>
              <a:gd name="T21" fmla="*/ 138 h 13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60" h="138">
                <a:moveTo>
                  <a:pt x="0" y="138"/>
                </a:moveTo>
                <a:lnTo>
                  <a:pt x="1260" y="138"/>
                </a:lnTo>
                <a:lnTo>
                  <a:pt x="1020" y="0"/>
                </a:lnTo>
                <a:lnTo>
                  <a:pt x="1074" y="94"/>
                </a:lnTo>
                <a:lnTo>
                  <a:pt x="66" y="94"/>
                </a:lnTo>
                <a:lnTo>
                  <a:pt x="0" y="1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93296" tIns="46648" rIns="93296" bIns="46648"/>
          <a:lstStyle/>
          <a:p>
            <a:endParaRPr lang="ru-RU"/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gray">
          <a:xfrm>
            <a:off x="3568700" y="1477963"/>
            <a:ext cx="2811463" cy="487045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wrap="none" lIns="93296" tIns="46648" rIns="93296" bIns="46648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19465" name="Rounded Rectangle 5"/>
          <p:cNvSpPr>
            <a:spLocks noChangeArrowheads="1"/>
          </p:cNvSpPr>
          <p:nvPr/>
        </p:nvSpPr>
        <p:spPr bwMode="gray">
          <a:xfrm>
            <a:off x="3568700" y="1477963"/>
            <a:ext cx="2811463" cy="488950"/>
          </a:xfrm>
          <a:prstGeom prst="rect">
            <a:avLst/>
          </a:prstGeom>
          <a:solidFill>
            <a:schemeClr val="accent1"/>
          </a:solidFill>
          <a:ln w="19050" algn="ctr">
            <a:solidFill>
              <a:schemeClr val="accent1"/>
            </a:solidFill>
            <a:miter lim="800000"/>
            <a:headEnd/>
            <a:tailEnd/>
          </a:ln>
        </p:spPr>
        <p:txBody>
          <a:bodyPr lIns="46648" tIns="46648" rIns="46648" bIns="46648" anchor="ctr"/>
          <a:lstStyle/>
          <a:p>
            <a:r>
              <a:rPr lang="ru-RU" sz="1600">
                <a:solidFill>
                  <a:schemeClr val="bg1"/>
                </a:solidFill>
              </a:rPr>
              <a:t>Миссия</a:t>
            </a:r>
          </a:p>
        </p:txBody>
      </p:sp>
      <p:sp>
        <p:nvSpPr>
          <p:cNvPr id="19466" name="Freeform 40"/>
          <p:cNvSpPr>
            <a:spLocks/>
          </p:cNvSpPr>
          <p:nvPr/>
        </p:nvSpPr>
        <p:spPr bwMode="gray">
          <a:xfrm>
            <a:off x="3568700" y="1211263"/>
            <a:ext cx="2811463" cy="223837"/>
          </a:xfrm>
          <a:custGeom>
            <a:avLst/>
            <a:gdLst>
              <a:gd name="T0" fmla="*/ 0 w 1260"/>
              <a:gd name="T1" fmla="*/ 2147483647 h 138"/>
              <a:gd name="T2" fmla="*/ 2147483647 w 1260"/>
              <a:gd name="T3" fmla="*/ 2147483647 h 138"/>
              <a:gd name="T4" fmla="*/ 2147483647 w 1260"/>
              <a:gd name="T5" fmla="*/ 0 h 138"/>
              <a:gd name="T6" fmla="*/ 2147483647 w 1260"/>
              <a:gd name="T7" fmla="*/ 2147483647 h 138"/>
              <a:gd name="T8" fmla="*/ 2147483647 w 1260"/>
              <a:gd name="T9" fmla="*/ 2147483647 h 138"/>
              <a:gd name="T10" fmla="*/ 0 w 1260"/>
              <a:gd name="T11" fmla="*/ 2147483647 h 1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60"/>
              <a:gd name="T19" fmla="*/ 0 h 138"/>
              <a:gd name="T20" fmla="*/ 1260 w 1260"/>
              <a:gd name="T21" fmla="*/ 138 h 13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60" h="138">
                <a:moveTo>
                  <a:pt x="0" y="138"/>
                </a:moveTo>
                <a:lnTo>
                  <a:pt x="1260" y="138"/>
                </a:lnTo>
                <a:lnTo>
                  <a:pt x="1020" y="0"/>
                </a:lnTo>
                <a:lnTo>
                  <a:pt x="1074" y="94"/>
                </a:lnTo>
                <a:lnTo>
                  <a:pt x="66" y="94"/>
                </a:lnTo>
                <a:lnTo>
                  <a:pt x="0" y="1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93296" tIns="46648" rIns="93296" bIns="46648"/>
          <a:lstStyle/>
          <a:p>
            <a:endParaRPr lang="ru-RU"/>
          </a:p>
        </p:txBody>
      </p:sp>
      <p:sp>
        <p:nvSpPr>
          <p:cNvPr id="19467" name="Rectangle 30"/>
          <p:cNvSpPr>
            <a:spLocks noChangeArrowheads="1"/>
          </p:cNvSpPr>
          <p:nvPr/>
        </p:nvSpPr>
        <p:spPr bwMode="gray">
          <a:xfrm>
            <a:off x="6561138" y="1477963"/>
            <a:ext cx="2809875" cy="487045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  <a:miter lim="800000"/>
            <a:headEnd/>
            <a:tailEnd/>
          </a:ln>
        </p:spPr>
        <p:txBody>
          <a:bodyPr wrap="none" lIns="93296" tIns="46648" rIns="93296" bIns="46648" anchor="ctr"/>
          <a:lstStyle/>
          <a:p>
            <a:endParaRPr lang="ru-RU" sz="1800"/>
          </a:p>
        </p:txBody>
      </p:sp>
      <p:sp>
        <p:nvSpPr>
          <p:cNvPr id="35" name="Rounded Rectangle 5"/>
          <p:cNvSpPr>
            <a:spLocks noChangeArrowheads="1"/>
          </p:cNvSpPr>
          <p:nvPr/>
        </p:nvSpPr>
        <p:spPr bwMode="gray">
          <a:xfrm>
            <a:off x="6561138" y="1477963"/>
            <a:ext cx="2809875" cy="4889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 algn="ctr">
            <a:solidFill>
              <a:schemeClr val="accent1"/>
            </a:solidFill>
            <a:miter lim="800000"/>
            <a:headEnd/>
            <a:tailEnd/>
          </a:ln>
        </p:spPr>
        <p:txBody>
          <a:bodyPr lIns="46648" tIns="46648" rIns="46648" bIns="46648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600" dirty="0" smtClean="0"/>
              <a:t>Стратегия</a:t>
            </a:r>
            <a:endParaRPr lang="ru-RU" sz="1600" dirty="0"/>
          </a:p>
        </p:txBody>
      </p:sp>
      <p:sp>
        <p:nvSpPr>
          <p:cNvPr id="19469" name="Rectangle 37"/>
          <p:cNvSpPr>
            <a:spLocks noChangeArrowheads="1"/>
          </p:cNvSpPr>
          <p:nvPr/>
        </p:nvSpPr>
        <p:spPr bwMode="auto">
          <a:xfrm>
            <a:off x="6561138" y="1363663"/>
            <a:ext cx="2809875" cy="7143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93296" tIns="46648" rIns="93296" bIns="46648" anchor="ctr"/>
          <a:lstStyle/>
          <a:p>
            <a:endParaRPr lang="ru-RU" sz="1800"/>
          </a:p>
        </p:txBody>
      </p:sp>
      <p:pic>
        <p:nvPicPr>
          <p:cNvPr id="19470" name="Picture 3" descr="Untitled-8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gray">
          <a:xfrm>
            <a:off x="571500" y="1908175"/>
            <a:ext cx="277495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71" name="Rectangle 286"/>
          <p:cNvSpPr>
            <a:spLocks noChangeArrowheads="1"/>
          </p:cNvSpPr>
          <p:nvPr/>
        </p:nvSpPr>
        <p:spPr bwMode="gray">
          <a:xfrm>
            <a:off x="738188" y="2135188"/>
            <a:ext cx="248761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912813" eaLnBrk="0" hangingPunct="0">
              <a:buClr>
                <a:schemeClr val="tx2"/>
              </a:buClr>
            </a:pPr>
            <a:r>
              <a:rPr lang="ru-RU" sz="1800"/>
              <a:t>Безопасность</a:t>
            </a:r>
            <a:r>
              <a:rPr lang="en-US" sz="1800"/>
              <a:t> </a:t>
            </a:r>
            <a:r>
              <a:rPr lang="ru-RU" sz="1800"/>
              <a:t> </a:t>
            </a:r>
            <a:r>
              <a:rPr lang="en-US" sz="1800"/>
              <a:t>–</a:t>
            </a:r>
            <a:r>
              <a:rPr lang="ru-RU" sz="1800"/>
              <a:t> </a:t>
            </a:r>
            <a:r>
              <a:rPr lang="ru-RU" sz="1800" b="0"/>
              <a:t>это основа развития атомной отрасли</a:t>
            </a:r>
          </a:p>
        </p:txBody>
      </p:sp>
      <p:pic>
        <p:nvPicPr>
          <p:cNvPr id="19472" name="Picture 3" descr="Untitled-8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gray">
          <a:xfrm>
            <a:off x="3586163" y="1908175"/>
            <a:ext cx="277495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73" name="Rectangle 286"/>
          <p:cNvSpPr>
            <a:spLocks noChangeArrowheads="1"/>
          </p:cNvSpPr>
          <p:nvPr/>
        </p:nvSpPr>
        <p:spPr bwMode="gray">
          <a:xfrm>
            <a:off x="3735388" y="2162175"/>
            <a:ext cx="2478087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912813" eaLnBrk="0" hangingPunct="0">
              <a:buClr>
                <a:schemeClr val="tx2"/>
              </a:buClr>
            </a:pPr>
            <a:r>
              <a:rPr lang="ru-RU" sz="1500"/>
              <a:t>Исполняя </a:t>
            </a:r>
            <a:r>
              <a:rPr lang="ru-RU" sz="1500" b="0"/>
              <a:t>государственные функции и оказывая государственные услуги, разрабатывая меры и механизмы управления и обеспечения безопасности </a:t>
            </a:r>
            <a:r>
              <a:rPr lang="ru-RU" sz="1500"/>
              <a:t>мы создаем условия для инновационного развития и технологического лидерства Корпорации</a:t>
            </a:r>
            <a:r>
              <a:rPr lang="ru-RU" sz="1500" b="0"/>
              <a:t> </a:t>
            </a:r>
            <a:r>
              <a:rPr lang="ru-RU" sz="1500"/>
              <a:t>в глобальном масштабе</a:t>
            </a:r>
          </a:p>
        </p:txBody>
      </p:sp>
      <p:pic>
        <p:nvPicPr>
          <p:cNvPr id="19474" name="Picture 3" descr="Untitled-8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gray">
          <a:xfrm>
            <a:off x="6575425" y="1908175"/>
            <a:ext cx="277495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75" name="Rectangle 286"/>
          <p:cNvSpPr>
            <a:spLocks noChangeArrowheads="1"/>
          </p:cNvSpPr>
          <p:nvPr/>
        </p:nvSpPr>
        <p:spPr bwMode="gray">
          <a:xfrm>
            <a:off x="6634163" y="2124075"/>
            <a:ext cx="2541587" cy="422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71450" indent="-171450" algn="just">
              <a:spcBef>
                <a:spcPct val="40000"/>
              </a:spcBef>
              <a:spcAft>
                <a:spcPct val="20000"/>
              </a:spcAft>
              <a:buFont typeface="Arial" charset="0"/>
              <a:buChar char="•"/>
            </a:pPr>
            <a:r>
              <a:rPr lang="ru-RU" sz="1400"/>
              <a:t>Эффективное</a:t>
            </a:r>
            <a:r>
              <a:rPr lang="ru-RU" sz="1400" b="0"/>
              <a:t> исполнение государственных функций и оказание государственных услуг</a:t>
            </a:r>
          </a:p>
          <a:p>
            <a:pPr marL="171450" indent="-171450" algn="just">
              <a:spcBef>
                <a:spcPct val="40000"/>
              </a:spcBef>
              <a:spcAft>
                <a:spcPct val="20000"/>
              </a:spcAft>
              <a:buFont typeface="Arial" charset="0"/>
              <a:buChar char="•"/>
            </a:pPr>
            <a:r>
              <a:rPr lang="ru-RU" sz="1400"/>
              <a:t>Формирование и совершенствование </a:t>
            </a:r>
            <a:r>
              <a:rPr lang="ru-RU" sz="1400" b="0"/>
              <a:t>нормативно-правовой базы  в области обеспечения безопасности с учетом рекомендаций международных организаций</a:t>
            </a:r>
          </a:p>
          <a:p>
            <a:pPr marL="171450" indent="-171450" algn="just">
              <a:spcBef>
                <a:spcPct val="40000"/>
              </a:spcBef>
              <a:spcAft>
                <a:spcPct val="20000"/>
              </a:spcAft>
              <a:buFont typeface="Arial" charset="0"/>
              <a:buChar char="•"/>
            </a:pPr>
            <a:r>
              <a:rPr lang="ru-RU" sz="1400"/>
              <a:t>Снижение рисков </a:t>
            </a:r>
            <a:r>
              <a:rPr lang="ru-RU" sz="1400" b="0"/>
              <a:t>возникновения аварий, аварийных ситуаций и инцидентов в</a:t>
            </a:r>
            <a:r>
              <a:rPr lang="en-US" sz="1400" b="0"/>
              <a:t> </a:t>
            </a:r>
            <a:r>
              <a:rPr lang="ru-RU" sz="1400" b="0"/>
              <a:t>организациях               Корпорации</a:t>
            </a:r>
          </a:p>
          <a:p>
            <a:pPr marL="171450" indent="-171450" algn="just">
              <a:spcBef>
                <a:spcPct val="40000"/>
              </a:spcBef>
              <a:spcAft>
                <a:spcPct val="20000"/>
              </a:spcAft>
              <a:buFont typeface="Arial" charset="0"/>
              <a:buChar char="•"/>
            </a:pPr>
            <a:endParaRPr lang="ru-RU" sz="1200" b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0"/>
          <p:cNvSpPr>
            <a:spLocks noGrp="1"/>
          </p:cNvSpPr>
          <p:nvPr>
            <p:ph type="title"/>
          </p:nvPr>
        </p:nvSpPr>
        <p:spPr>
          <a:xfrm>
            <a:off x="762000" y="-31750"/>
            <a:ext cx="8126413" cy="962025"/>
          </a:xfrm>
        </p:spPr>
        <p:txBody>
          <a:bodyPr/>
          <a:lstStyle/>
          <a:p>
            <a:pPr algn="just"/>
            <a:r>
              <a:rPr lang="ru-RU" smtClean="0"/>
              <a:t>Деятельность Корпорации по обеспечению безопасности при использовании атомной энергии</a:t>
            </a:r>
          </a:p>
        </p:txBody>
      </p:sp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22681" t="3610" r="6393"/>
          <a:stretch>
            <a:fillRect/>
          </a:stretch>
        </p:blipFill>
        <p:spPr bwMode="auto">
          <a:xfrm>
            <a:off x="85725" y="1268380"/>
            <a:ext cx="3276600" cy="3433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228975" y="1530350"/>
            <a:ext cx="6213475" cy="3403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447675" indent="-266700" algn="just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ru-RU" sz="2200" dirty="0">
                <a:solidFill>
                  <a:schemeClr val="accent6">
                    <a:lumMod val="75000"/>
                  </a:schemeClr>
                </a:solidFill>
              </a:rPr>
              <a:t>государственное управление использованием атомной энергии</a:t>
            </a:r>
          </a:p>
          <a:p>
            <a:pPr marL="447675" indent="-266700" algn="just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ru-RU" sz="2200" dirty="0">
                <a:solidFill>
                  <a:schemeClr val="accent6">
                    <a:lumMod val="75000"/>
                  </a:schemeClr>
                </a:solidFill>
              </a:rPr>
              <a:t>нормативно-правовое регулирование в области обеспечения безопасности при использовании атомной энергии</a:t>
            </a:r>
          </a:p>
          <a:p>
            <a:pPr marL="447675" indent="-266700" algn="just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ru-RU" sz="2200" dirty="0">
                <a:solidFill>
                  <a:schemeClr val="accent6">
                    <a:lumMod val="75000"/>
                  </a:schemeClr>
                </a:solidFill>
              </a:rPr>
              <a:t>прогнозирование, выявление, анализ и оценка угроз безопасности </a:t>
            </a:r>
          </a:p>
          <a:p>
            <a:pPr marL="447675" indent="-266700" algn="just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ru-RU" sz="2200" dirty="0">
                <a:solidFill>
                  <a:srgbClr val="002C68">
                    <a:lumMod val="75000"/>
                  </a:srgbClr>
                </a:solidFill>
              </a:rPr>
              <a:t>финансирование расходов на обеспечение безопасности</a:t>
            </a:r>
          </a:p>
          <a:p>
            <a:pPr marL="447675" indent="-266700" algn="just">
              <a:spcBef>
                <a:spcPts val="600"/>
              </a:spcBef>
              <a:buFont typeface="Wingdings" pitchFamily="2" charset="2"/>
              <a:buChar char="§"/>
              <a:defRPr/>
            </a:pP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361950" y="4576763"/>
            <a:ext cx="9080500" cy="1704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447675" indent="-266700" algn="just">
              <a:buFont typeface="Wingdings" pitchFamily="2" charset="2"/>
              <a:buChar char="§"/>
              <a:defRPr/>
            </a:pPr>
            <a:r>
              <a:rPr lang="ru-RU" sz="2200" dirty="0">
                <a:solidFill>
                  <a:schemeClr val="accent6">
                    <a:lumMod val="75000"/>
                  </a:schemeClr>
                </a:solidFill>
              </a:rPr>
              <a:t>организация научной деятельности в области обеспечения безопасности</a:t>
            </a:r>
          </a:p>
          <a:p>
            <a:pPr marL="447675" indent="-266700" algn="just">
              <a:buFont typeface="Wingdings" pitchFamily="2" charset="2"/>
              <a:buChar char="§"/>
              <a:defRPr/>
            </a:pPr>
            <a:r>
              <a:rPr lang="ru-RU" sz="2200" dirty="0">
                <a:solidFill>
                  <a:schemeClr val="accent6">
                    <a:lumMod val="75000"/>
                  </a:schemeClr>
                </a:solidFill>
              </a:rPr>
              <a:t>международное сотрудничество в целях обеспечения безопасности</a:t>
            </a:r>
          </a:p>
        </p:txBody>
      </p:sp>
      <p:sp>
        <p:nvSpPr>
          <p:cNvPr id="20486" name="Пятиугольник 7"/>
          <p:cNvSpPr>
            <a:spLocks noChangeArrowheads="1"/>
          </p:cNvSpPr>
          <p:nvPr/>
        </p:nvSpPr>
        <p:spPr bwMode="auto">
          <a:xfrm>
            <a:off x="609600" y="1687513"/>
            <a:ext cx="1419225" cy="371475"/>
          </a:xfrm>
          <a:prstGeom prst="homePlate">
            <a:avLst>
              <a:gd name="adj" fmla="val 50003"/>
            </a:avLst>
          </a:prstGeom>
          <a:gradFill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r>
              <a:rPr lang="ru-RU" sz="1400"/>
              <a:t>Безопасность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0"/>
          <p:cNvSpPr>
            <a:spLocks noGrp="1"/>
          </p:cNvSpPr>
          <p:nvPr>
            <p:ph type="title"/>
          </p:nvPr>
        </p:nvSpPr>
        <p:spPr>
          <a:xfrm>
            <a:off x="762000" y="-47625"/>
            <a:ext cx="7577138" cy="962025"/>
          </a:xfrm>
        </p:spPr>
        <p:txBody>
          <a:bodyPr/>
          <a:lstStyle/>
          <a:p>
            <a:pPr algn="just"/>
            <a:r>
              <a:rPr lang="ru-RU" smtClean="0"/>
              <a:t>Государственное управление использованием атомной энергии </a:t>
            </a:r>
          </a:p>
        </p:txBody>
      </p:sp>
      <p:sp>
        <p:nvSpPr>
          <p:cNvPr id="31" name="Прямоугольник 30"/>
          <p:cNvSpPr>
            <a:spLocks noChangeArrowheads="1"/>
          </p:cNvSpPr>
          <p:nvPr/>
        </p:nvSpPr>
        <p:spPr bwMode="auto">
          <a:xfrm flipV="1">
            <a:off x="2360613" y="1116013"/>
            <a:ext cx="7069137" cy="4305300"/>
          </a:xfrm>
          <a:prstGeom prst="rect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rot="10800000" lIns="45720" rIns="45720" anchor="ctr"/>
          <a:lstStyle/>
          <a:p>
            <a:pPr algn="ctr" defTabSz="889000">
              <a:defRPr/>
            </a:pPr>
            <a:endParaRPr lang="ru-RU" sz="1400" dirty="0">
              <a:latin typeface="+mn-lt"/>
              <a:cs typeface="+mn-cs"/>
            </a:endParaRPr>
          </a:p>
        </p:txBody>
      </p:sp>
      <p:sp>
        <p:nvSpPr>
          <p:cNvPr id="32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81013" y="1116013"/>
            <a:ext cx="1847850" cy="4305300"/>
          </a:xfrm>
          <a:prstGeom prst="homePlate">
            <a:avLst>
              <a:gd name="adj" fmla="val 15486"/>
            </a:avLst>
          </a:prstGeom>
          <a:solidFill>
            <a:schemeClr val="accent2">
              <a:lumMod val="60000"/>
              <a:lumOff val="40000"/>
              <a:alpha val="56000"/>
            </a:schemeClr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36000" tIns="0" rIns="36000" bIns="91440" anchor="ctr"/>
          <a:lstStyle/>
          <a:p>
            <a:pPr algn="ctr">
              <a:spcBef>
                <a:spcPct val="40000"/>
              </a:spcBef>
              <a:spcAft>
                <a:spcPct val="20000"/>
              </a:spcAft>
              <a:defRPr/>
            </a:pPr>
            <a:r>
              <a:rPr lang="ru-RU" sz="1400" dirty="0">
                <a:solidFill>
                  <a:schemeClr val="bg1"/>
                </a:solidFill>
              </a:rPr>
              <a:t>Государственные функции</a:t>
            </a:r>
          </a:p>
        </p:txBody>
      </p:sp>
      <p:sp>
        <p:nvSpPr>
          <p:cNvPr id="21509" name="Rectangle 15"/>
          <p:cNvSpPr>
            <a:spLocks noChangeArrowheads="1"/>
          </p:cNvSpPr>
          <p:nvPr/>
        </p:nvSpPr>
        <p:spPr bwMode="auto">
          <a:xfrm rot="5400000" flipV="1">
            <a:off x="3048001" y="519112"/>
            <a:ext cx="1001712" cy="2290763"/>
          </a:xfrm>
          <a:prstGeom prst="rect">
            <a:avLst/>
          </a:prstGeom>
          <a:solidFill>
            <a:srgbClr val="C5DAFF"/>
          </a:solidFill>
          <a:ln w="9525" algn="ctr">
            <a:solidFill>
              <a:srgbClr val="C5DAFF"/>
            </a:solidFill>
            <a:miter lim="800000"/>
            <a:headEnd type="none" w="lg" len="lg"/>
            <a:tailEnd type="none" w="lg" len="lg"/>
          </a:ln>
        </p:spPr>
        <p:txBody>
          <a:bodyPr vert="eaVert" tIns="91440" bIns="91440" anchor="ctr"/>
          <a:lstStyle/>
          <a:p>
            <a:pPr algn="ctr">
              <a:spcBef>
                <a:spcPct val="40000"/>
              </a:spcBef>
              <a:spcAft>
                <a:spcPct val="20000"/>
              </a:spcAft>
            </a:pPr>
            <a:r>
              <a:rPr lang="ru-RU" sz="1200"/>
              <a:t>Формирование и реализация государственной политики в области обеспечения безопасности</a:t>
            </a:r>
            <a:endParaRPr lang="en-US" sz="1200"/>
          </a:p>
        </p:txBody>
      </p:sp>
      <p:sp>
        <p:nvSpPr>
          <p:cNvPr id="21510" name="Rectangle 15"/>
          <p:cNvSpPr>
            <a:spLocks noChangeArrowheads="1"/>
          </p:cNvSpPr>
          <p:nvPr/>
        </p:nvSpPr>
        <p:spPr bwMode="auto">
          <a:xfrm rot="5400000" flipV="1">
            <a:off x="5399882" y="538956"/>
            <a:ext cx="1001712" cy="2251075"/>
          </a:xfrm>
          <a:prstGeom prst="rect">
            <a:avLst/>
          </a:prstGeom>
          <a:solidFill>
            <a:srgbClr val="C5DAFF"/>
          </a:solidFill>
          <a:ln w="9525" algn="ctr">
            <a:solidFill>
              <a:srgbClr val="C5DAFF"/>
            </a:solidFill>
            <a:miter lim="800000"/>
            <a:headEnd type="none" w="lg" len="lg"/>
            <a:tailEnd type="none" w="lg" len="lg"/>
          </a:ln>
        </p:spPr>
        <p:txBody>
          <a:bodyPr vert="eaVert" tIns="91440" bIns="91440" anchor="ctr"/>
          <a:lstStyle/>
          <a:p>
            <a:pPr algn="ctr">
              <a:spcBef>
                <a:spcPct val="40000"/>
              </a:spcBef>
              <a:spcAft>
                <a:spcPct val="20000"/>
              </a:spcAft>
            </a:pPr>
            <a:r>
              <a:rPr lang="ru-RU" sz="1200"/>
              <a:t>Разработка норм и правил в области использования атомной энергии</a:t>
            </a:r>
            <a:endParaRPr lang="en-US" sz="1200"/>
          </a:p>
        </p:txBody>
      </p:sp>
      <p:sp>
        <p:nvSpPr>
          <p:cNvPr id="21511" name="Rectangle 15"/>
          <p:cNvSpPr>
            <a:spLocks noChangeArrowheads="1"/>
          </p:cNvSpPr>
          <p:nvPr/>
        </p:nvSpPr>
        <p:spPr bwMode="auto">
          <a:xfrm rot="5400000" flipV="1">
            <a:off x="5397501" y="2646362"/>
            <a:ext cx="1001712" cy="2290763"/>
          </a:xfrm>
          <a:prstGeom prst="rect">
            <a:avLst/>
          </a:prstGeom>
          <a:solidFill>
            <a:srgbClr val="C5DAFF"/>
          </a:solidFill>
          <a:ln w="9525" algn="ctr">
            <a:solidFill>
              <a:srgbClr val="C5DAFF"/>
            </a:solidFill>
            <a:miter lim="800000"/>
            <a:headEnd type="none" w="lg" len="lg"/>
            <a:tailEnd type="none" w="lg" len="lg"/>
          </a:ln>
        </p:spPr>
        <p:txBody>
          <a:bodyPr vert="eaVert" tIns="91440" bIns="91440" anchor="ctr"/>
          <a:lstStyle/>
          <a:p>
            <a:pPr algn="ctr">
              <a:spcBef>
                <a:spcPct val="40000"/>
              </a:spcBef>
              <a:spcAft>
                <a:spcPct val="20000"/>
              </a:spcAft>
            </a:pPr>
            <a:r>
              <a:rPr lang="ru-RU" sz="1200"/>
              <a:t>Разработка мер по обеспечению </a:t>
            </a:r>
            <a:r>
              <a:rPr lang="en-US" sz="1200"/>
              <a:t>(</a:t>
            </a:r>
            <a:r>
              <a:rPr lang="ru-RU" sz="1200"/>
              <a:t>участие в обеспечении</a:t>
            </a:r>
            <a:r>
              <a:rPr lang="en-US" sz="1200"/>
              <a:t>)</a:t>
            </a:r>
            <a:r>
              <a:rPr lang="ru-RU" sz="1200"/>
              <a:t> безопасности</a:t>
            </a:r>
            <a:endParaRPr lang="en-US" sz="1200"/>
          </a:p>
        </p:txBody>
      </p:sp>
      <p:sp>
        <p:nvSpPr>
          <p:cNvPr id="21512" name="Rectangle 15"/>
          <p:cNvSpPr>
            <a:spLocks noChangeArrowheads="1"/>
          </p:cNvSpPr>
          <p:nvPr/>
        </p:nvSpPr>
        <p:spPr bwMode="auto">
          <a:xfrm rot="5400000" flipV="1">
            <a:off x="3052762" y="1581151"/>
            <a:ext cx="1001713" cy="2290762"/>
          </a:xfrm>
          <a:prstGeom prst="rect">
            <a:avLst/>
          </a:prstGeom>
          <a:solidFill>
            <a:srgbClr val="C5DAFF"/>
          </a:solidFill>
          <a:ln w="9525" algn="ctr">
            <a:solidFill>
              <a:srgbClr val="C5DAFF"/>
            </a:solidFill>
            <a:miter lim="800000"/>
            <a:headEnd type="none" w="lg" len="lg"/>
            <a:tailEnd type="none" w="lg" len="lg"/>
          </a:ln>
        </p:spPr>
        <p:txBody>
          <a:bodyPr vert="eaVert" tIns="91440" bIns="91440" anchor="ctr"/>
          <a:lstStyle/>
          <a:p>
            <a:pPr algn="ctr">
              <a:spcBef>
                <a:spcPct val="40000"/>
              </a:spcBef>
              <a:spcAft>
                <a:spcPct val="20000"/>
              </a:spcAft>
            </a:pPr>
            <a:r>
              <a:rPr lang="ru-RU" sz="1200"/>
              <a:t>Признание организаций эксплуатирующими</a:t>
            </a:r>
            <a:endParaRPr lang="en-US" sz="1200"/>
          </a:p>
        </p:txBody>
      </p:sp>
      <p:sp>
        <p:nvSpPr>
          <p:cNvPr id="21513" name="Rectangle 15"/>
          <p:cNvSpPr>
            <a:spLocks noChangeArrowheads="1"/>
          </p:cNvSpPr>
          <p:nvPr/>
        </p:nvSpPr>
        <p:spPr bwMode="auto">
          <a:xfrm rot="5400000" flipV="1">
            <a:off x="7746207" y="3729831"/>
            <a:ext cx="1003300" cy="2265363"/>
          </a:xfrm>
          <a:prstGeom prst="rect">
            <a:avLst/>
          </a:prstGeom>
          <a:solidFill>
            <a:srgbClr val="C5DAFF"/>
          </a:solidFill>
          <a:ln w="9525" algn="ctr">
            <a:solidFill>
              <a:srgbClr val="C5DAFF"/>
            </a:solidFill>
            <a:miter lim="800000"/>
            <a:headEnd type="none" w="lg" len="lg"/>
            <a:tailEnd type="none" w="lg" len="lg"/>
          </a:ln>
        </p:spPr>
        <p:txBody>
          <a:bodyPr vert="eaVert" tIns="91440" bIns="91440" anchor="ctr"/>
          <a:lstStyle/>
          <a:p>
            <a:pPr algn="ctr">
              <a:spcBef>
                <a:spcPct val="40000"/>
              </a:spcBef>
              <a:spcAft>
                <a:spcPct val="20000"/>
              </a:spcAft>
            </a:pPr>
            <a:r>
              <a:rPr lang="ru-RU" sz="1200"/>
              <a:t>Государственный контроль (мониторинг) радиационной обстановки</a:t>
            </a:r>
            <a:endParaRPr lang="en-US" sz="1200"/>
          </a:p>
        </p:txBody>
      </p:sp>
      <p:sp>
        <p:nvSpPr>
          <p:cNvPr id="21514" name="Rectangle 15"/>
          <p:cNvSpPr>
            <a:spLocks noChangeArrowheads="1"/>
          </p:cNvSpPr>
          <p:nvPr/>
        </p:nvSpPr>
        <p:spPr bwMode="auto">
          <a:xfrm rot="5400000" flipV="1">
            <a:off x="5398293" y="3736182"/>
            <a:ext cx="1001713" cy="2254250"/>
          </a:xfrm>
          <a:prstGeom prst="rect">
            <a:avLst/>
          </a:prstGeom>
          <a:solidFill>
            <a:srgbClr val="C5DAFF"/>
          </a:solidFill>
          <a:ln w="9525" algn="ctr">
            <a:solidFill>
              <a:srgbClr val="C5DAFF"/>
            </a:solidFill>
            <a:miter lim="800000"/>
            <a:headEnd type="none" w="lg" len="lg"/>
            <a:tailEnd type="none" w="lg" len="lg"/>
          </a:ln>
        </p:spPr>
        <p:txBody>
          <a:bodyPr vert="eaVert" tIns="91440" bIns="91440" anchor="ctr"/>
          <a:lstStyle/>
          <a:p>
            <a:pPr algn="ctr">
              <a:spcBef>
                <a:spcPct val="40000"/>
              </a:spcBef>
              <a:spcAft>
                <a:spcPct val="20000"/>
              </a:spcAft>
            </a:pPr>
            <a:r>
              <a:rPr lang="ru-RU" sz="1200"/>
              <a:t>Государственный контроль за выполнением мероприятий по предупреждению ЧС</a:t>
            </a:r>
            <a:endParaRPr lang="en-US" sz="1200"/>
          </a:p>
        </p:txBody>
      </p:sp>
      <p:sp>
        <p:nvSpPr>
          <p:cNvPr id="21515" name="Rectangle 15"/>
          <p:cNvSpPr>
            <a:spLocks noChangeArrowheads="1"/>
          </p:cNvSpPr>
          <p:nvPr/>
        </p:nvSpPr>
        <p:spPr bwMode="auto">
          <a:xfrm rot="5400000" flipV="1">
            <a:off x="7733507" y="519906"/>
            <a:ext cx="1003300" cy="2290763"/>
          </a:xfrm>
          <a:prstGeom prst="rect">
            <a:avLst/>
          </a:prstGeom>
          <a:solidFill>
            <a:srgbClr val="C5DAFF"/>
          </a:solidFill>
          <a:ln w="9525" algn="ctr">
            <a:solidFill>
              <a:srgbClr val="C5DAFF"/>
            </a:solidFill>
            <a:miter lim="800000"/>
            <a:headEnd type="none" w="lg" len="lg"/>
            <a:tailEnd type="none" w="lg" len="lg"/>
          </a:ln>
        </p:spPr>
        <p:txBody>
          <a:bodyPr vert="eaVert" tIns="91440" bIns="91440" anchor="ctr"/>
          <a:lstStyle/>
          <a:p>
            <a:pPr algn="ctr">
              <a:spcBef>
                <a:spcPct val="40000"/>
              </a:spcBef>
              <a:spcAft>
                <a:spcPct val="20000"/>
              </a:spcAft>
            </a:pPr>
            <a:r>
              <a:rPr lang="ru-RU" sz="1200"/>
              <a:t>Организация готовности сил и средств к действиям в случае ЧС</a:t>
            </a:r>
            <a:endParaRPr lang="en-US" sz="1200"/>
          </a:p>
        </p:txBody>
      </p:sp>
      <p:sp>
        <p:nvSpPr>
          <p:cNvPr id="21516" name="Rectangle 15"/>
          <p:cNvSpPr>
            <a:spLocks noChangeArrowheads="1"/>
          </p:cNvSpPr>
          <p:nvPr/>
        </p:nvSpPr>
        <p:spPr bwMode="auto">
          <a:xfrm rot="5400000" flipV="1">
            <a:off x="3050382" y="2643981"/>
            <a:ext cx="1001712" cy="2295525"/>
          </a:xfrm>
          <a:prstGeom prst="rect">
            <a:avLst/>
          </a:prstGeom>
          <a:solidFill>
            <a:srgbClr val="C5DAFF"/>
          </a:solidFill>
          <a:ln w="9525" algn="ctr">
            <a:solidFill>
              <a:srgbClr val="C5DAFF"/>
            </a:solidFill>
            <a:miter lim="800000"/>
            <a:headEnd type="none" w="lg" len="lg"/>
            <a:tailEnd type="none" w="lg" len="lg"/>
          </a:ln>
        </p:spPr>
        <p:txBody>
          <a:bodyPr vert="eaVert" tIns="91440" bIns="91440" anchor="ctr"/>
          <a:lstStyle/>
          <a:p>
            <a:pPr algn="ctr">
              <a:spcBef>
                <a:spcPct val="40000"/>
              </a:spcBef>
              <a:spcAft>
                <a:spcPct val="20000"/>
              </a:spcAft>
            </a:pPr>
            <a:r>
              <a:rPr lang="ru-RU" sz="1200"/>
              <a:t>Осуществление функций органа управления специальными перевозками</a:t>
            </a:r>
            <a:endParaRPr lang="en-US" sz="1200"/>
          </a:p>
        </p:txBody>
      </p:sp>
      <p:sp>
        <p:nvSpPr>
          <p:cNvPr id="21517" name="Rectangle 15"/>
          <p:cNvSpPr>
            <a:spLocks noChangeArrowheads="1"/>
          </p:cNvSpPr>
          <p:nvPr/>
        </p:nvSpPr>
        <p:spPr bwMode="auto">
          <a:xfrm rot="5400000" flipV="1">
            <a:off x="7747001" y="2659062"/>
            <a:ext cx="1001712" cy="2265363"/>
          </a:xfrm>
          <a:prstGeom prst="rect">
            <a:avLst/>
          </a:prstGeom>
          <a:solidFill>
            <a:srgbClr val="C5DAFF"/>
          </a:solidFill>
          <a:ln w="9525" algn="ctr">
            <a:solidFill>
              <a:srgbClr val="C5DAFF"/>
            </a:solidFill>
            <a:miter lim="800000"/>
            <a:headEnd type="none" w="lg" len="lg"/>
            <a:tailEnd type="none" w="lg" len="lg"/>
          </a:ln>
        </p:spPr>
        <p:txBody>
          <a:bodyPr vert="eaVert" tIns="91440" bIns="91440" anchor="ctr"/>
          <a:lstStyle/>
          <a:p>
            <a:pPr algn="ctr">
              <a:spcBef>
                <a:spcPct val="40000"/>
              </a:spcBef>
              <a:spcAft>
                <a:spcPct val="20000"/>
              </a:spcAft>
            </a:pPr>
            <a:r>
              <a:rPr lang="ru-RU" sz="1200"/>
              <a:t>Государственный контроль за безопасностью транспортирования ЯМ, РВ</a:t>
            </a:r>
            <a:endParaRPr lang="en-US" sz="1200"/>
          </a:p>
        </p:txBody>
      </p:sp>
      <p:sp>
        <p:nvSpPr>
          <p:cNvPr id="21518" name="Rectangle 15"/>
          <p:cNvSpPr>
            <a:spLocks noChangeArrowheads="1"/>
          </p:cNvSpPr>
          <p:nvPr/>
        </p:nvSpPr>
        <p:spPr bwMode="auto">
          <a:xfrm rot="5400000" flipV="1">
            <a:off x="7743032" y="1594644"/>
            <a:ext cx="1001712" cy="2273300"/>
          </a:xfrm>
          <a:prstGeom prst="rect">
            <a:avLst/>
          </a:prstGeom>
          <a:solidFill>
            <a:srgbClr val="C5DAFF"/>
          </a:solidFill>
          <a:ln w="9525" algn="ctr">
            <a:solidFill>
              <a:srgbClr val="C5DAFF"/>
            </a:solidFill>
            <a:miter lim="800000"/>
            <a:headEnd type="none" w="lg" len="lg"/>
            <a:tailEnd type="none" w="lg" len="lg"/>
          </a:ln>
        </p:spPr>
        <p:txBody>
          <a:bodyPr vert="eaVert" tIns="91440" bIns="91440" anchor="ctr"/>
          <a:lstStyle/>
          <a:p>
            <a:pPr algn="ctr">
              <a:spcBef>
                <a:spcPct val="40000"/>
              </a:spcBef>
              <a:spcAft>
                <a:spcPct val="20000"/>
              </a:spcAft>
            </a:pPr>
            <a:r>
              <a:rPr lang="ru-RU" sz="1200"/>
              <a:t>Реализация полномочий государственного компетентного органа по ЯРБ при перевозках ЯМ, РВ и РАО</a:t>
            </a:r>
            <a:endParaRPr lang="en-US" sz="1200"/>
          </a:p>
        </p:txBody>
      </p:sp>
      <p:sp>
        <p:nvSpPr>
          <p:cNvPr id="21519" name="Rectangle 15"/>
          <p:cNvSpPr>
            <a:spLocks noChangeArrowheads="1"/>
          </p:cNvSpPr>
          <p:nvPr/>
        </p:nvSpPr>
        <p:spPr bwMode="auto">
          <a:xfrm rot="5400000" flipV="1">
            <a:off x="5394326" y="1589087"/>
            <a:ext cx="1001712" cy="2259013"/>
          </a:xfrm>
          <a:prstGeom prst="rect">
            <a:avLst/>
          </a:prstGeom>
          <a:solidFill>
            <a:srgbClr val="C5DAFF"/>
          </a:solidFill>
          <a:ln w="9525" algn="ctr">
            <a:solidFill>
              <a:srgbClr val="C5DAFF"/>
            </a:solidFill>
            <a:miter lim="800000"/>
            <a:headEnd type="none" w="lg" len="lg"/>
            <a:tailEnd type="none" w="lg" len="lg"/>
          </a:ln>
        </p:spPr>
        <p:txBody>
          <a:bodyPr vert="eaVert" tIns="91440" bIns="91440" anchor="ctr"/>
          <a:lstStyle/>
          <a:p>
            <a:pPr algn="ctr">
              <a:spcBef>
                <a:spcPct val="40000"/>
              </a:spcBef>
              <a:spcAft>
                <a:spcPct val="20000"/>
              </a:spcAft>
            </a:pPr>
            <a:r>
              <a:rPr lang="ru-RU" sz="1200"/>
              <a:t>Организация подготовки и повышения квалификации специалистов в области использования атомной энергии</a:t>
            </a:r>
            <a:endParaRPr lang="en-US" sz="1200"/>
          </a:p>
        </p:txBody>
      </p:sp>
      <p:sp>
        <p:nvSpPr>
          <p:cNvPr id="21520" name="AutoShap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3075" y="5475288"/>
            <a:ext cx="1847850" cy="1069975"/>
          </a:xfrm>
          <a:prstGeom prst="homePlate">
            <a:avLst>
              <a:gd name="adj" fmla="val 28296"/>
            </a:avLst>
          </a:prstGeom>
          <a:solidFill>
            <a:schemeClr val="accent2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36000" tIns="0" rIns="36000" bIns="91440" anchor="ctr"/>
          <a:lstStyle/>
          <a:p>
            <a:pPr algn="ctr">
              <a:spcBef>
                <a:spcPct val="40000"/>
              </a:spcBef>
              <a:spcAft>
                <a:spcPct val="20000"/>
              </a:spcAft>
            </a:pPr>
            <a:r>
              <a:rPr lang="ru-RU" sz="1400">
                <a:solidFill>
                  <a:schemeClr val="bg1"/>
                </a:solidFill>
              </a:rPr>
              <a:t>Государственные услуги</a:t>
            </a:r>
          </a:p>
        </p:txBody>
      </p:sp>
      <p:sp>
        <p:nvSpPr>
          <p:cNvPr id="21521" name="Rectangle 15"/>
          <p:cNvSpPr>
            <a:spLocks noChangeArrowheads="1"/>
          </p:cNvSpPr>
          <p:nvPr/>
        </p:nvSpPr>
        <p:spPr bwMode="auto">
          <a:xfrm rot="5400000" flipV="1">
            <a:off x="3030538" y="4875212"/>
            <a:ext cx="1017588" cy="2290763"/>
          </a:xfrm>
          <a:prstGeom prst="rect">
            <a:avLst/>
          </a:prstGeom>
          <a:solidFill>
            <a:srgbClr val="7298C6"/>
          </a:solidFill>
          <a:ln w="9525" algn="ctr">
            <a:solidFill>
              <a:srgbClr val="C5DAFF"/>
            </a:solidFill>
            <a:miter lim="800000"/>
            <a:headEnd type="none" w="lg" len="lg"/>
            <a:tailEnd type="none" w="lg" len="lg"/>
          </a:ln>
        </p:spPr>
        <p:txBody>
          <a:bodyPr vert="eaVert" tIns="91440" bIns="91440" anchor="ctr"/>
          <a:lstStyle/>
          <a:p>
            <a:pPr algn="ctr">
              <a:spcBef>
                <a:spcPct val="40000"/>
              </a:spcBef>
              <a:spcAft>
                <a:spcPct val="20000"/>
              </a:spcAft>
            </a:pPr>
            <a:r>
              <a:rPr lang="ru-RU" sz="1200"/>
              <a:t>Осуществление лицензирования деятельности в области использования атомной энергии в оборонных целях</a:t>
            </a:r>
          </a:p>
        </p:txBody>
      </p:sp>
      <p:sp>
        <p:nvSpPr>
          <p:cNvPr id="46" name="Прямоугольник 113"/>
          <p:cNvSpPr>
            <a:spLocks noChangeArrowheads="1"/>
          </p:cNvSpPr>
          <p:nvPr/>
        </p:nvSpPr>
        <p:spPr bwMode="auto">
          <a:xfrm flipV="1">
            <a:off x="2360613" y="5475288"/>
            <a:ext cx="7069137" cy="1069975"/>
          </a:xfrm>
          <a:prstGeom prst="rect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rot="10800000" lIns="45720" rIns="45720" anchor="ctr"/>
          <a:lstStyle/>
          <a:p>
            <a:pPr algn="ctr" defTabSz="889000">
              <a:defRPr/>
            </a:pPr>
            <a:endParaRPr lang="ru-RU" sz="1400" dirty="0">
              <a:latin typeface="+mn-lt"/>
              <a:cs typeface="+mn-cs"/>
            </a:endParaRPr>
          </a:p>
        </p:txBody>
      </p:sp>
      <p:sp>
        <p:nvSpPr>
          <p:cNvPr id="21523" name="Rectangle 15"/>
          <p:cNvSpPr>
            <a:spLocks noChangeArrowheads="1"/>
          </p:cNvSpPr>
          <p:nvPr/>
        </p:nvSpPr>
        <p:spPr bwMode="auto">
          <a:xfrm rot="5400000" flipV="1">
            <a:off x="3052762" y="3717926"/>
            <a:ext cx="1001713" cy="2290762"/>
          </a:xfrm>
          <a:prstGeom prst="rect">
            <a:avLst/>
          </a:prstGeom>
          <a:solidFill>
            <a:srgbClr val="C5DAFF"/>
          </a:solidFill>
          <a:ln w="9525" algn="ctr">
            <a:solidFill>
              <a:srgbClr val="C5DAFF"/>
            </a:solidFill>
            <a:miter lim="800000"/>
            <a:headEnd type="none" w="lg" len="lg"/>
            <a:tailEnd type="none" w="lg" len="lg"/>
          </a:ln>
        </p:spPr>
        <p:txBody>
          <a:bodyPr vert="eaVert" tIns="91440" bIns="91440" anchor="ctr"/>
          <a:lstStyle/>
          <a:p>
            <a:pPr algn="ctr">
              <a:spcBef>
                <a:spcPct val="40000"/>
              </a:spcBef>
              <a:spcAft>
                <a:spcPct val="20000"/>
              </a:spcAft>
            </a:pPr>
            <a:r>
              <a:rPr lang="ru-RU" sz="1200"/>
              <a:t>Лицензионный контроль</a:t>
            </a:r>
            <a:endParaRPr lang="en-US" sz="1200"/>
          </a:p>
        </p:txBody>
      </p:sp>
      <p:sp>
        <p:nvSpPr>
          <p:cNvPr id="21524" name="Rectangle 15"/>
          <p:cNvSpPr>
            <a:spLocks noChangeArrowheads="1"/>
          </p:cNvSpPr>
          <p:nvPr/>
        </p:nvSpPr>
        <p:spPr bwMode="auto">
          <a:xfrm rot="5400000" flipV="1">
            <a:off x="5382419" y="4868069"/>
            <a:ext cx="1012825" cy="2290763"/>
          </a:xfrm>
          <a:prstGeom prst="rect">
            <a:avLst/>
          </a:prstGeom>
          <a:solidFill>
            <a:srgbClr val="7298C6"/>
          </a:solidFill>
          <a:ln w="9525" algn="ctr">
            <a:solidFill>
              <a:srgbClr val="C5DAFF"/>
            </a:solidFill>
            <a:miter lim="800000"/>
            <a:headEnd type="none" w="lg" len="lg"/>
            <a:tailEnd type="none" w="lg" len="lg"/>
          </a:ln>
        </p:spPr>
        <p:txBody>
          <a:bodyPr vert="eaVert" tIns="91440" bIns="91440" anchor="ctr"/>
          <a:lstStyle/>
          <a:p>
            <a:pPr algn="ctr">
              <a:spcBef>
                <a:spcPct val="40000"/>
              </a:spcBef>
              <a:spcAft>
                <a:spcPct val="20000"/>
              </a:spcAft>
            </a:pPr>
            <a:r>
              <a:rPr lang="ru-RU" sz="1200"/>
              <a:t>Выдача сертификатов-разрешений на транспортирование и ТУК</a:t>
            </a:r>
          </a:p>
        </p:txBody>
      </p:sp>
      <p:sp>
        <p:nvSpPr>
          <p:cNvPr id="21525" name="Rectangle 15"/>
          <p:cNvSpPr>
            <a:spLocks noChangeArrowheads="1"/>
          </p:cNvSpPr>
          <p:nvPr/>
        </p:nvSpPr>
        <p:spPr bwMode="auto">
          <a:xfrm rot="5400000" flipV="1">
            <a:off x="7745412" y="4870451"/>
            <a:ext cx="1008063" cy="2290762"/>
          </a:xfrm>
          <a:prstGeom prst="rect">
            <a:avLst/>
          </a:prstGeom>
          <a:solidFill>
            <a:srgbClr val="7298C6"/>
          </a:solidFill>
          <a:ln w="9525" algn="ctr">
            <a:solidFill>
              <a:srgbClr val="C5DAFF"/>
            </a:solidFill>
            <a:miter lim="800000"/>
            <a:headEnd type="none" w="lg" len="lg"/>
            <a:tailEnd type="none" w="lg" len="lg"/>
          </a:ln>
        </p:spPr>
        <p:txBody>
          <a:bodyPr vert="eaVert" tIns="91440" bIns="91440" anchor="ctr"/>
          <a:lstStyle/>
          <a:p>
            <a:pPr algn="ctr">
              <a:spcBef>
                <a:spcPct val="40000"/>
              </a:spcBef>
              <a:spcAft>
                <a:spcPct val="20000"/>
              </a:spcAft>
            </a:pPr>
            <a:r>
              <a:rPr lang="ru-RU" sz="1200"/>
              <a:t>Осуществление регистрации ОПО и ведение отраслевого раздела государственного реестра ОПО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0"/>
          <p:cNvSpPr>
            <a:spLocks noGrp="1"/>
          </p:cNvSpPr>
          <p:nvPr>
            <p:ph type="title"/>
          </p:nvPr>
        </p:nvSpPr>
        <p:spPr>
          <a:xfrm>
            <a:off x="762000" y="-95250"/>
            <a:ext cx="8818563" cy="1139825"/>
          </a:xfrm>
        </p:spPr>
        <p:txBody>
          <a:bodyPr/>
          <a:lstStyle/>
          <a:p>
            <a:r>
              <a:rPr lang="ru-RU" smtClean="0"/>
              <a:t>Государственное управление использованием атомной </a:t>
            </a:r>
            <a:br>
              <a:rPr lang="ru-RU" smtClean="0"/>
            </a:br>
            <a:r>
              <a:rPr lang="ru-RU" smtClean="0"/>
              <a:t>энергии </a:t>
            </a:r>
            <a:r>
              <a:rPr lang="ru-RU" sz="2000" b="0" smtClean="0"/>
              <a:t>(Формирование и реализация государственной политики в области безопасного использования атомной энергии)</a:t>
            </a:r>
          </a:p>
        </p:txBody>
      </p:sp>
      <p:pic>
        <p:nvPicPr>
          <p:cNvPr id="9747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50" y="1247775"/>
            <a:ext cx="2025650" cy="28194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2" name="Rectangle 6"/>
          <p:cNvSpPr>
            <a:spLocks noChangeArrowheads="1"/>
          </p:cNvSpPr>
          <p:nvPr/>
        </p:nvSpPr>
        <p:spPr bwMode="auto">
          <a:xfrm>
            <a:off x="2390775" y="1247775"/>
            <a:ext cx="7331075" cy="1920875"/>
          </a:xfrm>
          <a:prstGeom prst="rect">
            <a:avLst/>
          </a:prstGeom>
          <a:solidFill>
            <a:srgbClr val="CCECFF">
              <a:alpha val="30196"/>
            </a:srgbClr>
          </a:solidFill>
          <a:ln w="9525" algn="ctr">
            <a:solidFill>
              <a:srgbClr val="000080"/>
            </a:solidFill>
            <a:miter lim="800000"/>
            <a:headEnd/>
            <a:tailEnd/>
          </a:ln>
        </p:spPr>
        <p:txBody>
          <a:bodyPr lIns="0" tIns="0" rIns="144000" bIns="0" anchor="ctr"/>
          <a:lstStyle/>
          <a:p>
            <a:pPr marL="180975" algn="just"/>
            <a:r>
              <a:rPr lang="ru-RU" sz="1600">
                <a:solidFill>
                  <a:schemeClr val="accent2"/>
                </a:solidFill>
              </a:rPr>
              <a:t>Разработаны и утверждены Президентом Российской Федерации Основы государственной политики в области обеспечения ядерной и радиационной безопасности Российской Федерации на период до 2025 года определяющие на долгосрочную перспективу цель, основные направления, принципы и актуальные задачи государственной политики в области обеспечения ядерной и радиационной безопасности Российской Федерации</a:t>
            </a:r>
          </a:p>
        </p:txBody>
      </p:sp>
      <p:sp>
        <p:nvSpPr>
          <p:cNvPr id="22533" name="Rectangle 7"/>
          <p:cNvSpPr>
            <a:spLocks noChangeArrowheads="1"/>
          </p:cNvSpPr>
          <p:nvPr/>
        </p:nvSpPr>
        <p:spPr bwMode="auto">
          <a:xfrm>
            <a:off x="4837113" y="3332163"/>
            <a:ext cx="4884737" cy="1495425"/>
          </a:xfrm>
          <a:prstGeom prst="rect">
            <a:avLst/>
          </a:prstGeom>
          <a:solidFill>
            <a:srgbClr val="CCECFF">
              <a:alpha val="30196"/>
            </a:srgbClr>
          </a:solidFill>
          <a:ln w="9525" algn="ctr">
            <a:solidFill>
              <a:srgbClr val="000080"/>
            </a:solidFill>
            <a:miter lim="800000"/>
            <a:headEnd/>
            <a:tailEnd/>
          </a:ln>
        </p:spPr>
        <p:txBody>
          <a:bodyPr lIns="0" tIns="0" rIns="180000" bIns="0" anchor="ctr"/>
          <a:lstStyle/>
          <a:p>
            <a:pPr marL="180975" algn="just"/>
            <a:r>
              <a:rPr lang="ru-RU" sz="1200">
                <a:solidFill>
                  <a:schemeClr val="accent2"/>
                </a:solidFill>
              </a:rPr>
              <a:t>Реализация Основ государственной политики в области обеспечения ядерной и радиационной безопасности Российской Федерации на период до 2025 года осуществляется в рамках Плана выполнения в 2012 – 2015 годах первоочередных мероприятий по реализации указанных Основ (поручение заместителя Председателя Правительства Российской Федерации от 18 июля 2012 г. № РД-П7-4090)</a:t>
            </a: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2122488" y="2770188"/>
            <a:ext cx="7272337" cy="129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  <a:defRPr/>
            </a:pPr>
            <a:endParaRPr lang="ru-RU" sz="13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747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925" y="3332163"/>
            <a:ext cx="4283075" cy="30353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Group 53"/>
          <p:cNvGraphicFramePr>
            <a:graphicFrameLocks noGrp="1"/>
          </p:cNvGraphicFramePr>
          <p:nvPr/>
        </p:nvGraphicFramePr>
        <p:xfrm>
          <a:off x="4837113" y="4964113"/>
          <a:ext cx="4884737" cy="1484311"/>
        </p:xfrm>
        <a:graphic>
          <a:graphicData uri="http://schemas.openxmlformats.org/drawingml/2006/table">
            <a:tbl>
              <a:tblPr/>
              <a:tblGrid>
                <a:gridCol w="3880607"/>
                <a:gridCol w="502065"/>
                <a:gridCol w="502065"/>
              </a:tblGrid>
              <a:tr h="21352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Показатели реализации  Плана выполнения в 2012 – 2015 годах первоочередных мероприятий по реализации Основ</a:t>
                      </a:r>
                    </a:p>
                  </a:txBody>
                  <a:tcPr marL="91454" marR="91454" marT="45765" marB="4576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BA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Год</a:t>
                      </a:r>
                    </a:p>
                  </a:txBody>
                  <a:tcPr marL="91454" marR="91454" marT="45765" marB="4576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BAD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41" marR="91441" marT="45737" marB="4573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BAD9"/>
                    </a:solidFill>
                  </a:tcPr>
                </a:tc>
              </a:tr>
              <a:tr h="309348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BA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2012</a:t>
                      </a:r>
                    </a:p>
                  </a:txBody>
                  <a:tcPr marL="91454" marR="91454" marT="45765" marB="4576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BA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2013</a:t>
                      </a:r>
                    </a:p>
                  </a:txBody>
                  <a:tcPr marL="91454" marR="91454" marT="45765" marB="4576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BAD9"/>
                    </a:solidFill>
                  </a:tcPr>
                </a:tc>
              </a:tr>
              <a:tr h="33551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Подготовлено предложений по совершенствованию законодательства  Российской Федерации</a:t>
                      </a:r>
                    </a:p>
                  </a:txBody>
                  <a:tcPr marL="91454" marR="91454" marT="45765" marB="4576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91454" marR="91454" marT="45765" marB="4576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marL="91454" marR="91454" marT="45765" marB="4576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</a:tr>
              <a:tr h="33551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Подготовлено и утверждено нормативных правовых актов Российской Федерации</a:t>
                      </a:r>
                    </a:p>
                  </a:txBody>
                  <a:tcPr marL="91454" marR="91454" marT="45765" marB="4576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91454" marR="91454" marT="45765" marB="4576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marL="91454" marR="91454" marT="45765" marB="4576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</a:tr>
              <a:tr h="2904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Подготовлено и утверждено планов практических мер</a:t>
                      </a:r>
                    </a:p>
                  </a:txBody>
                  <a:tcPr marL="91454" marR="91454" marT="45765" marB="4576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91454" marR="91454" marT="45765" marB="4576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91454" marR="91454" marT="45765" marB="4576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7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16160&quot;&gt;&lt;version val=&quot;17977&quot;/&gt;&lt;CPresentation id=&quot;1&quot;&gt;&lt;m_defprecNumber idref=&quot;2&quot;/&gt;&lt;m_defprecPercent idref=&quot;3&quot;/&gt;&lt;m_defprecDate idref=&quot;4&quot;/&gt;&lt;m_defprecYear idref=&quot;5&quot;/&gt;&lt;m_defprecQuarter idref=&quot;6&quot;/&gt;&lt;m_defprecMonth idref=&quot;7&quot;/&gt;&lt;m_defprecWeek idref=&quot;8&quot;/&gt;&lt;m_defprecDay idref=&quot;9&quot;/&gt;&lt;m_mruColor&gt;&lt;m_vecMRU length=&quot;0&quot;/&gt;&lt;/m_mruColor&gt;&lt;m_agendatheme&gt;&lt;m_aagendaitemprops&gt;&lt;elem&gt;&lt;m_bVisible val=&quot;1&quot;/&gt;&lt;m_font&gt;&lt;m_nSize val=&quot;20&quot;/&gt;&lt;m_bBold val=&quot;1&quot;/&gt;&lt;/m_font&gt;&lt;m_colFont&gt;&lt;m_ppcolschidx val=&quot;4&quot;/&gt;&lt;/m_colFont&gt;&lt;m_fill&gt;&lt;m_bVisible val=&quot;0&quot;/&gt;&lt;/m_fill&gt;&lt;m_linestyle&gt;&lt;m_bVisible val=&quot;0&quot;/&gt;&lt;/m_linestyle&gt;&lt;/elem&gt;&lt;elem&gt;&lt;m_bVisible val=&quot;1&quot;/&gt;&lt;m_font&gt;&lt;m_nSize val=&quot;20&quot;/&gt;&lt;m_bBold val=&quot;1&quot;/&gt;&lt;/m_font&gt;&lt;m_colFont&gt;&lt;m_ppcolschidx val=&quot;0&quot;/&gt;&lt;m_rgb r=&quot;b2&quot; g=&quot;b2&quot; b=&quot;b2&quot;/&gt;&lt;/m_colFont&gt;&lt;m_fill&gt;&lt;m_bVisible val=&quot;0&quot;/&gt;&lt;/m_fill&gt;&lt;m_linestyle&gt;&lt;m_bVisible val=&quot;0&quot;/&gt;&lt;/m_linestyle&gt;&lt;/elem&gt;&lt;elem&gt;&lt;m_bVisible val=&quot;1&quot;/&gt;&lt;m_font&gt;&lt;m_nSize val=&quot;20&quot;/&gt;&lt;m_bBold val=&quot;1&quot;/&gt;&lt;/m_font&gt;&lt;m_colFont&gt;&lt;m_ppcolschidx val=&quot;0&quot;/&gt;&lt;m_rgb r=&quot;b2&quot; g=&quot;b2&quot; b=&quot;b2&quot;/&gt;&lt;/m_colFont&gt;&lt;m_fill&gt;&lt;m_bVisible val=&quot;0&quot;/&gt;&lt;/m_fill&gt;&lt;m_linestyle&gt;&lt;m_bVisible val=&quot;0&quot;/&gt;&lt;/m_linestyle&gt;&lt;/elem&gt;&lt;elem&gt;&lt;m_bVisible val=&quot;1&quot;/&gt;&lt;m_font&gt;&lt;m_nSize val=&quot;20&quot;/&gt;&lt;m_bBold val=&quot;0&quot;/&gt;&lt;/m_font&gt;&lt;m_colFont&gt;&lt;m_ppcolschidx val=&quot;4&quot;/&gt;&lt;/m_colFont&gt;&lt;m_fill&gt;&lt;m_bVisible val=&quot;0&quot;/&gt;&lt;/m_fill&gt;&lt;m_linestyle&gt;&lt;m_bVisible val=&quot;0&quot;/&gt;&lt;/m_linestyle&gt;&lt;/elem&gt;&lt;elem&gt;&lt;m_bVisible val=&quot;1&quot;/&gt;&lt;m_font&gt;&lt;m_nSize val=&quot;20&quot;/&gt;&lt;m_bBold val=&quot;0&quot;/&gt;&lt;/m_font&gt;&lt;m_colFont&gt;&lt;m_ppcolschidx val=&quot;4&quot;/&gt;&lt;/m_colFont&gt;&lt;m_fill&gt;&lt;m_bVisible val=&quot;0&quot;/&gt;&lt;/m_fill&gt;&lt;m_linestyle&gt;&lt;m_bVisible val=&quot;0&quot;/&gt;&lt;/m_linestyle&gt;&lt;/elem&gt;&lt;elem&gt;&lt;m_bVisible val=&quot;1&quot;/&gt;&lt;m_font&gt;&lt;m_nSize val=&quot;20&quot;/&gt;&lt;m_bBold val=&quot;0&quot;/&gt;&lt;/m_font&gt;&lt;m_colFont&gt;&lt;m_ppcolschidx val=&quot;0&quot;/&gt;&lt;m_rgb r=&quot;b2&quot; g=&quot;b2&quot; b=&quot;b2&quot;/&gt;&lt;/m_colFont&gt;&lt;m_fill&gt;&lt;m_bVisible val=&quot;0&quot;/&gt;&lt;/m_fill&gt;&lt;m_linestyle&gt;&lt;m_bVisible val=&quot;0&quot;/&gt;&lt;/m_linestyle&gt;&lt;/elem&gt;&lt;elem&gt;&lt;m_bVisible val=&quot;1&quot;/&gt;&lt;m_font&gt;&lt;m_nSize val=&quot;20&quot;/&gt;&lt;m_bBold val=&quot;0&quot;/&gt;&lt;/m_font&gt;&lt;m_colFont&gt;&lt;m_ppcolschidx val=&quot;4&quot;/&gt;&lt;/m_colFont&gt;&lt;m_fill&gt;&lt;m_bVisible val=&quot;0&quot;/&gt;&lt;/m_fill&gt;&lt;m_linestyle&gt;&lt;m_bVisible val=&quot;0&quot;/&gt;&lt;/m_linestyle&gt;&lt;/elem&gt;&lt;elem&gt;&lt;m_bVisible val=&quot;1&quot;/&gt;&lt;m_font&gt;&lt;m_nSize val=&quot;20&quot;/&gt;&lt;m_bBold val=&quot;0&quot;/&gt;&lt;/m_font&gt;&lt;m_colFont&gt;&lt;m_ppcolschidx val=&quot;0&quot;/&gt;&lt;m_rgb r=&quot;b2&quot; g=&quot;b2&quot; b=&quot;b2&quot;/&gt;&lt;/m_colFont&gt;&lt;m_fill&gt;&lt;m_bVisible val=&quot;0&quot;/&gt;&lt;/m_fill&gt;&lt;m_linestyle&gt;&lt;m_bVisible val=&quot;0&quot;/&gt;&lt;/m_linestyle&gt;&lt;/elem&gt;&lt;elem&gt;&lt;m_bVisible val=&quot;1&quot;/&gt;&lt;m_font&gt;&lt;m_nSize val=&quot;20&quot;/&gt;&lt;m_bBold val=&quot;0&quot;/&gt;&lt;/m_font&gt;&lt;m_colFont&gt;&lt;m_ppcolschidx val=&quot;0&quot;/&gt;&lt;m_rgb r=&quot;b2&quot; g=&quot;b2&quot; b=&quot;b2&quot;/&gt;&lt;/m_colFont&gt;&lt;m_fill&gt;&lt;m_bVisible val=&quot;0&quot;/&gt;&lt;/m_fill&gt;&lt;m_linestyle&gt;&lt;m_bVisible val=&quot;0&quot;/&gt;&lt;/m_linestyle&gt;&lt;/elem&gt;&lt;elem&gt;&lt;m_bVisible val=&quot;1&quot;/&gt;&lt;m_font&gt;&lt;m_nSize val=&quot;20&quot;/&gt;&lt;m_bBold val=&quot;1&quot;/&gt;&lt;/m_font&gt;&lt;m_colFont&gt;&lt;m_ppcolschidx val=&quot;4&quot;/&gt;&lt;/m_colFont&gt;&lt;m_fill&gt;&lt;m_bVisible val=&quot;0&quot;/&gt;&lt;/m_fill&gt;&lt;m_linestyle&gt;&lt;m_bVisible val=&quot;0&quot;/&gt;&lt;/m_linestyle&gt;&lt;/elem&gt;&lt;elem&gt;&lt;m_bVisible val=&quot;1&quot;/&gt;&lt;m_font&gt;&lt;m_nSize val=&quot;20&quot;/&gt;&lt;m_bBold val=&quot;0&quot;/&gt;&lt;/m_font&gt;&lt;m_colFont&gt;&lt;m_ppcolschidx val=&quot;4&quot;/&gt;&lt;/m_colFont&gt;&lt;m_fill&gt;&lt;m_bVisible val=&quot;0&quot;/&gt;&lt;/m_fill&gt;&lt;m_linestyle&gt;&lt;m_bVisible val=&quot;0&quot;/&gt;&lt;/m_linestyle&gt;&lt;/elem&gt;&lt;/m_aagendaitemprops&gt;&lt;m_linestyleTopBottomLine&gt;&lt;m_bVisible val=&quot;0&quot;/&gt;&lt;/m_linestyleTopBottomLine&gt;&lt;/m_agendatheme&gt;&lt;m_mapectfillschemeMRU/&gt;&lt;m_eweekdayFirstOfWeek val=&quot;2&quot;/&gt;&lt;m_eweekdayFirstOfWorkweek val=&quot;2&quot;/&gt;&lt;m_eweekdayFirstOfWeekend val=&quot;7&quot;/&gt;&lt;/CPresentation&gt;&lt;CDefaultPrec id=&quot;9&quot;&gt;&lt;m_precDefault/&gt;&lt;/CDefaultPrec&gt;&lt;CDefaultPrec id=&quot;8&quot;&gt;&lt;m_precDefault/&gt;&lt;/CDefaultPrec&gt;&lt;CDefaultPrec id=&quot;7&quot;&gt;&lt;m_precDefault/&gt;&lt;/CDefaultPrec&gt;&lt;CDefaultPrec id=&quot;6&quot;&gt;&lt;m_precDefault/&gt;&lt;/CDefaultPrec&gt;&lt;CDefaultPrec id=&quot;5&quot;&gt;&lt;m_precDefault/&gt;&lt;/CDefaultPrec&gt;&lt;CDefaultPrec id=&quot;4&quot;&gt;&lt;m_precDefault/&gt;&lt;/CDefaultPrec&gt;&lt;CDefaultPrec id=&quot;3&quot;&gt;&lt;m_precDefault/&gt;&lt;/CDefaultPrec&gt;&lt;CDefaultPrec id=&quot;2&quot;&gt;&lt;m_precDefault&gt;&lt;m_chDecimalSymbol&gt;,&lt;/m_chDecimalSymbol&gt;&lt;m_nGroupingDigits val=&quot;3&quot;/&gt;&lt;m_chGroupingSymbol&gt;.&lt;/m_chGroupingSymbol&gt;&lt;m_chDecimalSymbol17909&gt;,&lt;/m_chDecimalSymbol17909&gt;&lt;m_nGroupingDigits17909 val=&quot;3&quot;/&gt;&lt;m_chGroupingSymbol17909&gt;.&lt;/m_chGroupingSymbol17909&gt;&lt;/m_precDefault&gt;&lt;/CDefaultPrec&gt;&lt;/root&gt;"/>
  <p:tag name="THINKCELLUNDODONOTDELETE" val="119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A6vhANv0kunlGRYc6me6A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Qwla8xm4EqRjBd_b_5.ng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mJTwkWKDEuQqF9gd8WkdQ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u5MwcF05ESMfL0cACs6_g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xMV4cG1CEGL_crqv_ZQJA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12paomjf0WEKRpl95j74Q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YdJPoomUEqEjpokcs.ORg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ZVXwKds3UqFORSfBQ8tow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8muPjYW_Um4R4oYgYQbLw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w7pE328fUWIHjDldhW0Sw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G6WQyNKVE2zkxuiSV3vO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Kci13T4ckilAxfh7LstuQ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B7aisc2kSCE4MSpWDhYw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gzl6AcSL06O2.iIdj5oaQ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IrToj_E.E.XnJQmEvHQyA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hXK8V7uGEaYfs1AsAQvAQ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DeWWduJbUanJX6LvsRYNQ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mJTwkWKDEuQqF9gd8WkdQ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12paomjf0WEKRpl95j74Q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A6vhANv0kunlGRYc6me6A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w7pE328fUWIHjDldhW0Sw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hXK8V7uGEaYfs1AsAQvA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NtiJDI6tEW_Ua8ZSJX7Pg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mJTwkWKDEuQqF9gd8WkdQ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wpPtyS.cEuaLAc6wOtmnA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CMILopBS0e4Ta5mpdPzcA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NpJHAokxUy9FxQyUfizyQ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sLJC6b_R0.hYJygRQxBqg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LK._F4ZT0SsQaTYYtsqSw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pijWn7VBUe_qD0H73bhEg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ususyz8JUiNFEf03EUQRA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kLQplHBY0W8stRc6uvOOA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Uhjp3s4qU6qNtIbQVGzf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eMBiAM1gUKEsbB9fIBGjw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sg_fFEli0aII7pldtyyIw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y38F2_cc0ODwCNyhwyCCA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U3e6Wu3N0aP5p9ZHXCDyQ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PQQPrvGbkOv3bOFt.XUQg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WVIocKwSkeTY7bNmXjvXg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G6WQyNKVE2zkxuiSV3vOg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gzl6AcSL06O2.iIdj5oaQ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IrToj_E.E.XnJQmEvHQyA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DeWWduJbUanJX6LvsRYNQ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CMILopBS0e4Ta5mpdPzc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6GpVGP8CUWmCwwAhabYKg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kz7eOfkNkujaoqYMSkHIA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kz7eOfkNkujaoqYMSkHIA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kz7eOfkNkujaoqYMSkHIA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ikB0_2eoUe49.AKG_Zw9g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ikB0_2eoUe49.AKG_Zw9g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lUNG3GwwEuQdDRpnPC61g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HlG2EKUPEqIKi0iZbLz3Q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6.Hpt6ZFEua.SwctPdtgQ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3lq2h.EEUywtN6cGTXKu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Nu.ePgx1EW4Ph5RYpBuew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B.BRSnhsU.._VL8VhBQAA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jl3g_jf_0O8CV2jML9Sww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PmbXmXcqEi67rPB.5Ke9Q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eiBihDjzEaROz0ZRyxNfA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PvSGpeckkuiYdft5dI0jw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B.BRSnhsU.._VL8VhBQAA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z6ETQVChEGUNCxkLDz.3w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wDqACA.okmjG01l0TPClQ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DWso9OkR02hrPvH2WQxJA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z6ETQVChEGUNCxkLDz.3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nlMpzDfKkOB0JKpQWHgsQ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PmbXmXcqEi67rPB.5Ke9Q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jDqHDG01UWlohoG2N0WZg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jDqHDG01UWlohoG2N0WZg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jDqHDG01UWlohoG2N0WZg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jDqHDG01UWlohoG2N0WZg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jDqHDG01UWlohoG2N0WZg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jDqHDG01UWlohoG2N0WZg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jDqHDG01UWlohoG2N0WZg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jDqHDG01UWlohoG2N0WZg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jDqHDG01UWlohoG2N0WZ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K5GdsnP7kK.iQ8U8mBRYQ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jDqHDG01UWlohoG2N0WZg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eiBihDjzEaROz0ZRyxNfA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jDqHDG01UWlohoG2N0WZg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jDqHDG01UWlohoG2N0WZg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0ynKUS6cEuGe6.ONGNUCw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0ynKUS6cEuGe6.ONGNUCw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z6ETQVChEGUNCxkLDz.3w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z6ETQVChEGUNCxkLDz.3w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z6ETQVChEGUNCxkLDz.3w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z6ETQVChEGUNCxkLDz.3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NpJHAokxUy9FxQyUfizyQ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z6ETQVChEGUNCxkLDz.3w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z6ETQVChEGUNCxkLDz.3w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jDqHDG01UWlohoG2N0WZg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WRMCDV7RkiYx.ORGg5TCw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z6ETQVChEGUNCxkLDz.3w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0ynKUS6cEuGe6.ONGNUCw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jDqHDG01UWlohoG2N0WZg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jDqHDG01UWlohoG2N0WZg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jDqHDG01UWlohoG2N0WZg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z6ETQVChEGUNCxkLDz.3w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EM9Zqni90KVBn0DnW81eg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0ynKUS6cEuGe6.ONGNUCw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jDqHDG01UWlohoG2N0WZg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jDqHDG01UWlohoG2N0WZg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z6ETQVChEGUNCxkLDz.3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qFo6y7c0EKrYh4iZWVtD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zhJLHzbXki8E_RSWWroY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JdWL4ph3Umss0MmTAgbh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cJP_DEwCUS7N_Ukhe_cM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HDf1eT570Ov267l20R1G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Te8OUi1aE.Zd6VLkMvM2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ZWQzlQqxEehstkfLKijg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efVlooVGEKotBzXXad3f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OzGPo0NR0GnxFrMqpufhA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.ly4NZ4p0ePKgPCUvWwJ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4y4EO5IPE6bjrbl2roeKw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szOxjdCkky9EgBWBNd1iA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C8AqnbJiE.eNbu6jipm7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gHysOAIAE6GEqTJEdPdc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qeputW7BEaGToljNkmScA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T0cAWfl4EmCPdeQaJb7ZQ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tVHPo_H7k2VZvpvRP4hgQ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d6h80y21kGUzA4x1ze39A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bxxB.rJPEOLpjikuKWHjA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bocPGCoVU6fG.4mfCzMeg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StVXmiOLkuADDfVwLQVP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5Z7qSAWdkKrKYtesOUDnw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A9nMSJfTkygkPDOMsKuFQ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FHUQ8Rm8Ea96KCph0YJQg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LA.cSklbkq.wjoNrEgKI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syPkGyta0mLD6KYuC5zNA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iBbTYnWF06qBH4lJH.HDg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XT.iMVNs0aVLNmshUuMpg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6KC65ea6kaydRe45ZvTwg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OO_CRrEIEGNOxWSD9Vmqw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8RBSCji2UuooV1LHS0rLg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CxDaBu4S0GdKFPlMeBpd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yTvfgBrw0eXISzbVOYgMA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xioESXdRkefbiKn8fSLx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LjMe66_CkWTjq3i9MRIRg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wdq0xaxx0.1ydu2K7H2Hw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r5qTLAk6UivXoEe1JxUsg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PZf04KrJ0CXGBxTrODRiQ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ynXJqOMF0.eDfw5eUbywA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VfWB7jIcE6RfvfmILXSBw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_JMHol0iUOpJIcaPIn9qw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pXR2rMBf0aDLMKxLyfBH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SuFp4YKekKmHDD7fuS..A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GFXwMb2tUydWP9KMBn0cQ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liUjxmfBUGnsA8KJ2jK6A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.nV7ZJJ5EmXCGqFALV1Mg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.pRmHFqgUWSZ8_vjDCkJ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7n8VFX5NU6KpynsmDb6tQ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7dNVSvGskyn3bg1BwE5E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Oyq3W_a30e01IMiaqd4iw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y6aT34Nrk.PnYwtrFaq2A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DtLcBM8wkKZSWus0l69OQ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zpNP1NRS0u2WHRSjteH4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wpPtyS.cEuaLAc6wOtmnA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I9Sm3LgMEKgdb5Etf.Xug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GO8c06CI0iJO816P3ZVAg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KjzKLg03EyG4sueo9cjWw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g1JkHi7jkW9FRxoobBcmg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ih5JxWdWEKhIeG3PVr2Lg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_dwoqqdmEqwpTRtD_C5DQ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6fbsq.tW0ic7Uv.Vm4mPg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ncxa7eVmUuOLC_WPg32aQ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1_HYJsraUyabwwbn1H05g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44dS5MzMka1Q_TRq.sZo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CMILopBS0e4Ta5mpdPzcA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NEzvq5ONkmx0e7nQgU4XQ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55bQlGyKkymCIUNb7lh4A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KI7RLmzbEWxDh3yXj_INA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3JlZbZkTEujB4a4KpKO8Q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1MZ9RvIu0KzdfUJHNUSug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q.s5p8zWE.OylgNldaAPA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RfIDc2te0G_gjMWb6Mkiw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O01BJ2EbkatxWEzbQ1V2w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sLJC6b_R0.hYJygRQxBqg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LK._F4ZT0SsQaTYYtsqS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fkmAJa1jEqjYQZFfXFlAQ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pijWn7VBUe_qD0H73bhEg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ususyz8JUiNFEf03EUQRA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kLQplHBY0W8stRc6uvOOA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Uhjp3s4qU6qNtIbQVGzfA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sg_fFEli0aII7pldtyyIw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y38F2_cc0ODwCNyhwyCCA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U3e6Wu3N0aP5p9ZHXCDyQ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PQQPrvGbkOv3bOFt.XUQg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WVIocKwSkeTY7bNmXjvXg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kFKJeUkoEmEEHQ76Y3xSQ"/>
</p:tagLst>
</file>

<file path=ppt/theme/theme1.xml><?xml version="1.0" encoding="utf-8"?>
<a:theme xmlns:a="http://schemas.openxmlformats.org/drawingml/2006/main" name="blank">
  <a:themeElements>
    <a:clrScheme name="blank 3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4595D1"/>
      </a:accent1>
      <a:accent2>
        <a:srgbClr val="003274"/>
      </a:accent2>
      <a:accent3>
        <a:srgbClr val="FFFFFF"/>
      </a:accent3>
      <a:accent4>
        <a:srgbClr val="363637"/>
      </a:accent4>
      <a:accent5>
        <a:srgbClr val="B0C8E5"/>
      </a:accent5>
      <a:accent6>
        <a:srgbClr val="002C68"/>
      </a:accent6>
      <a:hlink>
        <a:srgbClr val="045FA3"/>
      </a:hlink>
      <a:folHlink>
        <a:srgbClr val="6CAEDF"/>
      </a:folHlink>
    </a:clrScheme>
    <a:fontScheme name="blan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lg" len="lg"/>
          <a:tailEnd type="none" w="lg" len="lg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lg" len="lg"/>
          <a:tailEnd type="none" w="lg" len="lg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-content">
  <a:themeElements>
    <a:clrScheme name="b-conten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cont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b-content">
  <a:themeElements>
    <a:clrScheme name="b-conten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cont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b-content">
  <a:themeElements>
    <a:clrScheme name="b-conten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cont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conten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3410</Words>
  <Application>Microsoft Office PowerPoint</Application>
  <PresentationFormat>Лист A4 (210x297 мм)</PresentationFormat>
  <Paragraphs>494</Paragraphs>
  <Slides>26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blank</vt:lpstr>
      <vt:lpstr>b-content</vt:lpstr>
      <vt:lpstr>1_b-content</vt:lpstr>
      <vt:lpstr>2_b-content</vt:lpstr>
      <vt:lpstr>think-cell Slide</vt:lpstr>
      <vt:lpstr>Лист Microsoft Excel 97-2003</vt:lpstr>
      <vt:lpstr>Диаграмма</vt:lpstr>
      <vt:lpstr>Презентация PowerPoint</vt:lpstr>
      <vt:lpstr>Обеспечение безопасности при использовании атомной энергии – сегодняшний день</vt:lpstr>
      <vt:lpstr>Структура Госкорпорации «Росатом»</vt:lpstr>
      <vt:lpstr>Ретроспективный анализ инновационно-технологического развития атомной отрасли</vt:lpstr>
      <vt:lpstr>Основные направления инновационного развития атомной отрасли</vt:lpstr>
      <vt:lpstr>Видение, миссия и стратегия Корпорации в области обеспечения безопасности при использовании атомной энергии</vt:lpstr>
      <vt:lpstr>Деятельность Корпорации по обеспечению безопасности при использовании атомной энергии</vt:lpstr>
      <vt:lpstr>Государственное управление использованием атомной энергии </vt:lpstr>
      <vt:lpstr>Государственное управление использованием атомной  энергии (Формирование и реализация государственной политики в области безопасного использования атомной энергии)</vt:lpstr>
      <vt:lpstr>Государственное управление использованием атомной  энергии (Разработка норм и правил в области использования атомной энергии )</vt:lpstr>
      <vt:lpstr>Презентация PowerPoint</vt:lpstr>
      <vt:lpstr>Презентация PowerPoint</vt:lpstr>
      <vt:lpstr>Презентация PowerPoint</vt:lpstr>
      <vt:lpstr>Презентация PowerPoint</vt:lpstr>
      <vt:lpstr>Государственное управление использованием атомной  энергии (Разработка мер по обеспечению безопасности (ключевые результаты 2013 года)) (продолжение)</vt:lpstr>
      <vt:lpstr>Государственное управление использованием атомной  энергии (Разработка мер по обеспечению безопасности (ключевые результаты 2013 года)) (продолжение)</vt:lpstr>
      <vt:lpstr>Презентация PowerPoint</vt:lpstr>
      <vt:lpstr>Презентация PowerPoint</vt:lpstr>
      <vt:lpstr>Государственное управление использованием атомной  энергии (ключевые результаты по исполнению государственных функций и оказанию государственных услуг в 2013 году)</vt:lpstr>
      <vt:lpstr>Нормативно-правовое регулирование в области обеспечения безопасности при использовании атомной энергии (ключевые результаты в 2013 году)</vt:lpstr>
      <vt:lpstr>Прогнозирование, выявление, анализ и оценка угроз безопасности (система барьеров для снижения вероятности возникновения и уменьшения последствий проявления опасных факторов 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0</dc:title>
  <dc:creator/>
  <dc:description>A4 Blank templ v1.pot</dc:description>
  <cp:lastModifiedBy/>
  <cp:revision>825</cp:revision>
  <dcterms:created xsi:type="dcterms:W3CDTF">2010-10-22T15:25:05Z</dcterms:created>
  <dcterms:modified xsi:type="dcterms:W3CDTF">2014-06-22T05:01:09Z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lpwstr>20041127</vt:lpwstr>
  </property>
  <property fmtid="{D5CDD505-2E9C-101B-9397-08002B2CF9AE}" pid="3" name="Reference">
    <vt:lpwstr>BCGTemplateNew</vt:lpwstr>
  </property>
  <property fmtid="{D5CDD505-2E9C-101B-9397-08002B2CF9AE}" pid="4" name="BCG 2007 Template">
    <vt:bool>true</vt:bool>
  </property>
  <property fmtid="{D5CDD505-2E9C-101B-9397-08002B2CF9AE}" pid="5" name="BCG Format Name">
    <vt:lpwstr>xxxxxx-xx Format</vt:lpwstr>
  </property>
</Properties>
</file>